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342" r:id="rId2"/>
    <p:sldId id="343" r:id="rId3"/>
    <p:sldId id="443"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7" r:id="rId26"/>
    <p:sldId id="366" r:id="rId27"/>
    <p:sldId id="368" r:id="rId28"/>
    <p:sldId id="369" r:id="rId29"/>
    <p:sldId id="370" r:id="rId30"/>
    <p:sldId id="372" r:id="rId31"/>
    <p:sldId id="395" r:id="rId32"/>
    <p:sldId id="374" r:id="rId33"/>
    <p:sldId id="375" r:id="rId34"/>
    <p:sldId id="376" r:id="rId35"/>
    <p:sldId id="377" r:id="rId36"/>
    <p:sldId id="378" r:id="rId37"/>
    <p:sldId id="379" r:id="rId38"/>
    <p:sldId id="444" r:id="rId39"/>
    <p:sldId id="381" r:id="rId40"/>
    <p:sldId id="382" r:id="rId41"/>
    <p:sldId id="383" r:id="rId42"/>
    <p:sldId id="384" r:id="rId43"/>
    <p:sldId id="385" r:id="rId44"/>
    <p:sldId id="386" r:id="rId45"/>
    <p:sldId id="387" r:id="rId46"/>
    <p:sldId id="388" r:id="rId47"/>
    <p:sldId id="389" r:id="rId48"/>
    <p:sldId id="391" r:id="rId49"/>
  </p:sldIdLst>
  <p:sldSz cx="9144000" cy="6858000" type="letter"/>
  <p:notesSz cx="7077075" cy="9363075"/>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0"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2D9A"/>
    <a:srgbClr val="FF9900"/>
    <a:srgbClr val="008000"/>
    <a:srgbClr val="33CC33"/>
    <a:srgbClr val="000000"/>
    <a:srgbClr val="FFFFFF"/>
    <a:srgbClr val="FF5050"/>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20" autoAdjust="0"/>
    <p:restoredTop sz="44987" autoAdjust="0"/>
  </p:normalViewPr>
  <p:slideViewPr>
    <p:cSldViewPr>
      <p:cViewPr varScale="1">
        <p:scale>
          <a:sx n="45" d="100"/>
          <a:sy n="45" d="100"/>
        </p:scale>
        <p:origin x="15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720" y="-1157"/>
      </p:cViewPr>
      <p:guideLst>
        <p:guide orient="horz" pos="2950"/>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98295595784597E-2"/>
          <c:y val="8.5891169485718108E-2"/>
          <c:w val="0.5473717492784822"/>
          <c:h val="0.84527618597868903"/>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03F-4470-82CD-AA72678997D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03F-4470-82CD-AA72678997D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03F-4470-82CD-AA72678997D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03F-4470-82CD-AA72678997D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03F-4470-82CD-AA72678997D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Sheet1!$A$1:$A$5</c:f>
              <c:strCache>
                <c:ptCount val="5"/>
                <c:pt idx="0">
                  <c:v>Falls</c:v>
                </c:pt>
                <c:pt idx="1">
                  <c:v>Struck by</c:v>
                </c:pt>
                <c:pt idx="2">
                  <c:v>Caught In/between</c:v>
                </c:pt>
                <c:pt idx="3">
                  <c:v>Electrocution</c:v>
                </c:pt>
                <c:pt idx="4">
                  <c:v>Other</c:v>
                </c:pt>
              </c:strCache>
            </c:strRef>
          </c:cat>
          <c:val>
            <c:numRef>
              <c:f>Sheet1!$B$1:$B$5</c:f>
              <c:numCache>
                <c:formatCode>General</c:formatCode>
                <c:ptCount val="5"/>
                <c:pt idx="0">
                  <c:v>36</c:v>
                </c:pt>
                <c:pt idx="1">
                  <c:v>34</c:v>
                </c:pt>
                <c:pt idx="2">
                  <c:v>7</c:v>
                </c:pt>
                <c:pt idx="3">
                  <c:v>10</c:v>
                </c:pt>
                <c:pt idx="4">
                  <c:v>13</c:v>
                </c:pt>
              </c:numCache>
            </c:numRef>
          </c:val>
          <c:extLst>
            <c:ext xmlns:c16="http://schemas.microsoft.com/office/drawing/2014/chart" uri="{C3380CC4-5D6E-409C-BE32-E72D297353CC}">
              <c16:uniqueId val="{0000000A-F03F-4470-82CD-AA72678997D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949806651682636"/>
          <c:y val="0.10175119108045808"/>
          <c:w val="0.17825385739087127"/>
          <c:h val="0.8268709353746066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0.7944</cdr:x>
      <cdr:y>0.9411</cdr:y>
    </cdr:from>
    <cdr:to>
      <cdr:x>1</cdr:x>
      <cdr:y>1</cdr:y>
    </cdr:to>
    <cdr:pic>
      <cdr:nvPicPr>
        <cdr:cNvPr id="2" name="chart">
          <a:extLst xmlns:a="http://schemas.openxmlformats.org/drawingml/2006/main">
            <a:ext uri="{FF2B5EF4-FFF2-40B4-BE49-F238E27FC236}">
              <a16:creationId xmlns:a16="http://schemas.microsoft.com/office/drawing/2014/main" id="{D716FC1C-BDF0-4B3A-8E60-26A8194E6C0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205866" y="3993668"/>
          <a:ext cx="1347333" cy="24995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3075" name="Rectangle 3"/>
          <p:cNvSpPr>
            <a:spLocks noGrp="1" noChangeArrowheads="1"/>
          </p:cNvSpPr>
          <p:nvPr>
            <p:ph type="dt" sz="quarter" idx="1"/>
          </p:nvPr>
        </p:nvSpPr>
        <p:spPr bwMode="auto">
          <a:xfrm>
            <a:off x="4010342"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3076" name="Rectangle 4"/>
          <p:cNvSpPr>
            <a:spLocks noGrp="1" noChangeArrowheads="1"/>
          </p:cNvSpPr>
          <p:nvPr>
            <p:ph type="ftr" sz="quarter" idx="2"/>
          </p:nvPr>
        </p:nvSpPr>
        <p:spPr bwMode="auto">
          <a:xfrm>
            <a:off x="0"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3077" name="Rectangle 5"/>
          <p:cNvSpPr>
            <a:spLocks noGrp="1" noChangeArrowheads="1"/>
          </p:cNvSpPr>
          <p:nvPr>
            <p:ph type="sldNum" sz="quarter" idx="3"/>
          </p:nvPr>
        </p:nvSpPr>
        <p:spPr bwMode="auto">
          <a:xfrm>
            <a:off x="4010342"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defTabSz="954041">
              <a:defRPr sz="1000" i="1" u="none"/>
            </a:lvl1pPr>
          </a:lstStyle>
          <a:p>
            <a:pPr>
              <a:defRPr/>
            </a:pPr>
            <a:endParaRPr lang="en-US"/>
          </a:p>
        </p:txBody>
      </p:sp>
      <p:sp>
        <p:nvSpPr>
          <p:cNvPr id="2051" name="Rectangle 3"/>
          <p:cNvSpPr>
            <a:spLocks noGrp="1" noChangeArrowheads="1"/>
          </p:cNvSpPr>
          <p:nvPr>
            <p:ph type="dt" idx="1"/>
          </p:nvPr>
        </p:nvSpPr>
        <p:spPr bwMode="auto">
          <a:xfrm>
            <a:off x="4010342" y="0"/>
            <a:ext cx="3066733" cy="468558"/>
          </a:xfrm>
          <a:prstGeom prst="rect">
            <a:avLst/>
          </a:prstGeom>
          <a:noFill/>
          <a:ln w="9525">
            <a:noFill/>
            <a:miter lim="800000"/>
            <a:headEnd/>
            <a:tailEnd/>
          </a:ln>
          <a:effectLst/>
        </p:spPr>
        <p:txBody>
          <a:bodyPr vert="horz" wrap="square" lIns="19873" tIns="0" rIns="19873" bIns="0" numCol="1" anchor="t" anchorCtr="0" compatLnSpc="1">
            <a:prstTxWarp prst="textNoShape">
              <a:avLst/>
            </a:prstTxWarp>
          </a:bodyPr>
          <a:lstStyle>
            <a:lvl1pPr algn="r" defTabSz="954041">
              <a:defRPr sz="1000" i="1" u="none"/>
            </a:lvl1pPr>
          </a:lstStyle>
          <a:p>
            <a:pPr>
              <a:defRPr/>
            </a:pPr>
            <a:endParaRPr lang="en-US"/>
          </a:p>
        </p:txBody>
      </p:sp>
      <p:sp>
        <p:nvSpPr>
          <p:cNvPr id="2052" name="Rectangle 4"/>
          <p:cNvSpPr>
            <a:spLocks noGrp="1" noChangeArrowheads="1"/>
          </p:cNvSpPr>
          <p:nvPr>
            <p:ph type="ftr" sz="quarter" idx="4"/>
          </p:nvPr>
        </p:nvSpPr>
        <p:spPr bwMode="auto">
          <a:xfrm>
            <a:off x="0"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defTabSz="954041">
              <a:defRPr sz="1000" i="1" u="none"/>
            </a:lvl1pPr>
          </a:lstStyle>
          <a:p>
            <a:pPr>
              <a:defRPr/>
            </a:pPr>
            <a:endParaRPr lang="en-US"/>
          </a:p>
        </p:txBody>
      </p:sp>
      <p:sp>
        <p:nvSpPr>
          <p:cNvPr id="2053" name="Rectangle 5"/>
          <p:cNvSpPr>
            <a:spLocks noGrp="1" noChangeArrowheads="1"/>
          </p:cNvSpPr>
          <p:nvPr>
            <p:ph type="sldNum" sz="quarter" idx="5"/>
          </p:nvPr>
        </p:nvSpPr>
        <p:spPr bwMode="auto">
          <a:xfrm>
            <a:off x="4010342" y="8894518"/>
            <a:ext cx="3066733" cy="468558"/>
          </a:xfrm>
          <a:prstGeom prst="rect">
            <a:avLst/>
          </a:prstGeom>
          <a:noFill/>
          <a:ln w="9525">
            <a:noFill/>
            <a:miter lim="800000"/>
            <a:headEnd/>
            <a:tailEnd/>
          </a:ln>
          <a:effectLst/>
        </p:spPr>
        <p:txBody>
          <a:bodyPr vert="horz" wrap="square" lIns="19873" tIns="0" rIns="19873" bIns="0" numCol="1" anchor="b" anchorCtr="0" compatLnSpc="1">
            <a:prstTxWarp prst="textNoShape">
              <a:avLst/>
            </a:prstTxWarp>
          </a:bodyPr>
          <a:lstStyle>
            <a:lvl1pPr algn="r" defTabSz="954041">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43610" y="4448067"/>
            <a:ext cx="5189855" cy="4213787"/>
          </a:xfrm>
          <a:prstGeom prst="rect">
            <a:avLst/>
          </a:prstGeom>
          <a:noFill/>
          <a:ln w="9525">
            <a:noFill/>
            <a:miter lim="800000"/>
            <a:headEnd/>
            <a:tailEnd/>
          </a:ln>
          <a:effectLst/>
        </p:spPr>
        <p:txBody>
          <a:bodyPr vert="horz" wrap="square" lIns="96049" tIns="48024" rIns="96049" bIns="48024"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206500" y="708025"/>
            <a:ext cx="4664075" cy="3498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26_0502&amp;src_anchor_name=1926.502(d)(2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26_0502&amp;src_anchor_name=1926.502(d)(1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144F3D0-DFC0-4FC4-AE0B-A29E976828A6}" type="slidenum">
              <a:rPr lang="en-US" altLang="en-US" smtClean="0">
                <a:latin typeface="Times New Roman" panose="02020603050405020304" pitchFamily="18" charset="0"/>
              </a:rPr>
              <a:pPr>
                <a:spcBef>
                  <a:spcPct val="0"/>
                </a:spcBef>
              </a:pPr>
              <a:t>1</a:t>
            </a:fld>
            <a:endParaRPr lang="en-US" altLang="en-US">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i="1" dirty="0"/>
              <a:t>Revised: January 2020</a:t>
            </a:r>
          </a:p>
          <a:p>
            <a:pPr eaLnBrk="1" hangingPunct="1"/>
            <a:endParaRPr lang="en-US" altLang="en-US" dirty="0"/>
          </a:p>
          <a:p>
            <a:pPr eaLnBrk="1" hangingPunct="1"/>
            <a:r>
              <a:rPr lang="en-US" alt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pPr eaLnBrk="1" hangingPunct="1"/>
            <a:endParaRPr lang="en-US" altLang="en-US" dirty="0"/>
          </a:p>
          <a:p>
            <a:pPr eaLnBrk="1" hangingPunct="1"/>
            <a:r>
              <a:rPr lang="en-US" alt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pPr eaLnBrk="1" hangingPunct="1"/>
            <a:endParaRPr lang="en-US" altLang="en-US" dirty="0"/>
          </a:p>
          <a:p>
            <a:pPr eaLnBrk="1" hangingPunct="1"/>
            <a:r>
              <a:rPr lang="en-US" alt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860556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11BF00F-E5EF-4CEF-ADE0-31EB77B4D550}" type="slidenum">
              <a:rPr lang="en-US" altLang="en-US" smtClean="0">
                <a:latin typeface="Times New Roman" panose="02020603050405020304" pitchFamily="18" charset="0"/>
              </a:rPr>
              <a:pPr>
                <a:spcBef>
                  <a:spcPct val="0"/>
                </a:spcBef>
              </a:pPr>
              <a:t>10</a:t>
            </a:fld>
            <a:endParaRPr lang="en-US" altLang="en-US">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Photo taken by NCDOL Employee Kimberly Bostic, Public Access</a:t>
            </a:r>
          </a:p>
          <a:p>
            <a:pPr eaLnBrk="1" hangingPunct="1"/>
            <a:endParaRPr lang="en-US" altLang="en-US" b="1" i="1" dirty="0"/>
          </a:p>
          <a:p>
            <a:pPr eaLnBrk="1" hangingPunct="1"/>
            <a:r>
              <a:rPr lang="en-US" altLang="en-US" b="1" dirty="0"/>
              <a:t>1926.500(b) Unprotected sides and edges</a:t>
            </a:r>
            <a:r>
              <a:rPr lang="en-US" altLang="en-US" dirty="0"/>
              <a:t> means any side or edge (except at entrances to points of access) of a walking/working surface, e.g., floor, roof, ramp, or runway where there is no wall or guardrail system at least 39 inches (1.0 m) high.</a:t>
            </a:r>
            <a:br>
              <a:rPr lang="en-US" altLang="en-US" dirty="0"/>
            </a:br>
            <a:endParaRPr lang="en-US" altLang="en-US" dirty="0"/>
          </a:p>
          <a:p>
            <a:pPr eaLnBrk="1" hangingPunct="1">
              <a:buFontTx/>
              <a:buChar char="•"/>
            </a:pPr>
            <a:r>
              <a:rPr lang="en-US" altLang="en-US" dirty="0"/>
              <a:t>photo:  Example of unprotected edge where fall protection would be required</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45198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7459953-BD2A-4F93-9EC7-78C1DA95ED37}" type="slidenum">
              <a:rPr lang="en-US" altLang="en-US" smtClean="0">
                <a:latin typeface="Times New Roman" panose="02020603050405020304" pitchFamily="18" charset="0"/>
              </a:rPr>
              <a:pPr>
                <a:spcBef>
                  <a:spcPct val="0"/>
                </a:spcBef>
              </a:pPr>
              <a:t>11</a:t>
            </a:fld>
            <a:endParaRPr lang="en-US" altLang="en-US">
              <a:latin typeface="Times New Roman"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Photo taken by NCDOL Employee Robert O’Neal, Public Access</a:t>
            </a:r>
          </a:p>
          <a:p>
            <a:pPr eaLnBrk="1" hangingPunct="1"/>
            <a:endParaRPr lang="en-US" altLang="en-US" b="1" i="1" dirty="0"/>
          </a:p>
          <a:p>
            <a:pPr eaLnBrk="1" hangingPunct="1"/>
            <a:r>
              <a:rPr lang="en-US" altLang="en-US" b="1" dirty="0"/>
              <a:t>1926.500(b)</a:t>
            </a:r>
            <a:r>
              <a:rPr lang="en-US" altLang="en-US" b="1" baseline="0" dirty="0"/>
              <a:t> L</a:t>
            </a:r>
            <a:r>
              <a:rPr lang="en-US" altLang="en-US" b="1" dirty="0"/>
              <a:t>eading edges</a:t>
            </a:r>
            <a:r>
              <a:rPr lang="en-US" altLang="en-US" dirty="0"/>
              <a:t> means the edge of a floor, roof, or formwork for a floor or other walking/working surface (such as the deck) which changes location as additional floor, roof, decking, or formwork sections are placed, formed, or constructed. A leading edge is considered to be an </a:t>
            </a:r>
            <a:r>
              <a:rPr lang="en-US" altLang="en-US" b="1" dirty="0"/>
              <a:t>"unprotected side and edge"</a:t>
            </a:r>
            <a:r>
              <a:rPr lang="en-US" altLang="en-US" dirty="0"/>
              <a:t> during periods when it is not actively and continuously under construction.</a:t>
            </a:r>
            <a:br>
              <a:rPr lang="en-US" altLang="en-US" dirty="0"/>
            </a:br>
            <a:endParaRPr lang="en-US" altLang="en-US" dirty="0"/>
          </a:p>
        </p:txBody>
      </p:sp>
    </p:spTree>
    <p:extLst>
      <p:ext uri="{BB962C8B-B14F-4D97-AF65-F5344CB8AC3E}">
        <p14:creationId xmlns:p14="http://schemas.microsoft.com/office/powerpoint/2010/main" val="78709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C55673D-64D3-432D-9917-8E5ACCB9617F}" type="slidenum">
              <a:rPr lang="en-US" altLang="en-US" smtClean="0">
                <a:latin typeface="Times New Roman" panose="02020603050405020304" pitchFamily="18" charset="0"/>
              </a:rPr>
              <a:pPr>
                <a:spcBef>
                  <a:spcPct val="0"/>
                </a:spcBef>
              </a:pPr>
              <a:t>12</a:t>
            </a:fld>
            <a:endParaRPr lang="en-US" altLang="en-US">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 </a:t>
            </a:r>
            <a:r>
              <a:rPr lang="en-US" altLang="en-US" dirty="0"/>
              <a:t>Photo Taken By NCDOL Employee Reggie Matthews from a Public Access</a:t>
            </a:r>
          </a:p>
          <a:p>
            <a:pPr eaLnBrk="1" hangingPunct="1"/>
            <a:endParaRPr lang="en-US" altLang="en-US" b="1" dirty="0"/>
          </a:p>
          <a:p>
            <a:pPr eaLnBrk="1" hangingPunct="1"/>
            <a:r>
              <a:rPr lang="en-US" altLang="en-US" b="1" dirty="0"/>
              <a:t>1926.501(b)(3)</a:t>
            </a:r>
            <a:r>
              <a:rPr lang="en-US" altLang="en-US" dirty="0"/>
              <a:t> Each employee in a hoist area shall be protected from falling 6 feet (1.8 meters) or more to lower levels by guardrail systems or personal fall arrest systems.</a:t>
            </a:r>
          </a:p>
          <a:p>
            <a:pPr eaLnBrk="1" hangingPunct="1"/>
            <a:endParaRPr lang="en-US" altLang="en-US" dirty="0"/>
          </a:p>
          <a:p>
            <a:pPr eaLnBrk="1" hangingPunct="1"/>
            <a:r>
              <a:rPr lang="en-US" altLang="en-US" dirty="0"/>
              <a:t>If guardrails are removed and an employee must lean through the access opening, an employee shall be protected from fall hazards by a personal fall arrest systems</a:t>
            </a:r>
          </a:p>
          <a:p>
            <a:pPr eaLnBrk="1" hangingPunct="1"/>
            <a:endParaRPr lang="en-US" altLang="en-US" dirty="0"/>
          </a:p>
        </p:txBody>
      </p:sp>
    </p:spTree>
    <p:extLst>
      <p:ext uri="{BB962C8B-B14F-4D97-AF65-F5344CB8AC3E}">
        <p14:creationId xmlns:p14="http://schemas.microsoft.com/office/powerpoint/2010/main" val="334174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198E47C-FA85-401D-BB52-880FD59B41B3}" type="slidenum">
              <a:rPr lang="en-US" altLang="en-US" smtClean="0">
                <a:latin typeface="Times New Roman" panose="02020603050405020304" pitchFamily="18" charset="0"/>
              </a:rPr>
              <a:pPr>
                <a:spcBef>
                  <a:spcPct val="0"/>
                </a:spcBef>
              </a:pPr>
              <a:t>13</a:t>
            </a:fld>
            <a:endParaRPr lang="en-US" altLang="en-US">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a:xfrm>
            <a:off x="1168400" y="688975"/>
            <a:ext cx="4594225" cy="3446463"/>
          </a:xfrm>
          <a:ln/>
        </p:spPr>
      </p:sp>
      <p:sp>
        <p:nvSpPr>
          <p:cNvPr id="30724"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altLang="en-US" b="1" dirty="0"/>
              <a:t>NCDOL Photo Library</a:t>
            </a:r>
            <a:r>
              <a:rPr lang="en-US" altLang="en-US" dirty="0"/>
              <a:t>: Photos taken by NCDOL Employee Robert O’Neal,– Barnhill Site Building – written approval</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86771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E2ABC71-A59C-4FE4-ACCD-60F993052791}" type="slidenum">
              <a:rPr lang="en-US" altLang="en-US" smtClean="0">
                <a:latin typeface="Times New Roman" panose="02020603050405020304" pitchFamily="18" charset="0"/>
              </a:rPr>
              <a:pPr>
                <a:spcBef>
                  <a:spcPct val="0"/>
                </a:spcBef>
              </a:pPr>
              <a:t>14</a:t>
            </a:fld>
            <a:endParaRPr lang="en-US" altLang="en-US">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a:xfrm>
            <a:off x="1168400" y="688975"/>
            <a:ext cx="4594225" cy="3446463"/>
          </a:xfrm>
          <a:ln/>
        </p:spPr>
      </p:sp>
      <p:sp>
        <p:nvSpPr>
          <p:cNvPr id="32772"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Library</a:t>
            </a:r>
            <a:r>
              <a:rPr lang="en-US" altLang="en-US" dirty="0"/>
              <a:t>: Photo taken by NCDOL Employee Robert O’Neal, Public Access</a:t>
            </a:r>
          </a:p>
          <a:p>
            <a:pPr eaLnBrk="1" hangingPunct="1"/>
            <a:r>
              <a:rPr lang="en-US" altLang="en-US" dirty="0"/>
              <a:t>Formwork in construction where fall protection would be required</a:t>
            </a:r>
          </a:p>
          <a:p>
            <a:pPr eaLnBrk="1" hangingPunct="1">
              <a:buFontTx/>
              <a:buChar char="•"/>
            </a:pPr>
            <a:endParaRPr lang="en-US" altLang="en-US" dirty="0"/>
          </a:p>
          <a:p>
            <a:pPr eaLnBrk="1" hangingPunct="1"/>
            <a:endParaRPr lang="en-US" altLang="en-US" dirty="0"/>
          </a:p>
        </p:txBody>
      </p:sp>
    </p:spTree>
    <p:extLst>
      <p:ext uri="{BB962C8B-B14F-4D97-AF65-F5344CB8AC3E}">
        <p14:creationId xmlns:p14="http://schemas.microsoft.com/office/powerpoint/2010/main" val="230038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116ED8E-8757-4AA6-9BAB-BB22BBDB4F94}" type="slidenum">
              <a:rPr lang="en-US" altLang="en-US" smtClean="0">
                <a:latin typeface="Times New Roman" panose="02020603050405020304" pitchFamily="18" charset="0"/>
              </a:rPr>
              <a:pPr>
                <a:spcBef>
                  <a:spcPct val="0"/>
                </a:spcBef>
              </a:pPr>
              <a:t>15</a:t>
            </a:fld>
            <a:endParaRPr lang="en-US" altLang="en-US">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 </a:t>
            </a:r>
            <a:r>
              <a:rPr lang="en-US" altLang="en-US" dirty="0"/>
              <a:t>Photo Taken By NCDOL Employee Reggie Matthews from a Public Access</a:t>
            </a:r>
          </a:p>
          <a:p>
            <a:pPr eaLnBrk="1" hangingPunct="1"/>
            <a:endParaRPr lang="en-US" altLang="en-US" b="1" dirty="0"/>
          </a:p>
          <a:p>
            <a:pPr eaLnBrk="1" hangingPunct="1"/>
            <a:r>
              <a:rPr lang="en-US" altLang="en-US" b="1" dirty="0"/>
              <a:t>1926.501(b)(6) Ramps, runways, and other walkways:</a:t>
            </a:r>
            <a:r>
              <a:rPr lang="en-US" altLang="en-US" dirty="0"/>
              <a:t> Each employee on ramps, runways, and other walkways shall be protected from falling 6 feet (1.8 meters) or more to lower levels by guardrail systems.</a:t>
            </a:r>
          </a:p>
          <a:p>
            <a:pPr eaLnBrk="1" hangingPunct="1"/>
            <a:endParaRPr lang="en-US" altLang="en-US" dirty="0"/>
          </a:p>
        </p:txBody>
      </p:sp>
    </p:spTree>
    <p:extLst>
      <p:ext uri="{BB962C8B-B14F-4D97-AF65-F5344CB8AC3E}">
        <p14:creationId xmlns:p14="http://schemas.microsoft.com/office/powerpoint/2010/main" val="3035472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FFE17F7-6EC1-4539-96F7-E1AA2CD32EF8}" type="slidenum">
              <a:rPr lang="en-US" altLang="en-US" smtClean="0">
                <a:latin typeface="Times New Roman" panose="02020603050405020304" pitchFamily="18" charset="0"/>
              </a:rPr>
              <a:pPr>
                <a:spcBef>
                  <a:spcPct val="0"/>
                </a:spcBef>
              </a:pPr>
              <a:t>16</a:t>
            </a:fld>
            <a:endParaRPr lang="en-US" altLang="en-US">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xfrm>
            <a:off x="1168400" y="688975"/>
            <a:ext cx="4594225" cy="3446463"/>
          </a:xfrm>
          <a:ln/>
        </p:spPr>
      </p:sp>
      <p:sp>
        <p:nvSpPr>
          <p:cNvPr id="36868"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Photo taken by NCDOL Employee Robert O’Neal-</a:t>
            </a:r>
            <a:r>
              <a:rPr lang="en-US" altLang="en-US" dirty="0"/>
              <a:t> </a:t>
            </a:r>
            <a:r>
              <a:rPr lang="en-US" altLang="en-US" b="1" dirty="0"/>
              <a:t>Public Access</a:t>
            </a:r>
            <a:endParaRPr lang="en-US" altLang="en-US" dirty="0"/>
          </a:p>
          <a:p>
            <a:pPr eaLnBrk="1" hangingPunct="1"/>
            <a:endParaRPr lang="en-US" altLang="en-US" dirty="0"/>
          </a:p>
          <a:p>
            <a:pPr eaLnBrk="1" hangingPunct="1"/>
            <a:r>
              <a:rPr lang="en-US" altLang="en-US" dirty="0"/>
              <a:t>THESE ARE EXAMPLES OF WHERE FALL PROTECTION WOULD BE REQUIRED:</a:t>
            </a:r>
          </a:p>
          <a:p>
            <a:pPr eaLnBrk="1" hangingPunct="1">
              <a:buFontTx/>
              <a:buChar char="•"/>
            </a:pPr>
            <a:endParaRPr lang="en-US" altLang="en-US" dirty="0"/>
          </a:p>
          <a:p>
            <a:pPr eaLnBrk="1" hangingPunct="1">
              <a:buFontTx/>
              <a:buChar char="•"/>
            </a:pPr>
            <a:r>
              <a:rPr lang="en-US" altLang="en-US" dirty="0"/>
              <a:t>Each employee at the edge of an excavation 6 feet (1.8 m) or more in depth shall be protected from falling by guardrail systems, fences, or barricades </a:t>
            </a:r>
            <a:r>
              <a:rPr lang="en-US" altLang="en-US" b="0" i="1" dirty="0"/>
              <a:t>*when the excavations are not readily seen because of plant growth or other visual barrier</a:t>
            </a:r>
            <a:r>
              <a:rPr lang="en-US" altLang="en-US" b="0" i="1" baseline="0" dirty="0"/>
              <a:t> </a:t>
            </a:r>
            <a:r>
              <a:rPr lang="en-US" altLang="en-US" b="1" dirty="0"/>
              <a:t>(*This picture does not accurately depict the standard requirement, however it may be used for discussion purposes. You can point out to the students that this picture depicts a situation where fall protection is not necessarily required under 1926.501). </a:t>
            </a:r>
          </a:p>
          <a:p>
            <a:pPr eaLnBrk="1" hangingPunct="1">
              <a:buFontTx/>
              <a:buChar char="•"/>
            </a:pPr>
            <a:endParaRPr lang="en-US" altLang="en-US" b="1" dirty="0"/>
          </a:p>
          <a:p>
            <a:pPr eaLnBrk="1" hangingPunct="1">
              <a:buFontTx/>
              <a:buChar char="•"/>
            </a:pPr>
            <a:r>
              <a:rPr lang="en-US" altLang="en-US" b="1" dirty="0"/>
              <a:t>For more details on excavations you may point students to 1926 Subpart P</a:t>
            </a:r>
          </a:p>
          <a:p>
            <a:pPr eaLnBrk="1" hangingPunct="1"/>
            <a:endParaRPr lang="en-US" altLang="en-US" dirty="0"/>
          </a:p>
        </p:txBody>
      </p:sp>
    </p:spTree>
    <p:extLst>
      <p:ext uri="{BB962C8B-B14F-4D97-AF65-F5344CB8AC3E}">
        <p14:creationId xmlns:p14="http://schemas.microsoft.com/office/powerpoint/2010/main" val="2664592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4682F4A-DF56-4A56-850E-B76F32684AD1}" type="slidenum">
              <a:rPr lang="en-US" altLang="en-US" smtClean="0">
                <a:latin typeface="Times New Roman" panose="02020603050405020304" pitchFamily="18" charset="0"/>
              </a:rPr>
              <a:pPr>
                <a:spcBef>
                  <a:spcPct val="0"/>
                </a:spcBef>
              </a:pPr>
              <a:t>17</a:t>
            </a:fld>
            <a:endParaRPr lang="en-US" altLang="en-US">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Library</a:t>
            </a:r>
            <a:r>
              <a:rPr lang="en-US" altLang="en-US" dirty="0"/>
              <a:t>: Photo Taken by NCDOL Employee Robert O’Neal Public Access</a:t>
            </a:r>
          </a:p>
          <a:p>
            <a:pPr eaLnBrk="1" hangingPunct="1"/>
            <a:endParaRPr lang="en-US" altLang="en-US" b="1" i="1" dirty="0"/>
          </a:p>
          <a:p>
            <a:pPr eaLnBrk="1" hangingPunct="1"/>
            <a:r>
              <a:rPr lang="en-US" altLang="en-US" b="1" i="0" dirty="0"/>
              <a:t>1926.501(b)(8)(i) Dangerous</a:t>
            </a:r>
            <a:r>
              <a:rPr lang="en-US" altLang="en-US" b="1" i="0" baseline="0" dirty="0"/>
              <a:t> equipment: </a:t>
            </a:r>
            <a:r>
              <a:rPr lang="en-US" altLang="en-US" b="0" i="0" dirty="0"/>
              <a:t>Each employee less than 6 feet (1.8 m) above dangerous equipment shall be protected from falling into or onto the dangerous equipment by guardrail systems or by equipment guards.</a:t>
            </a:r>
          </a:p>
          <a:p>
            <a:pPr eaLnBrk="1" hangingPunct="1"/>
            <a:endParaRPr lang="en-US" altLang="en-US" b="1" i="1" dirty="0"/>
          </a:p>
          <a:p>
            <a:pPr eaLnBrk="1" hangingPunct="1"/>
            <a:r>
              <a:rPr lang="en-US" altLang="en-US" b="1" dirty="0"/>
              <a:t>1926.501(b)(8 )(ii) Dangerous equipment:</a:t>
            </a:r>
            <a:r>
              <a:rPr lang="en-US" altLang="en-US" dirty="0"/>
              <a:t> Each employee 6 feet (1.8 meters) or more above dangerous equipment shall be protected from fall hazards by guardrail systems, personal fall arrest systems, or safety nets.</a:t>
            </a:r>
          </a:p>
          <a:p>
            <a:pPr eaLnBrk="1" hangingPunct="1"/>
            <a:endParaRPr lang="en-US" altLang="en-US" dirty="0"/>
          </a:p>
        </p:txBody>
      </p:sp>
    </p:spTree>
    <p:extLst>
      <p:ext uri="{BB962C8B-B14F-4D97-AF65-F5344CB8AC3E}">
        <p14:creationId xmlns:p14="http://schemas.microsoft.com/office/powerpoint/2010/main" val="4290914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A4FAB98-DA56-41E3-99E2-37168BF0A26E}" type="slidenum">
              <a:rPr lang="en-US" altLang="en-US" smtClean="0">
                <a:latin typeface="Times New Roman" panose="02020603050405020304" pitchFamily="18" charset="0"/>
              </a:rPr>
              <a:pPr>
                <a:spcBef>
                  <a:spcPct val="0"/>
                </a:spcBef>
              </a:pPr>
              <a:t>18</a:t>
            </a:fld>
            <a:endParaRPr lang="en-US" altLang="en-US">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Library</a:t>
            </a:r>
            <a:r>
              <a:rPr lang="en-US" altLang="en-US" dirty="0"/>
              <a:t>: Photo Taken by NCDOL Employee Robert O’Neal, Public Access</a:t>
            </a:r>
          </a:p>
          <a:p>
            <a:pPr eaLnBrk="1" hangingPunct="1"/>
            <a:endParaRPr lang="en-US" altLang="en-US" dirty="0"/>
          </a:p>
          <a:p>
            <a:pPr eaLnBrk="1" hangingPunct="1"/>
            <a:r>
              <a:rPr lang="en-US" altLang="en-US" b="1" dirty="0"/>
              <a:t>1926.501(b)(9)(i) Overhand bricklaying and related work: </a:t>
            </a:r>
            <a:r>
              <a:rPr lang="en-US" altLang="en-US" dirty="0"/>
              <a:t>Except as otherwise provided in paragraph (b) of this section, each employee performing overhand bricklaying and related work 6 feet (1.8 m) or more above lower levels, shall be protected from falling by guardrail systems, safety net systems, personal fall arrest systems, or shall work in a controlled access zone.</a:t>
            </a:r>
          </a:p>
          <a:p>
            <a:pPr eaLnBrk="1" hangingPunct="1"/>
            <a:r>
              <a:rPr lang="en-US" altLang="en-US" dirty="0"/>
              <a:t>  </a:t>
            </a:r>
          </a:p>
          <a:p>
            <a:pPr eaLnBrk="1" hangingPunct="1"/>
            <a:r>
              <a:rPr lang="en-US" altLang="en-US" b="1" dirty="0"/>
              <a:t>1926.501(b)(9)(ii) Overhand bricklaying</a:t>
            </a:r>
            <a:r>
              <a:rPr lang="en-US" altLang="en-US" b="1" baseline="0" dirty="0"/>
              <a:t> and related work: </a:t>
            </a:r>
            <a:r>
              <a:rPr lang="en-US" altLang="en-US" dirty="0"/>
              <a:t>Each employee reaching more than 10 inches (25 cm) below the level of the walking/working surface on which they are working, shall be protected from falling by a guardrail system, safety net system, or personal fall arrest system.</a:t>
            </a:r>
          </a:p>
          <a:p>
            <a:pPr eaLnBrk="1" hangingPunct="1"/>
            <a:endParaRPr lang="en-US" altLang="en-US" dirty="0"/>
          </a:p>
          <a:p>
            <a:pPr eaLnBrk="1" hangingPunct="1"/>
            <a:r>
              <a:rPr lang="en-US" altLang="en-US" i="1" dirty="0"/>
              <a:t>*Note: Bricklaying operations performed on scaffolds are regulated by subpart L - Scaffolds of this part</a:t>
            </a:r>
            <a:r>
              <a:rPr lang="en-US" altLang="en-US" i="1" baseline="0" dirty="0"/>
              <a:t> (This picture does not accurately depict what would be covered in 1926.501, however it may be used for discussion purposes and to show the activity of overhand bricklaying).</a:t>
            </a:r>
            <a:endParaRPr lang="en-US" altLang="en-US" i="1" dirty="0"/>
          </a:p>
          <a:p>
            <a:pPr eaLnBrk="1" hangingPunct="1"/>
            <a:endParaRPr lang="en-US" altLang="en-US" dirty="0"/>
          </a:p>
          <a:p>
            <a:pPr eaLnBrk="1" hangingPunct="1"/>
            <a:endParaRPr lang="en-US" altLang="en-US" b="1" i="1" dirty="0"/>
          </a:p>
        </p:txBody>
      </p:sp>
    </p:spTree>
    <p:extLst>
      <p:ext uri="{BB962C8B-B14F-4D97-AF65-F5344CB8AC3E}">
        <p14:creationId xmlns:p14="http://schemas.microsoft.com/office/powerpoint/2010/main" val="64705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282B33C-F138-4AE7-A079-D35A5CE0CE29}" type="slidenum">
              <a:rPr lang="en-US" altLang="en-US" smtClean="0">
                <a:latin typeface="Times New Roman" panose="02020603050405020304" pitchFamily="18" charset="0"/>
              </a:rPr>
              <a:pPr>
                <a:spcBef>
                  <a:spcPct val="0"/>
                </a:spcBef>
              </a:pPr>
              <a:t>19</a:t>
            </a:fld>
            <a:endParaRPr lang="en-US" altLang="en-US">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xfrm>
            <a:off x="1168400" y="688975"/>
            <a:ext cx="4594225" cy="3446463"/>
          </a:xfrm>
          <a:ln/>
        </p:spPr>
      </p:sp>
      <p:sp>
        <p:nvSpPr>
          <p:cNvPr id="43012"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 Top Photo Taken By NCDOL Employee Robert O’Neal, Public Access – Identifies a low slope roof of a commercial building.</a:t>
            </a:r>
          </a:p>
          <a:p>
            <a:pPr eaLnBrk="1" hangingPunct="1"/>
            <a:r>
              <a:rPr lang="en-US" altLang="en-US" b="1" dirty="0"/>
              <a:t>NCDOL Photo Library: Bottom Photo Taken By NCDOL Employee Robert O’Neal, Public Access – Identifies a steep roof on a church. Note: A roof slope card can assist you at measuring/determining the roof angle from the ground.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Fall protection would be required on either one of these two roofs “low-sloped or steep roofs”. If you work on roofs and can fall more than 6 feet, you must be protected.</a:t>
            </a:r>
          </a:p>
          <a:p>
            <a:pPr eaLnBrk="1" hangingPunct="1"/>
            <a:r>
              <a:rPr lang="en-US" altLang="en-US" b="0" dirty="0"/>
              <a:t>Commercial buildings and homes </a:t>
            </a:r>
            <a:r>
              <a:rPr lang="en-US" b="0" dirty="0"/>
              <a:t>have roofs with slopes ranging from no slope or flat to very steep slopes. Roof pitch is expressed as rise over a 12-inch run, for example 4/12.</a:t>
            </a:r>
            <a:endParaRPr lang="en-US" altLang="en-US" b="0" dirty="0"/>
          </a:p>
          <a:p>
            <a:pPr eaLnBrk="1" hangingPunct="1"/>
            <a:r>
              <a:rPr lang="en-US" altLang="en-US" b="1" dirty="0"/>
              <a:t>1926.500(b)</a:t>
            </a:r>
            <a:r>
              <a:rPr lang="en-US" altLang="en-US" dirty="0"/>
              <a:t> </a:t>
            </a:r>
            <a:r>
              <a:rPr lang="en-US" altLang="en-US" b="1" i="1" dirty="0"/>
              <a:t>Steep roof</a:t>
            </a:r>
            <a:r>
              <a:rPr lang="en-US" altLang="en-US" dirty="0"/>
              <a:t> means a roof having a slope greater than 4 in 12 (vertical to horizontal).</a:t>
            </a:r>
            <a:br>
              <a:rPr lang="en-US" altLang="en-US" dirty="0"/>
            </a:br>
            <a:endParaRPr lang="en-US" altLang="en-US" dirty="0"/>
          </a:p>
          <a:p>
            <a:pPr eaLnBrk="1" hangingPunct="1"/>
            <a:r>
              <a:rPr lang="en-US" altLang="en-US" b="1" dirty="0"/>
              <a:t>1926.500(b)</a:t>
            </a:r>
            <a:r>
              <a:rPr lang="en-US" altLang="en-US" dirty="0"/>
              <a:t> </a:t>
            </a:r>
            <a:r>
              <a:rPr lang="en-US" altLang="en-US" b="1" i="1" dirty="0"/>
              <a:t>low-slope roof</a:t>
            </a:r>
            <a:r>
              <a:rPr lang="en-US" altLang="en-US" dirty="0"/>
              <a:t> means a roof having a slope less than or equal to 4 in 12 (vertical to horizontal).</a:t>
            </a:r>
            <a:br>
              <a:rPr lang="en-US" altLang="en-US" dirty="0"/>
            </a:br>
            <a:endParaRPr lang="en-US" altLang="en-US" dirty="0"/>
          </a:p>
          <a:p>
            <a:pPr eaLnBrk="1" hangingPunct="1"/>
            <a:endParaRPr lang="en-US" altLang="en-US" dirty="0"/>
          </a:p>
          <a:p>
            <a:pPr eaLnBrk="1" hangingPunct="1"/>
            <a:endParaRPr lang="en-US" altLang="en-US" dirty="0"/>
          </a:p>
          <a:p>
            <a:pPr eaLnBrk="1" hangingPunct="1">
              <a:buFontTx/>
              <a:buChar char="•"/>
            </a:pPr>
            <a:endParaRPr lang="en-US" altLang="en-US" dirty="0"/>
          </a:p>
          <a:p>
            <a:pPr eaLnBrk="1" hangingPunct="1">
              <a:buFontTx/>
              <a:buChar char="•"/>
            </a:pPr>
            <a:endParaRPr lang="en-US" altLang="en-US" dirty="0"/>
          </a:p>
          <a:p>
            <a:pPr eaLnBrk="1" hangingPunct="1"/>
            <a:endParaRPr lang="en-US" altLang="en-US" dirty="0"/>
          </a:p>
        </p:txBody>
      </p:sp>
    </p:spTree>
    <p:extLst>
      <p:ext uri="{BB962C8B-B14F-4D97-AF65-F5344CB8AC3E}">
        <p14:creationId xmlns:p14="http://schemas.microsoft.com/office/powerpoint/2010/main" val="156971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ACA7A42-0E01-46FE-A897-CC1AD459796D}" type="slidenum">
              <a:rPr lang="en-US" altLang="en-US" smtClean="0">
                <a:latin typeface="Times New Roman" panose="02020603050405020304" pitchFamily="18" charset="0"/>
              </a:rPr>
              <a:pPr>
                <a:spcBef>
                  <a:spcPct val="0"/>
                </a:spcBef>
              </a:pPr>
              <a:t>2</a:t>
            </a:fld>
            <a:endParaRPr lang="en-US" altLang="en-US">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presentation will only cover the key topics for the fall protection standard.  The specifics are in the standard itself.</a:t>
            </a:r>
            <a:r>
              <a:rPr lang="en-US" altLang="en-US" b="1" dirty="0"/>
              <a:t>   </a:t>
            </a:r>
          </a:p>
          <a:p>
            <a:pPr eaLnBrk="1" hangingPunct="1"/>
            <a:endParaRPr lang="en-US" altLang="en-US" b="1" dirty="0"/>
          </a:p>
          <a:p>
            <a:pPr eaLnBrk="1" hangingPunct="1"/>
            <a:r>
              <a:rPr lang="en-US" altLang="en-US" dirty="0"/>
              <a:t>In North Carolina, falls is one of our leading killers each year. In the five year period from 2012 – 2016, the leading cause of death in construction was a result of falls.  Therefore, falls is a major component of our Construction Special Emphasis Program (OPN 123T).</a:t>
            </a:r>
            <a:r>
              <a:rPr lang="en-US" altLang="en-US" b="1" dirty="0"/>
              <a:t> </a:t>
            </a:r>
          </a:p>
          <a:p>
            <a:pPr eaLnBrk="1" hangingPunct="1"/>
            <a:endParaRPr lang="en-US" altLang="en-US" b="1" dirty="0"/>
          </a:p>
          <a:p>
            <a:pPr eaLnBrk="1" hangingPunct="1"/>
            <a:r>
              <a:rPr lang="en-US" altLang="en-US" dirty="0"/>
              <a:t>As a result of this presentation, I want you to have a better understanding of Subpart M.</a:t>
            </a:r>
          </a:p>
          <a:p>
            <a:pPr eaLnBrk="1" hangingPunct="1"/>
            <a:endParaRPr lang="en-US" altLang="en-US" dirty="0"/>
          </a:p>
          <a:p>
            <a:pPr eaLnBrk="1" hangingPunct="1"/>
            <a:r>
              <a:rPr lang="en-US" altLang="en-US" dirty="0"/>
              <a:t>Ultimately, I want you to be able to apply the standards to your own site and improve the safety of you and your employees.</a:t>
            </a:r>
          </a:p>
          <a:p>
            <a:pPr eaLnBrk="1" hangingPunct="1"/>
            <a:endParaRPr lang="en-US" altLang="en-US" dirty="0"/>
          </a:p>
        </p:txBody>
      </p:sp>
    </p:spTree>
    <p:extLst>
      <p:ext uri="{BB962C8B-B14F-4D97-AF65-F5344CB8AC3E}">
        <p14:creationId xmlns:p14="http://schemas.microsoft.com/office/powerpoint/2010/main" val="1793282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5A9D1EB-8EBD-4192-87A5-4E9F0E28FE77}" type="slidenum">
              <a:rPr lang="en-US" altLang="en-US" smtClean="0">
                <a:latin typeface="Times New Roman" panose="02020603050405020304" pitchFamily="18" charset="0"/>
              </a:rPr>
              <a:pPr>
                <a:spcBef>
                  <a:spcPct val="0"/>
                </a:spcBef>
              </a:pPr>
              <a:t>20</a:t>
            </a:fld>
            <a:endParaRPr lang="en-US" altLang="en-US">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xfrm>
            <a:off x="1168400" y="688975"/>
            <a:ext cx="4594225" cy="3446463"/>
          </a:xfrm>
          <a:ln/>
        </p:spPr>
      </p:sp>
      <p:sp>
        <p:nvSpPr>
          <p:cNvPr id="45060"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Closed Case#</a:t>
            </a:r>
            <a:r>
              <a:rPr lang="en-US" altLang="en-US" baseline="0" dirty="0"/>
              <a:t> </a:t>
            </a:r>
            <a:r>
              <a:rPr lang="en-US" altLang="en-US" dirty="0"/>
              <a:t>314870627 - See STD 03-11-002 for </a:t>
            </a:r>
            <a:r>
              <a:rPr lang="en-US" dirty="0">
                <a:effectLst/>
              </a:rPr>
              <a:t>Compliance Guidance for Residential Construction</a:t>
            </a:r>
            <a:endParaRPr lang="en-US" altLang="en-US" dirty="0"/>
          </a:p>
          <a:p>
            <a:r>
              <a:rPr lang="en-US" sz="1000" b="0" i="0" u="none" strike="noStrike" kern="1200" baseline="0" dirty="0">
                <a:solidFill>
                  <a:schemeClr val="tx1"/>
                </a:solidFill>
                <a:latin typeface="Arial" charset="0"/>
                <a:ea typeface="+mn-ea"/>
                <a:cs typeface="+mn-cs"/>
              </a:rPr>
              <a:t>The term “residential construction” is interpreted as covering construction work that satisfies the following two elements:</a:t>
            </a:r>
          </a:p>
          <a:p>
            <a:pPr marL="228600" indent="-228600">
              <a:buAutoNum type="arabicParenBoth"/>
            </a:pPr>
            <a:r>
              <a:rPr lang="en-US" sz="1000" b="0" i="0" u="none" strike="noStrike" kern="1200" baseline="0" dirty="0">
                <a:solidFill>
                  <a:schemeClr val="tx1"/>
                </a:solidFill>
                <a:latin typeface="Arial" charset="0"/>
                <a:ea typeface="+mn-ea"/>
                <a:cs typeface="+mn-cs"/>
              </a:rPr>
              <a:t>The end-use of the structure being built must be as a home, i.e., a dwelling; and</a:t>
            </a:r>
          </a:p>
          <a:p>
            <a:pPr marL="228600" indent="-228600">
              <a:buAutoNum type="arabicParenBoth"/>
            </a:pPr>
            <a:r>
              <a:rPr lang="en-US" sz="1000" b="0" i="0" u="none" strike="noStrike" kern="1200" baseline="0" dirty="0">
                <a:solidFill>
                  <a:schemeClr val="tx1"/>
                </a:solidFill>
                <a:latin typeface="Arial" charset="0"/>
                <a:ea typeface="+mn-ea"/>
                <a:cs typeface="+mn-cs"/>
              </a:rPr>
              <a:t>The structure being built must be constructed using traditional wood frame construction materials and methods. The limited use of structural steel in a predominantly wood-framed home, such as a steel I-beam to help support wood framing, does not disqualify a structure from being considered residential construction.</a:t>
            </a:r>
          </a:p>
          <a:p>
            <a:endParaRPr lang="en-US" altLang="en-US" sz="1000" b="0" i="0" u="none" strike="noStrike" kern="1200" baseline="0" dirty="0">
              <a:solidFill>
                <a:schemeClr val="tx1"/>
              </a:solidFill>
              <a:latin typeface="Arial" charset="0"/>
              <a:ea typeface="+mn-ea"/>
              <a:cs typeface="+mn-cs"/>
            </a:endParaRPr>
          </a:p>
          <a:p>
            <a:r>
              <a:rPr lang="en-US" altLang="en-US" dirty="0"/>
              <a:t>Remember, OSHA has s</a:t>
            </a:r>
            <a:r>
              <a:rPr lang="en-US" sz="1000" b="0" i="0" u="none" strike="noStrike" kern="1200" baseline="0" dirty="0">
                <a:solidFill>
                  <a:schemeClr val="tx1"/>
                </a:solidFill>
                <a:latin typeface="Arial" charset="0"/>
                <a:ea typeface="+mn-ea"/>
                <a:cs typeface="+mn-cs"/>
              </a:rPr>
              <a:t>uggest that, at a minimum, fall restraint systems have the capacity to withstand at least three thousand (3,000) pounds of force </a:t>
            </a:r>
            <a:r>
              <a:rPr lang="en-US" sz="1000" b="1" i="0" u="none" strike="noStrike" kern="1200" baseline="0" dirty="0">
                <a:solidFill>
                  <a:schemeClr val="tx1"/>
                </a:solidFill>
                <a:latin typeface="Arial" charset="0"/>
                <a:ea typeface="+mn-ea"/>
                <a:cs typeface="+mn-cs"/>
              </a:rPr>
              <a:t>or</a:t>
            </a:r>
            <a:r>
              <a:rPr lang="en-US" sz="1000" b="0" i="0" u="none" strike="noStrike" kern="1200" baseline="0" dirty="0">
                <a:solidFill>
                  <a:schemeClr val="tx1"/>
                </a:solidFill>
                <a:latin typeface="Arial" charset="0"/>
                <a:ea typeface="+mn-ea"/>
                <a:cs typeface="+mn-cs"/>
              </a:rPr>
              <a:t> twice the maximum expected force that is needed to restrain the person from exposure to the fall hazard in “Residential Construction”. In determining this force, consideration should be given to site-specific factors such as the force generated by a person walking, leaning, or sliding down the work surface.</a:t>
            </a:r>
            <a:endParaRPr lang="en-US" altLang="en-US" dirty="0"/>
          </a:p>
        </p:txBody>
      </p:sp>
    </p:spTree>
    <p:extLst>
      <p:ext uri="{BB962C8B-B14F-4D97-AF65-F5344CB8AC3E}">
        <p14:creationId xmlns:p14="http://schemas.microsoft.com/office/powerpoint/2010/main" val="249987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9E9053D-6A6D-4256-9B58-5D9C182BD0E6}" type="slidenum">
              <a:rPr lang="en-US" altLang="en-US" smtClean="0">
                <a:latin typeface="Times New Roman" panose="02020603050405020304" pitchFamily="18" charset="0"/>
              </a:rPr>
              <a:pPr>
                <a:spcBef>
                  <a:spcPct val="0"/>
                </a:spcBef>
              </a:pPr>
              <a:t>21</a:t>
            </a:fld>
            <a:endParaRPr lang="en-US" altLang="en-US">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xfrm>
            <a:off x="1168400" y="688975"/>
            <a:ext cx="4594225" cy="3446463"/>
          </a:xfrm>
          <a:ln/>
        </p:spPr>
      </p:sp>
      <p:sp>
        <p:nvSpPr>
          <p:cNvPr id="47108"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kern="1200" dirty="0">
                <a:solidFill>
                  <a:schemeClr val="tx1"/>
                </a:solidFill>
                <a:effectLst/>
                <a:latin typeface="Arial" charset="0"/>
                <a:ea typeface="+mn-ea"/>
                <a:cs typeface="+mn-cs"/>
              </a:rPr>
              <a:t>NCDOL Photo Library: </a:t>
            </a:r>
            <a:r>
              <a:rPr lang="en-US" sz="1000" kern="1200" dirty="0">
                <a:solidFill>
                  <a:schemeClr val="tx1"/>
                </a:solidFill>
                <a:effectLst/>
                <a:latin typeface="Arial" charset="0"/>
                <a:ea typeface="+mn-ea"/>
                <a:cs typeface="+mn-cs"/>
              </a:rPr>
              <a:t>Photo Taken By NCDOL Employee Robert O’Neal – P</a:t>
            </a:r>
            <a:r>
              <a:rPr lang="en-US" altLang="en-US" sz="1000" dirty="0"/>
              <a:t>ublic Access, 1/25/2017 Photo identifies a wall opening that’s not protected with a guardrail. </a:t>
            </a:r>
            <a:r>
              <a:rPr lang="en-US" sz="1000" kern="1200" dirty="0">
                <a:solidFill>
                  <a:schemeClr val="tx1"/>
                </a:solidFill>
                <a:effectLst/>
                <a:latin typeface="Arial" charset="0"/>
                <a:ea typeface="+mn-ea"/>
                <a:cs typeface="+mn-cs"/>
              </a:rPr>
              <a:t>These is one example of where fall protection would be required!</a:t>
            </a:r>
          </a:p>
          <a:p>
            <a:r>
              <a:rPr lang="en-US" sz="1000" kern="1200" dirty="0">
                <a:solidFill>
                  <a:schemeClr val="tx1"/>
                </a:solidFill>
                <a:effectLst/>
                <a:latin typeface="Arial" charset="0"/>
                <a:ea typeface="+mn-ea"/>
                <a:cs typeface="+mn-cs"/>
              </a:rPr>
              <a:t>"Wall openings." Each employee working on, at, above, or near wall openings (including those with chutes attached) where the outside bottom edge of the wall opening is 6 feet (1.8 m) or more above lower levels and the inside bottom edge of the wall opening is less than 39 inches (1.0 m) above the walking/working surface, shall be protected from falling by the use of a guardrail system, a safety net system, or a personal fall arrest system.</a:t>
            </a:r>
          </a:p>
          <a:p>
            <a:r>
              <a:rPr lang="en-US" sz="1000" kern="1200" dirty="0">
                <a:solidFill>
                  <a:schemeClr val="tx1"/>
                </a:solidFill>
                <a:effectLst/>
                <a:latin typeface="Arial" charset="0"/>
                <a:ea typeface="+mn-ea"/>
                <a:cs typeface="+mn-cs"/>
              </a:rPr>
              <a:t>1926.500(b) </a:t>
            </a:r>
            <a:r>
              <a:rPr lang="en-US" sz="1000" i="1" kern="1200" dirty="0">
                <a:solidFill>
                  <a:schemeClr val="tx1"/>
                </a:solidFill>
                <a:effectLst/>
                <a:latin typeface="Arial" charset="0"/>
                <a:ea typeface="+mn-ea"/>
                <a:cs typeface="+mn-cs"/>
              </a:rPr>
              <a:t>Opening</a:t>
            </a:r>
            <a:r>
              <a:rPr lang="en-US" sz="1000" kern="1200" dirty="0">
                <a:solidFill>
                  <a:schemeClr val="tx1"/>
                </a:solidFill>
                <a:effectLst/>
                <a:latin typeface="Arial" charset="0"/>
                <a:ea typeface="+mn-ea"/>
                <a:cs typeface="+mn-cs"/>
              </a:rPr>
              <a:t> means a gap or void 30 inches (76 cm) or more high and 18 inches (48 cm) or more wide, in a wall or partition, through which employees can fall to a lower level.) </a:t>
            </a:r>
          </a:p>
          <a:p>
            <a:r>
              <a:rPr lang="en-US" sz="1000" kern="1200" dirty="0">
                <a:solidFill>
                  <a:schemeClr val="tx1"/>
                </a:solidFill>
                <a:effectLst/>
                <a:latin typeface="Arial" charset="0"/>
                <a:ea typeface="+mn-ea"/>
                <a:cs typeface="+mn-cs"/>
              </a:rPr>
              <a:t> </a:t>
            </a:r>
          </a:p>
          <a:p>
            <a:pPr eaLnBrk="1" hangingPunct="1"/>
            <a:endParaRPr lang="en-US" altLang="en-US" dirty="0"/>
          </a:p>
        </p:txBody>
      </p:sp>
    </p:spTree>
    <p:extLst>
      <p:ext uri="{BB962C8B-B14F-4D97-AF65-F5344CB8AC3E}">
        <p14:creationId xmlns:p14="http://schemas.microsoft.com/office/powerpoint/2010/main" val="3495250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FEA4643-A0CB-4EA0-B537-C39F3FB0B01D}" type="slidenum">
              <a:rPr lang="en-US" altLang="en-US" smtClean="0">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1177925" y="693738"/>
            <a:ext cx="4581525" cy="3435350"/>
          </a:xfrm>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r>
              <a:rPr lang="en-US" sz="1000" kern="1200" dirty="0">
                <a:solidFill>
                  <a:schemeClr val="tx1"/>
                </a:solidFill>
                <a:effectLst/>
                <a:latin typeface="Arial" charset="0"/>
                <a:ea typeface="+mn-ea"/>
                <a:cs typeface="+mn-cs"/>
              </a:rPr>
              <a:t>If there’s a possibility of an object to fall on you, then you must wear a hardhat.</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STEPS THAT MUST BE TAKEN to prevent employees from being hit by falling objects:</a:t>
            </a:r>
          </a:p>
          <a:p>
            <a:endParaRPr lang="en-US" sz="1000" b="1" u="sng" kern="1200" dirty="0">
              <a:solidFill>
                <a:schemeClr val="tx1"/>
              </a:solidFill>
              <a:effectLst/>
              <a:latin typeface="Arial" charset="0"/>
              <a:ea typeface="+mn-ea"/>
              <a:cs typeface="+mn-cs"/>
            </a:endParaRPr>
          </a:p>
          <a:p>
            <a:r>
              <a:rPr lang="en-US" sz="1000" b="1" u="none" kern="1200" dirty="0">
                <a:solidFill>
                  <a:schemeClr val="tx1"/>
                </a:solidFill>
                <a:effectLst/>
                <a:latin typeface="Arial" charset="0"/>
                <a:ea typeface="+mn-ea"/>
                <a:cs typeface="+mn-cs"/>
              </a:rPr>
              <a:t>1. Erect </a:t>
            </a:r>
            <a:r>
              <a:rPr lang="en-US" sz="1000" b="1" u="none" kern="1200" dirty="0" err="1">
                <a:solidFill>
                  <a:schemeClr val="tx1"/>
                </a:solidFill>
                <a:effectLst/>
                <a:latin typeface="Arial" charset="0"/>
                <a:ea typeface="+mn-ea"/>
                <a:cs typeface="+mn-cs"/>
              </a:rPr>
              <a:t>toeboards</a:t>
            </a:r>
            <a:r>
              <a:rPr lang="en-US" sz="1000" b="1" u="none" kern="1200" dirty="0">
                <a:solidFill>
                  <a:schemeClr val="tx1"/>
                </a:solidFill>
                <a:effectLst/>
                <a:latin typeface="Arial" charset="0"/>
                <a:ea typeface="+mn-ea"/>
                <a:cs typeface="+mn-cs"/>
              </a:rPr>
              <a:t>, screens, or guardrail systems</a:t>
            </a:r>
            <a:r>
              <a:rPr lang="en-US" sz="1000" u="none" kern="1200" dirty="0">
                <a:solidFill>
                  <a:schemeClr val="tx1"/>
                </a:solidFill>
                <a:effectLst/>
                <a:latin typeface="Arial" charset="0"/>
                <a:ea typeface="+mn-ea"/>
                <a:cs typeface="+mn-cs"/>
              </a:rPr>
              <a:t> to prevent objects from falling from higher levels (guardrails will be discussed later on in this presentation)</a:t>
            </a:r>
          </a:p>
          <a:p>
            <a:r>
              <a:rPr lang="en-US" sz="1000" b="1" u="none" kern="1200" dirty="0">
                <a:solidFill>
                  <a:schemeClr val="tx1"/>
                </a:solidFill>
                <a:effectLst/>
                <a:latin typeface="Arial" charset="0"/>
                <a:ea typeface="+mn-ea"/>
                <a:cs typeface="+mn-cs"/>
              </a:rPr>
              <a:t>2. Erect a canopy structure</a:t>
            </a:r>
            <a:r>
              <a:rPr lang="en-US" sz="1000" u="none" kern="1200" dirty="0">
                <a:solidFill>
                  <a:schemeClr val="tx1"/>
                </a:solidFill>
                <a:effectLst/>
                <a:latin typeface="Arial" charset="0"/>
                <a:ea typeface="+mn-ea"/>
                <a:cs typeface="+mn-cs"/>
              </a:rPr>
              <a:t> and keep potential falling objects far enough from the edge of the higher level </a:t>
            </a:r>
          </a:p>
          <a:p>
            <a:r>
              <a:rPr lang="en-US" sz="1000" b="1" u="none" kern="1200" dirty="0">
                <a:solidFill>
                  <a:schemeClr val="tx1"/>
                </a:solidFill>
                <a:effectLst/>
                <a:latin typeface="Arial" charset="0"/>
                <a:ea typeface="+mn-ea"/>
                <a:cs typeface="+mn-cs"/>
              </a:rPr>
              <a:t>3. Barricade the area</a:t>
            </a:r>
            <a:r>
              <a:rPr lang="en-US" sz="1000" u="none" kern="1200" dirty="0">
                <a:solidFill>
                  <a:schemeClr val="tx1"/>
                </a:solidFill>
                <a:effectLst/>
                <a:latin typeface="Arial" charset="0"/>
                <a:ea typeface="+mn-ea"/>
                <a:cs typeface="+mn-cs"/>
              </a:rPr>
              <a:t> to which objects could fall, prohibit employees from entering the barricaded area, and keep objects that may fall far enough away from the edge of a higher level</a:t>
            </a:r>
          </a:p>
          <a:p>
            <a:pPr marL="229071" indent="-229071" eaLnBrk="1" hangingPunct="1"/>
            <a:endParaRPr lang="en-US" altLang="en-US" dirty="0"/>
          </a:p>
        </p:txBody>
      </p:sp>
    </p:spTree>
    <p:extLst>
      <p:ext uri="{BB962C8B-B14F-4D97-AF65-F5344CB8AC3E}">
        <p14:creationId xmlns:p14="http://schemas.microsoft.com/office/powerpoint/2010/main" val="2669664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9B1C0D76-7D12-4CFA-974A-6E337C2602F0}" type="slidenum">
              <a:rPr lang="en-US" altLang="en-US" smtClean="0">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656597" y="4364135"/>
            <a:ext cx="5542301" cy="4135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NCDOL Photo Library: Graphics created by NCDOL Tom Wilder, former employee 4/16/15</a:t>
            </a:r>
          </a:p>
          <a:p>
            <a:pPr eaLnBrk="1" hangingPunct="1"/>
            <a:endParaRPr lang="en-US" altLang="en-US" dirty="0"/>
          </a:p>
          <a:p>
            <a:pPr eaLnBrk="1" hangingPunct="1"/>
            <a:r>
              <a:rPr lang="en-US" altLang="en-US" b="1" u="sng" dirty="0"/>
              <a:t>1926.502 (j) Toe Boards (Although not technically part of the guard rail system, they are often integrated into the guard rail system):</a:t>
            </a:r>
            <a:r>
              <a:rPr lang="en-US" altLang="en-US" dirty="0"/>
              <a:t>  It is a low protective barrier that will prevent the fall of materials and equipment to lower levels and provide protection to personnel from falling objects.</a:t>
            </a:r>
          </a:p>
          <a:p>
            <a:pPr eaLnBrk="1" hangingPunct="1"/>
            <a:endParaRPr lang="en-US" altLang="en-US" dirty="0"/>
          </a:p>
          <a:p>
            <a:pPr eaLnBrk="1" hangingPunct="1"/>
            <a:r>
              <a:rPr lang="en-US" altLang="en-US" dirty="0" err="1"/>
              <a:t>Toeboards</a:t>
            </a:r>
            <a:r>
              <a:rPr lang="en-US" altLang="en-US" dirty="0"/>
              <a:t>, when used as falling object protection, shall be erected along the edge of the overhead walking/working surface for a distance sufficient to protect employees below.</a:t>
            </a:r>
          </a:p>
          <a:p>
            <a:pPr eaLnBrk="1" hangingPunct="1"/>
            <a:endParaRPr lang="en-US" altLang="en-US" dirty="0"/>
          </a:p>
          <a:p>
            <a:pPr eaLnBrk="1" hangingPunct="1"/>
            <a:r>
              <a:rPr lang="en-US" altLang="en-US" dirty="0" err="1"/>
              <a:t>Toeboards</a:t>
            </a:r>
            <a:r>
              <a:rPr lang="en-US" altLang="en-US" dirty="0"/>
              <a:t> shall be capable of withstanding, without failure, a force of at least 50 pounds (222 N) applied in any downward or outward direction at any point along the </a:t>
            </a:r>
            <a:r>
              <a:rPr lang="en-US" altLang="en-US" dirty="0" err="1"/>
              <a:t>toeboard</a:t>
            </a:r>
            <a:r>
              <a:rPr lang="en-US" altLang="en-US" dirty="0"/>
              <a:t>.</a:t>
            </a:r>
          </a:p>
          <a:p>
            <a:pPr eaLnBrk="1" hangingPunct="1"/>
            <a:endParaRPr lang="en-US" altLang="en-US" dirty="0"/>
          </a:p>
          <a:p>
            <a:pPr eaLnBrk="1" hangingPunct="1"/>
            <a:r>
              <a:rPr lang="en-US" altLang="en-US" dirty="0" err="1"/>
              <a:t>Toeboards</a:t>
            </a:r>
            <a:r>
              <a:rPr lang="en-US" altLang="en-US" dirty="0"/>
              <a:t> shall be a minimum of 3 1/2 inches (9 cm) in vertical height from their top edge to the level of the walking/working surface. They shall have not more than 1/4 inch (0.6 cm) clearance above the walking/working surface. They shall be solid or have openings not over 1 inch (2.5 cm) in greatest dimension.</a:t>
            </a:r>
          </a:p>
          <a:p>
            <a:pPr eaLnBrk="1" hangingPunct="1"/>
            <a:endParaRPr lang="en-US" altLang="en-US" dirty="0"/>
          </a:p>
          <a:p>
            <a:pPr eaLnBrk="1" hangingPunct="1"/>
            <a:r>
              <a:rPr lang="en-US" altLang="en-US" dirty="0"/>
              <a:t>Where tools, equipment, or materials are piled higher than the top edge of a </a:t>
            </a:r>
            <a:r>
              <a:rPr lang="en-US" altLang="en-US" dirty="0" err="1"/>
              <a:t>toeboard</a:t>
            </a:r>
            <a:r>
              <a:rPr lang="en-US" altLang="en-US" dirty="0"/>
              <a:t>, paneling or screening shall be erected from the walking/working surface or </a:t>
            </a:r>
            <a:r>
              <a:rPr lang="en-US" altLang="en-US" dirty="0" err="1"/>
              <a:t>toeboard</a:t>
            </a:r>
            <a:r>
              <a:rPr lang="en-US" altLang="en-US" dirty="0"/>
              <a:t> to the top of a guardrail system's top rail or </a:t>
            </a:r>
            <a:r>
              <a:rPr lang="en-US" altLang="en-US" dirty="0" err="1"/>
              <a:t>midrail</a:t>
            </a:r>
            <a:r>
              <a:rPr lang="en-US" altLang="en-US" dirty="0"/>
              <a:t>, for a distance sufficient to protect employees below.</a:t>
            </a:r>
            <a:endParaRPr lang="en-US" altLang="en-US" b="1" dirty="0"/>
          </a:p>
          <a:p>
            <a:pPr eaLnBrk="1" hangingPunct="1"/>
            <a:endParaRPr lang="en-US" altLang="en-US" dirty="0"/>
          </a:p>
          <a:p>
            <a:pPr eaLnBrk="1" hangingPunct="1"/>
            <a:r>
              <a:rPr lang="en-US" altLang="en-US" dirty="0"/>
              <a:t>Guardrail systems, when used as falling object protection, shall have all openings small enough to prevent passage of potential falling objects.</a:t>
            </a:r>
          </a:p>
        </p:txBody>
      </p:sp>
    </p:spTree>
    <p:extLst>
      <p:ext uri="{BB962C8B-B14F-4D97-AF65-F5344CB8AC3E}">
        <p14:creationId xmlns:p14="http://schemas.microsoft.com/office/powerpoint/2010/main" val="3990096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9DC0A889-4A96-4BB6-98A5-6BF92B320B27}" type="slidenum">
              <a:rPr lang="en-US" altLang="en-US" smtClean="0">
                <a:latin typeface="Times New Roman" panose="02020603050405020304" pitchFamily="18" charset="0"/>
              </a:rPr>
              <a:pPr>
                <a:spcBef>
                  <a:spcPct val="0"/>
                </a:spcBef>
              </a:pPr>
              <a:t>24</a:t>
            </a:fld>
            <a:endParaRPr lang="en-US" altLang="en-US">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Photo Taken By NCDOL Employee Reggie Matthews in office</a:t>
            </a:r>
          </a:p>
          <a:p>
            <a:pPr eaLnBrk="1" hangingPunct="1"/>
            <a:endParaRPr lang="en-US" altLang="en-US" dirty="0"/>
          </a:p>
          <a:p>
            <a:pPr eaLnBrk="1" hangingPunct="1"/>
            <a:endParaRPr lang="en-US" altLang="en-US" dirty="0"/>
          </a:p>
          <a:p>
            <a:pPr eaLnBrk="1" hangingPunct="1"/>
            <a:r>
              <a:rPr lang="en-US" altLang="en-US" dirty="0"/>
              <a:t>There are a number of fall protection methods that can be used.  The standards give employers a choice as to what fall protection method they would like to use, depending on the activity being done, the work site and situation.</a:t>
            </a:r>
          </a:p>
          <a:p>
            <a:pPr eaLnBrk="1" hangingPunct="1"/>
            <a:endParaRPr lang="en-US" altLang="en-US" dirty="0"/>
          </a:p>
          <a:p>
            <a:pPr eaLnBrk="1" hangingPunct="1"/>
            <a:r>
              <a:rPr lang="en-US" altLang="en-US" b="1" dirty="0"/>
              <a:t>Conventional methods of fall protection (you will find these used the most frequently):</a:t>
            </a:r>
            <a:r>
              <a:rPr lang="en-US" altLang="en-US" dirty="0"/>
              <a:t>  Guardrails, safety nets, and personal fall arrest systems</a:t>
            </a:r>
          </a:p>
          <a:p>
            <a:pPr eaLnBrk="1" hangingPunct="1"/>
            <a:endParaRPr lang="en-US" altLang="en-US" dirty="0"/>
          </a:p>
          <a:p>
            <a:pPr eaLnBrk="1" hangingPunct="1"/>
            <a:endParaRPr lang="en-US" altLang="en-US" b="1" dirty="0"/>
          </a:p>
          <a:p>
            <a:pPr eaLnBrk="1" hangingPunct="1"/>
            <a:endParaRPr lang="en-US" altLang="en-US" dirty="0"/>
          </a:p>
          <a:p>
            <a:pPr eaLnBrk="1" hangingPunct="1"/>
            <a:endParaRPr lang="en-US" altLang="en-US" b="1" dirty="0"/>
          </a:p>
          <a:p>
            <a:pPr eaLnBrk="1" hangingPunct="1"/>
            <a:endParaRPr lang="es-MX" altLang="en-US" dirty="0"/>
          </a:p>
        </p:txBody>
      </p:sp>
    </p:spTree>
    <p:extLst>
      <p:ext uri="{BB962C8B-B14F-4D97-AF65-F5344CB8AC3E}">
        <p14:creationId xmlns:p14="http://schemas.microsoft.com/office/powerpoint/2010/main" val="1110074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797BF07-2CEF-4E35-B000-7EB9B736EFD5}" type="slidenum">
              <a:rPr lang="en-US" altLang="en-US" smtClean="0">
                <a:latin typeface="Times New Roman" panose="02020603050405020304" pitchFamily="18" charset="0"/>
              </a:rPr>
              <a:pPr>
                <a:spcBef>
                  <a:spcPct val="0"/>
                </a:spcBef>
              </a:pPr>
              <a:t>25</a:t>
            </a:fld>
            <a:endParaRPr lang="en-US" altLang="en-US">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xfrm>
            <a:off x="1166813" y="687388"/>
            <a:ext cx="4598987" cy="34480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6" tIns="46038" rIns="92076" bIns="46038"/>
          <a:lstStyle/>
          <a:p>
            <a:pPr eaLnBrk="1" hangingPunct="1"/>
            <a:r>
              <a:rPr lang="en-US" altLang="en-US" sz="900" dirty="0"/>
              <a:t>NCDOL Photo Library: Graphic created by Tom Wilder 4/16/15</a:t>
            </a:r>
          </a:p>
          <a:p>
            <a:pPr eaLnBrk="1" hangingPunct="1"/>
            <a:endParaRPr lang="en-US" altLang="en-US" sz="900" dirty="0"/>
          </a:p>
          <a:p>
            <a:pPr eaLnBrk="1" hangingPunct="1"/>
            <a:r>
              <a:rPr lang="en-US" altLang="en-US" sz="900" dirty="0"/>
              <a:t>More information on GUARDRAILS:  CAN ALSO REFER TO </a:t>
            </a:r>
            <a:r>
              <a:rPr lang="en-US" altLang="en-US" sz="900" b="1" dirty="0"/>
              <a:t>1926 SUBPART M APPENDIX B – GUARDRAIL SYSTEMS – NON- MANDATORY GUIDELINES FOR COMPLYING WITH 1926.502(b)</a:t>
            </a:r>
          </a:p>
          <a:p>
            <a:pPr eaLnBrk="1" hangingPunct="1"/>
            <a:endParaRPr lang="en-US" altLang="en-US" sz="900" b="1" dirty="0"/>
          </a:p>
          <a:p>
            <a:pPr eaLnBrk="1" hangingPunct="1"/>
            <a:r>
              <a:rPr lang="en-US" altLang="en-US" sz="900" dirty="0"/>
              <a:t>**Explain that a guardrail has support posts, a top rail, and a </a:t>
            </a:r>
            <a:r>
              <a:rPr lang="en-US" altLang="en-US" sz="900" dirty="0" err="1"/>
              <a:t>midrail</a:t>
            </a:r>
            <a:r>
              <a:rPr lang="en-US" altLang="en-US" sz="900" dirty="0"/>
              <a:t>.</a:t>
            </a:r>
          </a:p>
          <a:p>
            <a:pPr eaLnBrk="1" hangingPunct="1"/>
            <a:r>
              <a:rPr lang="en-US" altLang="en-US" sz="900" b="1" dirty="0"/>
              <a:t>1)</a:t>
            </a:r>
            <a:r>
              <a:rPr lang="en-US" altLang="en-US" sz="900" dirty="0"/>
              <a:t> 8 foot centers between posts. (</a:t>
            </a:r>
            <a:r>
              <a:rPr lang="en-US" altLang="en-US" sz="900" b="1" dirty="0"/>
              <a:t>specification is outlined in Subpart M Appendix B – non-mandatory guidelines-be sure to point out that this is a non-mandatory requirement</a:t>
            </a:r>
            <a:r>
              <a:rPr lang="en-US" altLang="en-US" sz="900" dirty="0"/>
              <a:t>)  </a:t>
            </a:r>
            <a:endParaRPr lang="en-US" altLang="en-US" sz="900" b="1" dirty="0"/>
          </a:p>
          <a:p>
            <a:pPr eaLnBrk="1" hangingPunct="1"/>
            <a:r>
              <a:rPr lang="en-US" altLang="en-US" sz="900" b="1" dirty="0"/>
              <a:t>2)</a:t>
            </a:r>
            <a:r>
              <a:rPr lang="en-US" altLang="en-US" sz="900" dirty="0"/>
              <a:t> 42” </a:t>
            </a:r>
            <a:r>
              <a:rPr lang="en-US" altLang="en-US" sz="900" dirty="0" err="1"/>
              <a:t>toprail</a:t>
            </a:r>
            <a:r>
              <a:rPr lang="en-US" altLang="en-US" sz="900" dirty="0"/>
              <a:t> height. 42” is above most people’s center of gravity, so a person falling against the rail will not flip over it.</a:t>
            </a:r>
          </a:p>
          <a:p>
            <a:pPr eaLnBrk="1" hangingPunct="1"/>
            <a:r>
              <a:rPr lang="en-US" altLang="en-US" sz="900" b="1" dirty="0"/>
              <a:t>3) </a:t>
            </a:r>
            <a:r>
              <a:rPr lang="en-US" altLang="en-US" sz="900" dirty="0"/>
              <a:t>“Halfway” requirement for </a:t>
            </a:r>
            <a:r>
              <a:rPr lang="en-US" altLang="en-US" sz="900" dirty="0" err="1"/>
              <a:t>midrail</a:t>
            </a:r>
            <a:r>
              <a:rPr lang="en-US" altLang="en-US" sz="900" dirty="0"/>
              <a:t>.  The </a:t>
            </a:r>
            <a:r>
              <a:rPr lang="en-US" altLang="en-US" sz="900" dirty="0" err="1"/>
              <a:t>midrail</a:t>
            </a:r>
            <a:r>
              <a:rPr lang="en-US" altLang="en-US" sz="900" dirty="0"/>
              <a:t> prevents a person from slipping under </a:t>
            </a:r>
            <a:r>
              <a:rPr lang="en-US" altLang="en-US" sz="900" dirty="0" err="1"/>
              <a:t>toprail</a:t>
            </a:r>
            <a:r>
              <a:rPr lang="en-US" altLang="en-US" sz="900" dirty="0"/>
              <a:t>.</a:t>
            </a:r>
          </a:p>
          <a:p>
            <a:pPr eaLnBrk="1" hangingPunct="1"/>
            <a:r>
              <a:rPr lang="en-US" altLang="en-US" sz="900" b="1" dirty="0"/>
              <a:t>4) </a:t>
            </a:r>
            <a:r>
              <a:rPr lang="en-US" altLang="en-US" sz="900" dirty="0"/>
              <a:t>Smooth surface requirement for top rail – no projecting ends.</a:t>
            </a:r>
          </a:p>
          <a:p>
            <a:pPr eaLnBrk="1" hangingPunct="1"/>
            <a:r>
              <a:rPr lang="en-US" altLang="en-US" sz="900" b="1" dirty="0"/>
              <a:t>5) </a:t>
            </a:r>
            <a:r>
              <a:rPr lang="en-US" altLang="en-US" sz="900" dirty="0"/>
              <a:t>Toeboards are required by 1926.502(j)(1).  Toeboards are not fall protection per se but meant to prevent items from being knocked off platform onto people’s heads or into machinery.  Note 3.5” </a:t>
            </a:r>
            <a:r>
              <a:rPr lang="en-US" altLang="en-US" sz="900" dirty="0" err="1"/>
              <a:t>toeboard</a:t>
            </a:r>
            <a:r>
              <a:rPr lang="en-US" altLang="en-US" sz="900" dirty="0"/>
              <a:t> height requirement and ¼” space limitation beneath </a:t>
            </a:r>
            <a:r>
              <a:rPr lang="en-US" altLang="en-US" sz="900" dirty="0" err="1"/>
              <a:t>toeboard</a:t>
            </a:r>
            <a:r>
              <a:rPr lang="en-US" altLang="en-US" sz="900" dirty="0"/>
              <a:t>.  ¼” limitation allows for cleaning but should not allow small items to pass through.  Toeboards shall withstand a force of at least 50 pounds.  </a:t>
            </a:r>
          </a:p>
          <a:p>
            <a:pPr eaLnBrk="1" hangingPunct="1"/>
            <a:r>
              <a:rPr lang="en-US" altLang="en-US" sz="900" b="1" dirty="0"/>
              <a:t>6) </a:t>
            </a:r>
            <a:r>
              <a:rPr lang="en-US" altLang="en-US" sz="900" dirty="0"/>
              <a:t> Note 200 </a:t>
            </a:r>
            <a:r>
              <a:rPr lang="en-US" altLang="en-US" sz="900" dirty="0" err="1"/>
              <a:t>lb</a:t>
            </a:r>
            <a:r>
              <a:rPr lang="en-US" altLang="en-US" sz="900" dirty="0"/>
              <a:t> support requirement.  Top rails of guardrail system must resist 200 </a:t>
            </a:r>
            <a:r>
              <a:rPr lang="en-US" altLang="en-US" sz="900" dirty="0" err="1"/>
              <a:t>lbs</a:t>
            </a:r>
            <a:r>
              <a:rPr lang="en-US" altLang="en-US" sz="900" dirty="0"/>
              <a:t> applied in any outward or downward direction.  The support requirement is 150 </a:t>
            </a:r>
            <a:r>
              <a:rPr lang="en-US" altLang="en-US" sz="900" dirty="0" err="1"/>
              <a:t>lb</a:t>
            </a:r>
            <a:r>
              <a:rPr lang="en-US" altLang="en-US" sz="900" dirty="0"/>
              <a:t> for </a:t>
            </a:r>
            <a:r>
              <a:rPr lang="en-US" altLang="en-US" sz="900" dirty="0" err="1"/>
              <a:t>midrails</a:t>
            </a:r>
            <a:r>
              <a:rPr lang="en-US" altLang="en-US" sz="900" dirty="0"/>
              <a:t>.  </a:t>
            </a:r>
          </a:p>
          <a:p>
            <a:pPr eaLnBrk="1" hangingPunct="1"/>
            <a:r>
              <a:rPr lang="en-US" altLang="en-US" sz="900" b="1" dirty="0"/>
              <a:t>Note:</a:t>
            </a:r>
            <a:r>
              <a:rPr lang="en-US" altLang="en-US" sz="900" dirty="0"/>
              <a:t> Toe boards are not part of a guardrail system for fall protection </a:t>
            </a:r>
          </a:p>
          <a:p>
            <a:pPr eaLnBrk="1" hangingPunct="1"/>
            <a:endParaRPr lang="en-US" altLang="en-US" sz="900" dirty="0"/>
          </a:p>
          <a:p>
            <a:pPr eaLnBrk="1" hangingPunct="1"/>
            <a:endParaRPr lang="en-US" altLang="en-US" sz="900" dirty="0"/>
          </a:p>
        </p:txBody>
      </p:sp>
    </p:spTree>
    <p:extLst>
      <p:ext uri="{BB962C8B-B14F-4D97-AF65-F5344CB8AC3E}">
        <p14:creationId xmlns:p14="http://schemas.microsoft.com/office/powerpoint/2010/main" val="1146358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6EB513B-5549-4A3A-8A8C-D91A09D7D2DD}" type="slidenum">
              <a:rPr lang="en-US" altLang="en-US" smtClean="0">
                <a:latin typeface="Times New Roman" panose="02020603050405020304" pitchFamily="18" charset="0"/>
              </a:rPr>
              <a:pPr>
                <a:spcBef>
                  <a:spcPct val="0"/>
                </a:spcBef>
              </a:pPr>
              <a:t>26</a:t>
            </a:fld>
            <a:endParaRPr lang="en-US" altLang="en-US">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xfrm>
            <a:off x="1177925" y="693738"/>
            <a:ext cx="4581525" cy="34353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5179" rIns="90360" bIns="45179"/>
          <a:lstStyle/>
          <a:p>
            <a:pPr eaLnBrk="1" hangingPunct="1"/>
            <a:r>
              <a:rPr lang="en-US" altLang="en-US" b="1" u="sng" dirty="0"/>
              <a:t>SAFETY NETS:</a:t>
            </a:r>
            <a:r>
              <a:rPr lang="en-US" altLang="en-US" dirty="0"/>
              <a:t>  Typically used as protection for those who work 25 feet or more above lower levels on bridges and at commercial building construction sites.  Safety net systems are rarely used for roofing work, like in residential construction.    </a:t>
            </a:r>
            <a:endParaRPr lang="en-US" altLang="en-US" b="1" dirty="0"/>
          </a:p>
          <a:p>
            <a:pPr eaLnBrk="1" hangingPunct="1"/>
            <a:endParaRPr lang="en-US" altLang="en-US" sz="300" dirty="0"/>
          </a:p>
          <a:p>
            <a:pPr eaLnBrk="1" hangingPunct="1"/>
            <a:r>
              <a:rPr lang="en-US" altLang="en-US" b="1" dirty="0"/>
              <a:t>USE OF SAFETY NETS:</a:t>
            </a:r>
            <a:endParaRPr lang="en-US" altLang="en-US" sz="300" dirty="0"/>
          </a:p>
          <a:p>
            <a:pPr lvl="1" eaLnBrk="1" hangingPunct="1">
              <a:buSzPct val="75000"/>
            </a:pPr>
            <a:r>
              <a:rPr lang="en-US" altLang="en-US" dirty="0"/>
              <a:t>- Place as close as practicable under the walking/working surface but no more than 30’ below such level.</a:t>
            </a:r>
          </a:p>
          <a:p>
            <a:pPr lvl="1" eaLnBrk="1" hangingPunct="1">
              <a:buSzPct val="75000"/>
            </a:pPr>
            <a:r>
              <a:rPr lang="en-US" altLang="en-US" dirty="0"/>
              <a:t>- When used on bridges, the fall area to net shall be unobstructed</a:t>
            </a:r>
          </a:p>
          <a:p>
            <a:pPr lvl="1" eaLnBrk="1" hangingPunct="1">
              <a:buSzPct val="75000"/>
            </a:pPr>
            <a:r>
              <a:rPr lang="en-US" altLang="en-US" dirty="0"/>
              <a:t>- Shall install with sufficient clearance to surface or objects below</a:t>
            </a:r>
          </a:p>
          <a:p>
            <a:pPr lvl="1" eaLnBrk="1" hangingPunct="1">
              <a:buSzPct val="75000"/>
            </a:pPr>
            <a:r>
              <a:rPr lang="en-US" altLang="en-US" dirty="0"/>
              <a:t>- Drop test required – it is waived if assembled in</a:t>
            </a:r>
            <a:r>
              <a:rPr lang="en-US" altLang="en-US" baseline="0" dirty="0"/>
              <a:t> accordance with</a:t>
            </a:r>
            <a:r>
              <a:rPr lang="en-US" altLang="en-US" dirty="0"/>
              <a:t> specifications</a:t>
            </a:r>
          </a:p>
          <a:p>
            <a:pPr lvl="1" eaLnBrk="1" hangingPunct="1">
              <a:buSzPct val="75000"/>
            </a:pPr>
            <a:r>
              <a:rPr lang="en-US" altLang="en-US" dirty="0"/>
              <a:t>- Defective nets shall not be used</a:t>
            </a:r>
          </a:p>
          <a:p>
            <a:pPr lvl="1" eaLnBrk="1" hangingPunct="1">
              <a:buSzPct val="75000"/>
            </a:pPr>
            <a:r>
              <a:rPr lang="en-US" altLang="en-US" dirty="0"/>
              <a:t>- Make weekly and after impact inspections</a:t>
            </a:r>
          </a:p>
          <a:p>
            <a:pPr lvl="1" eaLnBrk="1" hangingPunct="1">
              <a:buSzPct val="75000"/>
            </a:pPr>
            <a:r>
              <a:rPr lang="en-US" altLang="en-US" dirty="0"/>
              <a:t>- Removal of objects daily or before next shift</a:t>
            </a:r>
          </a:p>
          <a:p>
            <a:pPr lvl="1" eaLnBrk="1" hangingPunct="1">
              <a:buSzPct val="75000"/>
            </a:pPr>
            <a:r>
              <a:rPr lang="en-US" altLang="en-US" dirty="0"/>
              <a:t>- No greater than 6” openings on any side</a:t>
            </a:r>
          </a:p>
          <a:p>
            <a:pPr lvl="1" eaLnBrk="1" hangingPunct="1">
              <a:buSzPct val="75000"/>
            </a:pPr>
            <a:r>
              <a:rPr lang="en-US" altLang="en-US" dirty="0"/>
              <a:t>- Border ropes 5,000# breaking strength</a:t>
            </a:r>
          </a:p>
          <a:p>
            <a:pPr lvl="1" eaLnBrk="1" hangingPunct="1">
              <a:buSzPct val="75000"/>
            </a:pPr>
            <a:r>
              <a:rPr lang="en-US" altLang="en-US" dirty="0"/>
              <a:t>- Connections not more than 6” apart</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61310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7EC63D2-01E6-4930-BB54-033CAD104F63}" type="slidenum">
              <a:rPr lang="en-US" altLang="en-US" smtClean="0">
                <a:latin typeface="Times New Roman" panose="02020603050405020304" pitchFamily="18" charset="0"/>
              </a:rPr>
              <a:pPr>
                <a:spcBef>
                  <a:spcPct val="0"/>
                </a:spcBef>
              </a:pPr>
              <a:t>27</a:t>
            </a:fld>
            <a:endParaRPr lang="en-US" altLang="en-US">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USDOL: OSHA Region 4 Photo Archive CD V1.0 2/2003 (NCDOL has received written approval)</a:t>
            </a:r>
          </a:p>
          <a:p>
            <a:pPr eaLnBrk="1" hangingPunct="1">
              <a:spcBef>
                <a:spcPct val="0"/>
              </a:spcBef>
            </a:pPr>
            <a:endParaRPr lang="en-US" altLang="en-US"/>
          </a:p>
          <a:p>
            <a:pPr eaLnBrk="1" hangingPunct="1">
              <a:spcBef>
                <a:spcPct val="0"/>
              </a:spcBef>
              <a:buFontTx/>
              <a:buChar char="•"/>
            </a:pPr>
            <a:r>
              <a:rPr lang="en-US" altLang="en-US"/>
              <a:t>Simply tying off does not necessarily eliminate the hazard of a fall.</a:t>
            </a:r>
          </a:p>
          <a:p>
            <a:pPr eaLnBrk="1" hangingPunct="1">
              <a:spcBef>
                <a:spcPct val="0"/>
              </a:spcBef>
              <a:buFontTx/>
              <a:buChar char="•"/>
            </a:pPr>
            <a:endParaRPr lang="en-US" altLang="en-US"/>
          </a:p>
          <a:p>
            <a:pPr eaLnBrk="1" hangingPunct="1">
              <a:spcBef>
                <a:spcPct val="0"/>
              </a:spcBef>
              <a:buFontTx/>
              <a:buChar char="•"/>
            </a:pPr>
            <a:r>
              <a:rPr lang="en-US" altLang="en-US"/>
              <a:t>Poor planning, improper equipment, and lack of coordination and communication can create hazards as well. </a:t>
            </a:r>
          </a:p>
          <a:p>
            <a:pPr eaLnBrk="1" hangingPunct="1">
              <a:spcBef>
                <a:spcPct val="0"/>
              </a:spcBef>
              <a:buFontTx/>
              <a:buChar char="•"/>
            </a:pPr>
            <a:endParaRPr lang="en-US" altLang="en-US"/>
          </a:p>
          <a:p>
            <a:pPr eaLnBrk="1" hangingPunct="1">
              <a:spcBef>
                <a:spcPct val="0"/>
              </a:spcBef>
              <a:buFontTx/>
              <a:buChar char="•"/>
            </a:pPr>
            <a:r>
              <a:rPr lang="en-US" altLang="en-US"/>
              <a:t>Is there any hazard in this image? Is there proper coordination between workers, materials.</a:t>
            </a:r>
          </a:p>
        </p:txBody>
      </p:sp>
    </p:spTree>
    <p:extLst>
      <p:ext uri="{BB962C8B-B14F-4D97-AF65-F5344CB8AC3E}">
        <p14:creationId xmlns:p14="http://schemas.microsoft.com/office/powerpoint/2010/main" val="1753778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8344BCAC-D78B-4459-BCCE-2E284C7FD91D}" type="slidenum">
              <a:rPr lang="en-US" altLang="en-US" smtClean="0">
                <a:latin typeface="Times New Roman" panose="02020603050405020304" pitchFamily="18" charset="0"/>
              </a:rPr>
              <a:pPr>
                <a:spcBef>
                  <a:spcPct val="0"/>
                </a:spcBef>
              </a:pPr>
              <a:t>28</a:t>
            </a:fld>
            <a:endParaRPr lang="en-US" altLang="en-US">
              <a:latin typeface="Times New Roman" panose="02020603050405020304"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Closed Case# 316849306</a:t>
            </a:r>
          </a:p>
          <a:p>
            <a:pPr eaLnBrk="1" hangingPunct="1"/>
            <a:r>
              <a:rPr lang="en-US" altLang="en-US"/>
              <a:t> </a:t>
            </a:r>
          </a:p>
          <a:p>
            <a:pPr eaLnBrk="1" hangingPunct="1"/>
            <a:r>
              <a:rPr lang="en-US" altLang="en-US"/>
              <a:t>No.  Note ladder issues and lack of fall protection.</a:t>
            </a:r>
          </a:p>
        </p:txBody>
      </p:sp>
    </p:spTree>
    <p:extLst>
      <p:ext uri="{BB962C8B-B14F-4D97-AF65-F5344CB8AC3E}">
        <p14:creationId xmlns:p14="http://schemas.microsoft.com/office/powerpoint/2010/main" val="582228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CD6681B-8F4D-414E-A05B-850BF11AF860}" type="slidenum">
              <a:rPr lang="en-US" altLang="en-US" smtClean="0">
                <a:latin typeface="Times New Roman" panose="02020603050405020304" pitchFamily="18" charset="0"/>
              </a:rPr>
              <a:pPr>
                <a:spcBef>
                  <a:spcPct val="0"/>
                </a:spcBef>
              </a:pPr>
              <a:t>29</a:t>
            </a:fld>
            <a:endParaRPr lang="en-US" altLang="en-US">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656597" y="4364135"/>
            <a:ext cx="5695771" cy="4135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b="1" dirty="0"/>
              <a:t>CONNECTORS:  D-Rings and </a:t>
            </a:r>
            <a:r>
              <a:rPr lang="en-US" altLang="en-US" b="1" dirty="0" err="1"/>
              <a:t>snaphooks</a:t>
            </a:r>
            <a:r>
              <a:rPr lang="en-US" altLang="en-US" b="1" dirty="0"/>
              <a:t>, lanyards and vertical lifelines</a:t>
            </a:r>
            <a:r>
              <a:rPr lang="en-US" altLang="en-US" dirty="0"/>
              <a:t>: minimum tensile (breaking) strength of 5,000 pounds per employee attached – note the safety factor built into this number</a:t>
            </a:r>
          </a:p>
          <a:p>
            <a:pPr eaLnBrk="1" hangingPunct="1">
              <a:buFontTx/>
              <a:buChar char="-"/>
            </a:pPr>
            <a:r>
              <a:rPr lang="en-US" altLang="en-US" b="1" dirty="0"/>
              <a:t>Anchorages:</a:t>
            </a:r>
            <a:r>
              <a:rPr lang="en-US" altLang="en-US" dirty="0"/>
              <a:t>  used for attachment of personal fall arrest equipment – shall be independent of any anchorage being used to suspend platforms and </a:t>
            </a:r>
            <a:r>
              <a:rPr lang="en-US" altLang="en-US" b="1" dirty="0"/>
              <a:t>capable of supporting at least 5,000 pounds per employee attached OR shall be designed, installed and used to sustain 2 times the intended impact load as determined by a qualified person</a:t>
            </a:r>
          </a:p>
          <a:p>
            <a:pPr eaLnBrk="1" hangingPunct="1"/>
            <a:r>
              <a:rPr lang="en-US" altLang="en-US" b="1" dirty="0"/>
              <a:t>3.5’ max deceleration</a:t>
            </a:r>
            <a:r>
              <a:rPr lang="en-US" altLang="en-US" dirty="0"/>
              <a:t> - distance an employee travels before coming to a complete stop (distance that the lanyard goes as it opens—with shock absorbing feature). Personal fall arrest systems, when stopping a fall, shall:</a:t>
            </a:r>
            <a:r>
              <a:rPr lang="en-US" altLang="en-US" b="1" dirty="0"/>
              <a:t> 1926.502(d)(16)</a:t>
            </a:r>
            <a:endParaRPr lang="en-US" altLang="en-US" dirty="0"/>
          </a:p>
          <a:p>
            <a:pPr eaLnBrk="1" hangingPunct="1"/>
            <a:r>
              <a:rPr lang="en-US" altLang="en-US" dirty="0"/>
              <a:t>limit maximum arresting force on an employee to 900 pounds (4 </a:t>
            </a:r>
            <a:r>
              <a:rPr lang="en-US" altLang="en-US" dirty="0" err="1"/>
              <a:t>kN</a:t>
            </a:r>
            <a:r>
              <a:rPr lang="en-US" altLang="en-US" dirty="0"/>
              <a:t>) when used with a body belt;</a:t>
            </a:r>
            <a:r>
              <a:rPr lang="en-US" altLang="en-US" b="1" dirty="0"/>
              <a:t> </a:t>
            </a:r>
            <a:r>
              <a:rPr lang="en-US" altLang="en-US" dirty="0"/>
              <a:t>limit maximum arresting force on an employee to 1,800 pounds (8 </a:t>
            </a:r>
            <a:r>
              <a:rPr lang="en-US" altLang="en-US" dirty="0" err="1"/>
              <a:t>kN</a:t>
            </a:r>
            <a:r>
              <a:rPr lang="en-US" altLang="en-US" dirty="0"/>
              <a:t>) when used with a body harness; be rigged such that an employee can neither free fall more than 6 feet (1.8 m), nor contact any lower level; bring an employee to a complete stop and limit maximum deceleration distance an employee travels to 3.5 feet (1.07 m); and, have sufficient strength to withstand twice the potential impact energy of an employee free falling a distance of 6 feet (1.8 m), or the free fall distance permitted by the system, whichever is less. </a:t>
            </a:r>
          </a:p>
          <a:p>
            <a:pPr eaLnBrk="1" hangingPunct="1">
              <a:buFontTx/>
              <a:buChar char="-"/>
            </a:pPr>
            <a:r>
              <a:rPr lang="en-US" altLang="en-US" b="1" dirty="0">
                <a:hlinkClick r:id="rId3"/>
              </a:rPr>
              <a:t>1926.502(d)(20)</a:t>
            </a:r>
            <a:r>
              <a:rPr lang="en-US" altLang="en-US" dirty="0"/>
              <a:t> </a:t>
            </a:r>
            <a:r>
              <a:rPr lang="en-US" altLang="en-US" b="1" dirty="0"/>
              <a:t>Prompt rescue</a:t>
            </a:r>
            <a:r>
              <a:rPr lang="en-US" altLang="en-US" dirty="0"/>
              <a:t>:  The availability of rescue personnel, ladders or other rescue equipment should be evaluated and provided or employer must assure employees are able to rescue themselves (mention orthostatic intolerance or suspension trauma danger)</a:t>
            </a:r>
          </a:p>
          <a:p>
            <a:pPr eaLnBrk="1" hangingPunct="1"/>
            <a:r>
              <a:rPr lang="en-US" altLang="en-US" b="1" dirty="0">
                <a:hlinkClick r:id="rId3"/>
              </a:rPr>
              <a:t>1926.502(d)(21)</a:t>
            </a:r>
            <a:r>
              <a:rPr lang="en-US" altLang="en-US" dirty="0"/>
              <a:t> Personal fall arrest systems shall be inspected prior to each use for wear, damage and other deterioration, and defective components shall be removed from service.</a:t>
            </a:r>
          </a:p>
          <a:p>
            <a:pPr eaLnBrk="1" hangingPunct="1"/>
            <a:r>
              <a:rPr lang="en-US" altLang="en-US" dirty="0"/>
              <a:t>NOTE:  PFAS shall not be attached to guardrail systems or hoists except as specified in other subparts of this part                                                                                                                                                                                                                                                                                                                                                                                                                                                                                                                                                                                                                                                                                                                                                                                                                                                                                                                                                                                                                                                                                                                                                                                                                         </a:t>
            </a:r>
          </a:p>
          <a:p>
            <a:pPr eaLnBrk="1" hangingPunct="1"/>
            <a:endParaRPr lang="es-MX" altLang="en-US" dirty="0"/>
          </a:p>
        </p:txBody>
      </p:sp>
    </p:spTree>
    <p:extLst>
      <p:ext uri="{BB962C8B-B14F-4D97-AF65-F5344CB8AC3E}">
        <p14:creationId xmlns:p14="http://schemas.microsoft.com/office/powerpoint/2010/main" val="289120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Chart by NCDOL employee Andy Sterlen on 01/08/18 based on data from PSIM.</a:t>
            </a:r>
          </a:p>
          <a:p>
            <a:endParaRPr lang="en-US" altLang="en-US" dirty="0"/>
          </a:p>
          <a:p>
            <a:r>
              <a:rPr lang="en-US" sz="1000" kern="1200" dirty="0">
                <a:solidFill>
                  <a:schemeClr val="tx1"/>
                </a:solidFill>
                <a:effectLst/>
                <a:latin typeface="Arial" charset="0"/>
                <a:ea typeface="+mn-ea"/>
                <a:cs typeface="+mn-cs"/>
              </a:rPr>
              <a:t>An analysis of construction fatalities investigated by the North Carolina Occupational Safety and Health Division (NC OSH) from 2012-2016. In North Carolina, over 88% of construction fatalities fall in these four categories: Falls, Struck By, Caught In/Between, Electrocution.</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Scheduled construction safety inspections (programmed) are normally comprehensive </a:t>
            </a:r>
          </a:p>
          <a:p>
            <a:r>
              <a:rPr lang="en-US" sz="1000" kern="1200" dirty="0">
                <a:solidFill>
                  <a:schemeClr val="tx1"/>
                </a:solidFill>
                <a:effectLst/>
                <a:latin typeface="Arial" charset="0"/>
                <a:ea typeface="+mn-ea"/>
                <a:cs typeface="+mn-cs"/>
              </a:rPr>
              <a:t>inspections covering all areas and conditions on a construction site and all safety hazards </a:t>
            </a:r>
          </a:p>
          <a:p>
            <a:r>
              <a:rPr lang="en-US" sz="1000" kern="1200" dirty="0">
                <a:solidFill>
                  <a:schemeClr val="tx1"/>
                </a:solidFill>
                <a:effectLst/>
                <a:latin typeface="Arial" charset="0"/>
                <a:ea typeface="+mn-ea"/>
                <a:cs typeface="+mn-cs"/>
              </a:rPr>
              <a:t>regardless of severity.  By focusing the safety inspection and concentrating on the four </a:t>
            </a:r>
          </a:p>
          <a:p>
            <a:r>
              <a:rPr lang="en-US" sz="1000" kern="1200" dirty="0">
                <a:solidFill>
                  <a:schemeClr val="tx1"/>
                </a:solidFill>
                <a:effectLst/>
                <a:latin typeface="Arial" charset="0"/>
                <a:ea typeface="+mn-ea"/>
                <a:cs typeface="+mn-cs"/>
              </a:rPr>
              <a:t>areas representing the leading causes of construction fatalities and those serious hazards </a:t>
            </a:r>
          </a:p>
          <a:p>
            <a:r>
              <a:rPr lang="en-US" sz="1000" kern="1200" dirty="0">
                <a:solidFill>
                  <a:schemeClr val="tx1"/>
                </a:solidFill>
                <a:effectLst/>
                <a:latin typeface="Arial" charset="0"/>
                <a:ea typeface="+mn-ea"/>
                <a:cs typeface="+mn-cs"/>
              </a:rPr>
              <a:t>that are observed, the CSHO may spend less time on qualified sites and more time on </a:t>
            </a:r>
          </a:p>
          <a:p>
            <a:r>
              <a:rPr lang="en-US" sz="1000" kern="1200" dirty="0">
                <a:solidFill>
                  <a:schemeClr val="tx1"/>
                </a:solidFill>
                <a:effectLst/>
                <a:latin typeface="Arial" charset="0"/>
                <a:ea typeface="+mn-ea"/>
                <a:cs typeface="+mn-cs"/>
              </a:rPr>
              <a:t>sites that require more compliance assistance.  Contractors on sites having effective </a:t>
            </a:r>
          </a:p>
          <a:p>
            <a:r>
              <a:rPr lang="en-US" sz="1000" kern="1200" dirty="0">
                <a:solidFill>
                  <a:schemeClr val="tx1"/>
                </a:solidFill>
                <a:effectLst/>
                <a:latin typeface="Arial" charset="0"/>
                <a:ea typeface="+mn-ea"/>
                <a:cs typeface="+mn-cs"/>
              </a:rPr>
              <a:t>safety and health programs in place may avoid comprehensive OSH inspections.</a:t>
            </a:r>
          </a:p>
          <a:p>
            <a:endParaRPr lang="en-US" altLang="en-US" dirty="0"/>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636">
              <a:spcBef>
                <a:spcPct val="30000"/>
              </a:spcBef>
              <a:defRPr sz="1000">
                <a:solidFill>
                  <a:schemeClr val="tx1"/>
                </a:solidFill>
                <a:latin typeface="Arial" panose="020B0604020202020204" pitchFamily="34" charset="0"/>
              </a:defRPr>
            </a:lvl1pPr>
            <a:lvl2pPr marL="742820" indent="-285700" defTabSz="939636">
              <a:spcBef>
                <a:spcPct val="30000"/>
              </a:spcBef>
              <a:defRPr sz="1000">
                <a:solidFill>
                  <a:schemeClr val="tx1"/>
                </a:solidFill>
                <a:latin typeface="Arial" panose="020B0604020202020204" pitchFamily="34" charset="0"/>
              </a:defRPr>
            </a:lvl2pPr>
            <a:lvl3pPr marL="1142800" indent="-228560" defTabSz="939636">
              <a:spcBef>
                <a:spcPct val="30000"/>
              </a:spcBef>
              <a:defRPr sz="1000">
                <a:solidFill>
                  <a:schemeClr val="tx1"/>
                </a:solidFill>
                <a:latin typeface="Arial" panose="020B0604020202020204" pitchFamily="34" charset="0"/>
              </a:defRPr>
            </a:lvl3pPr>
            <a:lvl4pPr marL="1599920" indent="-228560" defTabSz="939636">
              <a:spcBef>
                <a:spcPct val="30000"/>
              </a:spcBef>
              <a:defRPr sz="1000">
                <a:solidFill>
                  <a:schemeClr val="tx1"/>
                </a:solidFill>
                <a:latin typeface="Arial" panose="020B0604020202020204" pitchFamily="34" charset="0"/>
              </a:defRPr>
            </a:lvl4pPr>
            <a:lvl5pPr marL="2057041" indent="-228560" defTabSz="939636">
              <a:spcBef>
                <a:spcPct val="30000"/>
              </a:spcBef>
              <a:defRPr sz="1000">
                <a:solidFill>
                  <a:schemeClr val="tx1"/>
                </a:solidFill>
                <a:latin typeface="Arial" panose="020B0604020202020204" pitchFamily="34" charset="0"/>
              </a:defRPr>
            </a:lvl5pPr>
            <a:lvl6pPr marL="2514160" indent="-228560" defTabSz="939636" eaLnBrk="0" fontAlgn="base" hangingPunct="0">
              <a:spcBef>
                <a:spcPct val="30000"/>
              </a:spcBef>
              <a:spcAft>
                <a:spcPct val="0"/>
              </a:spcAft>
              <a:defRPr sz="1000">
                <a:solidFill>
                  <a:schemeClr val="tx1"/>
                </a:solidFill>
                <a:latin typeface="Arial" panose="020B0604020202020204" pitchFamily="34" charset="0"/>
              </a:defRPr>
            </a:lvl6pPr>
            <a:lvl7pPr marL="2971281" indent="-228560" defTabSz="939636" eaLnBrk="0" fontAlgn="base" hangingPunct="0">
              <a:spcBef>
                <a:spcPct val="30000"/>
              </a:spcBef>
              <a:spcAft>
                <a:spcPct val="0"/>
              </a:spcAft>
              <a:defRPr sz="1000">
                <a:solidFill>
                  <a:schemeClr val="tx1"/>
                </a:solidFill>
                <a:latin typeface="Arial" panose="020B0604020202020204" pitchFamily="34" charset="0"/>
              </a:defRPr>
            </a:lvl7pPr>
            <a:lvl8pPr marL="3428401" indent="-228560" defTabSz="939636" eaLnBrk="0" fontAlgn="base" hangingPunct="0">
              <a:spcBef>
                <a:spcPct val="30000"/>
              </a:spcBef>
              <a:spcAft>
                <a:spcPct val="0"/>
              </a:spcAft>
              <a:defRPr sz="1000">
                <a:solidFill>
                  <a:schemeClr val="tx1"/>
                </a:solidFill>
                <a:latin typeface="Arial" panose="020B0604020202020204" pitchFamily="34" charset="0"/>
              </a:defRPr>
            </a:lvl8pPr>
            <a:lvl9pPr marL="3885522" indent="-228560" defTabSz="939636"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AB4D6B5-DFDA-4156-90FC-0E518D1DDAFD}" type="slidenum">
              <a:rPr lang="en-US" altLang="en-US" smtClean="0">
                <a:latin typeface="Times New Roman" panose="02020603050405020304" pitchFamily="18" charset="0"/>
              </a:rPr>
              <a:pPr>
                <a:spcBef>
                  <a:spcPct val="0"/>
                </a:spcBef>
              </a:pPr>
              <a:t>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96765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B14ECBC-8A0A-4B59-87E4-EAE576412952}" type="slidenum">
              <a:rPr lang="en-US" altLang="en-US" smtClean="0">
                <a:latin typeface="Times New Roman" panose="02020603050405020304" pitchFamily="18" charset="0"/>
              </a:rPr>
              <a:pPr>
                <a:spcBef>
                  <a:spcPct val="0"/>
                </a:spcBef>
              </a:pPr>
              <a:t>30</a:t>
            </a:fld>
            <a:endParaRPr lang="en-US" altLang="en-US">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Photo Taken By NCDOL Employee Tom Wilder in office</a:t>
            </a:r>
          </a:p>
          <a:p>
            <a:pPr eaLnBrk="1" hangingPunct="1"/>
            <a:endParaRPr lang="en-US" altLang="en-US" dirty="0"/>
          </a:p>
          <a:p>
            <a:pPr eaLnBrk="1" hangingPunct="1"/>
            <a:r>
              <a:rPr lang="en-US" altLang="en-US" dirty="0"/>
              <a:t>1926.502.(d)(5) </a:t>
            </a:r>
            <a:r>
              <a:rPr lang="en-US" altLang="en-US" dirty="0" err="1"/>
              <a:t>Snaphooks</a:t>
            </a:r>
            <a:r>
              <a:rPr lang="en-US" altLang="en-US" dirty="0"/>
              <a:t> shall be sized to be compatible with the member to which they are connected to prevent unintentional disengagement of the </a:t>
            </a:r>
            <a:r>
              <a:rPr lang="en-US" altLang="en-US" dirty="0" err="1"/>
              <a:t>snaphook</a:t>
            </a:r>
            <a:r>
              <a:rPr lang="en-US" altLang="en-US" dirty="0"/>
              <a:t> by depression of the </a:t>
            </a:r>
            <a:r>
              <a:rPr lang="en-US" altLang="en-US" dirty="0" err="1"/>
              <a:t>snaphook</a:t>
            </a:r>
            <a:r>
              <a:rPr lang="en-US" altLang="en-US" dirty="0"/>
              <a:t> keeper by the connected member, or shall be a locking type </a:t>
            </a:r>
            <a:r>
              <a:rPr lang="en-US" altLang="en-US" dirty="0" err="1"/>
              <a:t>snaphook</a:t>
            </a:r>
            <a:r>
              <a:rPr lang="en-US" altLang="en-US" dirty="0"/>
              <a:t> designed and used to prevent disengagement of the </a:t>
            </a:r>
            <a:r>
              <a:rPr lang="en-US" altLang="en-US" dirty="0" err="1"/>
              <a:t>snaphook</a:t>
            </a:r>
            <a:r>
              <a:rPr lang="en-US" altLang="en-US" dirty="0"/>
              <a:t> by the contact of the </a:t>
            </a:r>
            <a:r>
              <a:rPr lang="en-US" altLang="en-US" dirty="0" err="1"/>
              <a:t>snaphook</a:t>
            </a:r>
            <a:r>
              <a:rPr lang="en-US" altLang="en-US" dirty="0"/>
              <a:t> keeper by the connected member. </a:t>
            </a:r>
            <a:r>
              <a:rPr lang="en-US" altLang="en-US" b="1" i="1" dirty="0"/>
              <a:t>Effective January 1, 1998, only locking type </a:t>
            </a:r>
            <a:r>
              <a:rPr lang="en-US" altLang="en-US" b="1" i="1" dirty="0" err="1"/>
              <a:t>snaphooks</a:t>
            </a:r>
            <a:r>
              <a:rPr lang="en-US" altLang="en-US" b="1" i="1" dirty="0"/>
              <a:t> shall be used.</a:t>
            </a:r>
          </a:p>
          <a:p>
            <a:pPr eaLnBrk="1" hangingPunct="1"/>
            <a:endParaRPr lang="en-US" altLang="en-US" b="1" i="1" dirty="0"/>
          </a:p>
          <a:p>
            <a:pPr eaLnBrk="1" hangingPunct="1"/>
            <a:r>
              <a:rPr lang="en-US" altLang="en-US" b="1" u="sng" dirty="0"/>
              <a:t>LOCKING TYPE SNAPHOOK:</a:t>
            </a:r>
            <a:r>
              <a:rPr lang="en-US" altLang="en-US" dirty="0"/>
              <a:t>  must use two actions to open this type of </a:t>
            </a:r>
            <a:r>
              <a:rPr lang="en-US" altLang="en-US" dirty="0" err="1"/>
              <a:t>snaphook</a:t>
            </a:r>
            <a:r>
              <a:rPr lang="en-US" altLang="en-US" dirty="0"/>
              <a:t> so that the hook does not disengage</a:t>
            </a:r>
          </a:p>
          <a:p>
            <a:pPr eaLnBrk="1" hangingPunct="1"/>
            <a:endParaRPr lang="en-US" altLang="en-US" dirty="0"/>
          </a:p>
          <a:p>
            <a:pPr eaLnBrk="1" hangingPunct="1"/>
            <a:r>
              <a:rPr lang="en-US" altLang="en-US" b="1" u="sng" dirty="0"/>
              <a:t>BODY BELT</a:t>
            </a:r>
            <a:r>
              <a:rPr lang="en-US" altLang="en-US" b="1" dirty="0"/>
              <a:t>-</a:t>
            </a:r>
            <a:r>
              <a:rPr lang="en-US" altLang="en-US" dirty="0"/>
              <a:t>- NOTE:  The use of a body belt </a:t>
            </a:r>
            <a:r>
              <a:rPr lang="en-US" altLang="en-US" b="1" u="sng" dirty="0"/>
              <a:t>in a positioning device system</a:t>
            </a:r>
            <a:r>
              <a:rPr lang="en-US" altLang="en-US" b="1" dirty="0"/>
              <a:t> IS ACCEPTABLE</a:t>
            </a:r>
            <a:r>
              <a:rPr lang="en-US" altLang="en-US" dirty="0"/>
              <a:t> and is regulated under paragraph (e) of this section.</a:t>
            </a:r>
          </a:p>
          <a:p>
            <a:pPr eaLnBrk="1" hangingPunct="1"/>
            <a:r>
              <a:rPr lang="en-US" altLang="en-US" dirty="0"/>
              <a:t>    </a:t>
            </a:r>
          </a:p>
          <a:p>
            <a:pPr eaLnBrk="1" hangingPunct="1"/>
            <a:endParaRPr lang="en-US" altLang="en-US" dirty="0"/>
          </a:p>
          <a:p>
            <a:pPr eaLnBrk="1" hangingPunct="1"/>
            <a:r>
              <a:rPr lang="en-US" altLang="en-US" dirty="0"/>
              <a:t> </a:t>
            </a:r>
          </a:p>
          <a:p>
            <a:pPr eaLnBrk="1" hangingPunct="1"/>
            <a:endParaRPr lang="es-MX" altLang="en-US" dirty="0"/>
          </a:p>
        </p:txBody>
      </p:sp>
    </p:spTree>
    <p:extLst>
      <p:ext uri="{BB962C8B-B14F-4D97-AF65-F5344CB8AC3E}">
        <p14:creationId xmlns:p14="http://schemas.microsoft.com/office/powerpoint/2010/main" val="1366637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a:p>
            <a:pPr eaLnBrk="1" hangingPunct="1">
              <a:buFontTx/>
              <a:buChar char="-"/>
            </a:pPr>
            <a:r>
              <a:rPr lang="en-US" altLang="en-US" b="1" dirty="0"/>
              <a:t>Warning lines:  </a:t>
            </a:r>
            <a:r>
              <a:rPr lang="en-US" altLang="en-US" dirty="0"/>
              <a:t>a warning system used in roofing work on low-sloped roofs</a:t>
            </a:r>
          </a:p>
          <a:p>
            <a:pPr eaLnBrk="1" hangingPunct="1">
              <a:buFontTx/>
              <a:buChar char="-"/>
            </a:pPr>
            <a:endParaRPr lang="en-US" altLang="en-US" b="1" dirty="0"/>
          </a:p>
          <a:p>
            <a:pPr eaLnBrk="1" hangingPunct="1">
              <a:buFontTx/>
              <a:buChar char="-"/>
            </a:pPr>
            <a:r>
              <a:rPr lang="en-US" altLang="en-US" b="1" dirty="0"/>
              <a:t>Control access zones:  </a:t>
            </a:r>
            <a:r>
              <a:rPr lang="en-US" altLang="en-US" dirty="0"/>
              <a:t>a controlled access area used when leading edge work, overhand bricklaying or precast concrete erection activities are taking place</a:t>
            </a:r>
          </a:p>
          <a:p>
            <a:pPr eaLnBrk="1" hangingPunct="1">
              <a:buFontTx/>
              <a:buChar char="-"/>
            </a:pPr>
            <a:endParaRPr lang="en-US" altLang="en-US" dirty="0"/>
          </a:p>
          <a:p>
            <a:pPr eaLnBrk="1" hangingPunct="1">
              <a:buFontTx/>
              <a:buChar char="-"/>
            </a:pPr>
            <a:r>
              <a:rPr lang="en-US" altLang="en-US" b="1" dirty="0"/>
              <a:t>Safety monitor systems:  </a:t>
            </a:r>
            <a:r>
              <a:rPr lang="en-US" altLang="en-US" dirty="0"/>
              <a:t>a warning system used in roofing work on low-sloped roofs when roofs are 50 feet or less in width</a:t>
            </a:r>
          </a:p>
          <a:p>
            <a:pPr eaLnBrk="1" hangingPunct="1">
              <a:buFontTx/>
              <a:buChar char="-"/>
            </a:pPr>
            <a:endParaRPr lang="en-US" altLang="en-US" dirty="0"/>
          </a:p>
          <a:p>
            <a:pPr eaLnBrk="1" hangingPunct="1">
              <a:buFontTx/>
              <a:buChar char="-"/>
            </a:pPr>
            <a:r>
              <a:rPr lang="en-US" altLang="en-US" b="1" dirty="0"/>
              <a:t>Fall protection plan:  </a:t>
            </a:r>
            <a:r>
              <a:rPr lang="en-US" altLang="en-US" dirty="0"/>
              <a:t>only available to employees engaged in leading edge work, precast concrete erection work or residential construction work</a:t>
            </a:r>
            <a:endParaRPr lang="en-US" dirty="0"/>
          </a:p>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31</a:t>
            </a:fld>
            <a:endParaRPr lang="en-US" altLang="en-US"/>
          </a:p>
        </p:txBody>
      </p:sp>
    </p:spTree>
    <p:extLst>
      <p:ext uri="{BB962C8B-B14F-4D97-AF65-F5344CB8AC3E}">
        <p14:creationId xmlns:p14="http://schemas.microsoft.com/office/powerpoint/2010/main" val="361814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D3CC8B34-A424-41C1-B340-D6E4D837FE10}" type="slidenum">
              <a:rPr lang="en-US" altLang="en-US" smtClean="0">
                <a:latin typeface="Times New Roman" panose="02020603050405020304" pitchFamily="18" charset="0"/>
              </a:rPr>
              <a:pPr>
                <a:spcBef>
                  <a:spcPct val="0"/>
                </a:spcBef>
              </a:pPr>
              <a:t>32</a:t>
            </a:fld>
            <a:endParaRPr lang="en-US" altLang="en-US">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a:xfrm>
            <a:off x="1177925" y="693738"/>
            <a:ext cx="4581525" cy="3435350"/>
          </a:xfrm>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1" dirty="0"/>
              <a:t>WARNING LINE SYSTEMS:  </a:t>
            </a:r>
            <a:r>
              <a:rPr lang="en-US" altLang="en-US" sz="800" dirty="0"/>
              <a:t>Barriers erected on a roof to warn employees that they are approaching an unprotected roof side or edge and which designates an area in which roofing work may take place without the use of a guardrail, body harness or safety net system to protect employees.</a:t>
            </a:r>
          </a:p>
          <a:p>
            <a:pPr eaLnBrk="1" hangingPunct="1"/>
            <a:endParaRPr lang="en-US" altLang="en-US" sz="800" dirty="0"/>
          </a:p>
          <a:p>
            <a:pPr eaLnBrk="1" hangingPunct="1"/>
            <a:r>
              <a:rPr lang="en-US" altLang="en-US" sz="800" b="1" dirty="0"/>
              <a:t>* When erected 6’ from the edge, the warning line can never be used without some other fall protection system</a:t>
            </a:r>
          </a:p>
          <a:p>
            <a:pPr eaLnBrk="1" hangingPunct="1">
              <a:buFontTx/>
              <a:buChar char="-"/>
            </a:pPr>
            <a:r>
              <a:rPr lang="en-US" altLang="en-US" sz="800" dirty="0"/>
              <a:t>At 6’ from edge, must have at least safety monitoring system in place with the warning line.  Less than 6’ feet   from edge, must have a more restrictive fall protection system such as guardrail, PFAS, safety net.</a:t>
            </a:r>
            <a:r>
              <a:rPr lang="en-US" altLang="en-US" sz="800" b="1" dirty="0"/>
              <a:t>  </a:t>
            </a:r>
          </a:p>
          <a:p>
            <a:pPr eaLnBrk="1" hangingPunct="1">
              <a:buFontTx/>
              <a:buChar char="-"/>
            </a:pPr>
            <a:r>
              <a:rPr lang="en-US" altLang="en-US" sz="800" dirty="0"/>
              <a:t>At 15’, a warning line alone is acceptable, when combined with effective work rules – if CSHO does not identify evidence of a hazard and an exposed employee</a:t>
            </a:r>
            <a:r>
              <a:rPr lang="en-US" altLang="en-US" sz="800" b="1" dirty="0"/>
              <a:t> </a:t>
            </a:r>
            <a:r>
              <a:rPr lang="en-US" altLang="en-US" sz="800" dirty="0"/>
              <a:t>(according to our Standards Notice 65)</a:t>
            </a:r>
            <a:r>
              <a:rPr lang="en-US" altLang="en-US" sz="800" b="1" dirty="0"/>
              <a:t> </a:t>
            </a:r>
          </a:p>
          <a:p>
            <a:pPr eaLnBrk="1" hangingPunct="1"/>
            <a:endParaRPr lang="en-US" altLang="en-US" sz="800" dirty="0"/>
          </a:p>
          <a:p>
            <a:pPr eaLnBrk="1" hangingPunct="1">
              <a:buFontTx/>
              <a:buChar char="•"/>
            </a:pPr>
            <a:r>
              <a:rPr lang="en-US" altLang="en-US" sz="800" b="1" dirty="0"/>
              <a:t>WARNING LINE:</a:t>
            </a:r>
          </a:p>
          <a:p>
            <a:pPr lvl="1" eaLnBrk="1" hangingPunct="1">
              <a:buFontTx/>
              <a:buChar char="•"/>
            </a:pPr>
            <a:r>
              <a:rPr lang="en-US" altLang="en-US" sz="800" dirty="0"/>
              <a:t>Erected within 6’ of edge if no mechanical equipment in use</a:t>
            </a:r>
          </a:p>
          <a:p>
            <a:pPr lvl="1" eaLnBrk="1" hangingPunct="1">
              <a:buFontTx/>
              <a:buChar char="•"/>
            </a:pPr>
            <a:r>
              <a:rPr lang="en-US" altLang="en-US" sz="800" dirty="0"/>
              <a:t>If mechanical equipment in use, shall erect line 6’ from edge that is parallel to direction of equipment operation and 10’ on sides perpendicular to travel direction of equipment</a:t>
            </a:r>
          </a:p>
          <a:p>
            <a:pPr lvl="1" eaLnBrk="1" hangingPunct="1">
              <a:buFontTx/>
              <a:buChar char="•"/>
            </a:pPr>
            <a:r>
              <a:rPr lang="en-US" altLang="en-US" sz="800" dirty="0"/>
              <a:t>NOTE:  Mechanical equipment shall not be used or stored in areas where safety monitoring systems are being used to monitor employees engaged in roofing operations on low slope roofs – because equipment can block the safety monitor’s view of the workers.</a:t>
            </a:r>
          </a:p>
          <a:p>
            <a:pPr lvl="1" eaLnBrk="1" hangingPunct="1">
              <a:buSzPct val="75000"/>
              <a:buFontTx/>
              <a:buChar char="-"/>
            </a:pPr>
            <a:r>
              <a:rPr lang="en-US" altLang="en-US" sz="800" dirty="0"/>
              <a:t>Flag with high visibility material – with ropes, wires, chains with supporting stanchions – flagged at not more than 6-foot intervals</a:t>
            </a:r>
          </a:p>
          <a:p>
            <a:pPr lvl="1" eaLnBrk="1" hangingPunct="1">
              <a:buSzPct val="75000"/>
              <a:buFontTx/>
              <a:buChar char="-"/>
            </a:pPr>
            <a:r>
              <a:rPr lang="en-US" altLang="en-US" sz="800" dirty="0"/>
              <a:t>Stanchions shall resist force of at least 16 pounds</a:t>
            </a:r>
          </a:p>
          <a:p>
            <a:pPr lvl="1" eaLnBrk="1" hangingPunct="1">
              <a:buSzPct val="75000"/>
              <a:buFontTx/>
              <a:buChar char="-"/>
            </a:pPr>
            <a:r>
              <a:rPr lang="en-US" altLang="en-US" sz="800" dirty="0"/>
              <a:t>Rope, wire, chain – minimum tensile strength of 500 lbs.</a:t>
            </a:r>
          </a:p>
          <a:p>
            <a:pPr lvl="1" eaLnBrk="1" hangingPunct="1">
              <a:buSzPct val="75000"/>
              <a:buFontTx/>
              <a:buChar char="-"/>
            </a:pPr>
            <a:r>
              <a:rPr lang="en-US" altLang="en-US" sz="800" dirty="0"/>
              <a:t>Line shall be no lower than 34” nor higher than 39”</a:t>
            </a:r>
          </a:p>
          <a:p>
            <a:pPr eaLnBrk="1" hangingPunct="1"/>
            <a:endParaRPr lang="en-US" altLang="en-US" sz="800" b="1" dirty="0"/>
          </a:p>
          <a:p>
            <a:pPr eaLnBrk="1" hangingPunct="1">
              <a:buFontTx/>
              <a:buChar char="-"/>
            </a:pPr>
            <a:r>
              <a:rPr lang="en-US" altLang="en-US" sz="800" b="1" dirty="0"/>
              <a:t>WARNING LINES ALWAYS USED IN COMBINATION WITH OTHER SYSTEMS:  </a:t>
            </a:r>
          </a:p>
          <a:p>
            <a:pPr lvl="1" eaLnBrk="1" hangingPunct="1">
              <a:buFontTx/>
              <a:buChar char="-"/>
            </a:pPr>
            <a:r>
              <a:rPr lang="en-US" altLang="en-US" sz="800" dirty="0"/>
              <a:t>Warning line and guardrail system, warning line and safety net system, warning line and personal fall arrest system, warning line and safety monitoring system</a:t>
            </a:r>
          </a:p>
          <a:p>
            <a:pPr lvl="1" eaLnBrk="1" hangingPunct="1"/>
            <a:endParaRPr lang="en-US" altLang="en-US" dirty="0"/>
          </a:p>
          <a:p>
            <a:pPr eaLnBrk="1" hangingPunct="1"/>
            <a:endParaRPr lang="en-US" altLang="en-US" b="1" dirty="0"/>
          </a:p>
          <a:p>
            <a:pPr eaLnBrk="1" hangingPunct="1"/>
            <a:endParaRPr lang="en-US" altLang="en-US" b="1" dirty="0"/>
          </a:p>
        </p:txBody>
      </p:sp>
    </p:spTree>
    <p:extLst>
      <p:ext uri="{BB962C8B-B14F-4D97-AF65-F5344CB8AC3E}">
        <p14:creationId xmlns:p14="http://schemas.microsoft.com/office/powerpoint/2010/main" val="645819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D58D9FF-1BDE-48A9-A036-D8BF818B18F6}" type="slidenum">
              <a:rPr lang="en-US" altLang="en-US" smtClean="0">
                <a:latin typeface="Times New Roman" panose="02020603050405020304" pitchFamily="18" charset="0"/>
              </a:rPr>
              <a:pPr>
                <a:spcBef>
                  <a:spcPct val="0"/>
                </a:spcBef>
              </a:pPr>
              <a:t>33</a:t>
            </a:fld>
            <a:endParaRPr lang="en-US" altLang="en-US">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xfrm>
            <a:off x="1176338" y="693738"/>
            <a:ext cx="4581525" cy="3435350"/>
          </a:xfrm>
          <a:ln cap="flat"/>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eaLnBrk="1" hangingPunct="1"/>
            <a:r>
              <a:rPr lang="en-US" altLang="en-US" sz="900" b="1" dirty="0"/>
              <a:t>NCDOL Photo Library: </a:t>
            </a:r>
            <a:r>
              <a:rPr lang="en-US" altLang="en-US" sz="900" dirty="0"/>
              <a:t>Photos Taken By NCDOL Employee Robert O’Neal – public access</a:t>
            </a:r>
          </a:p>
          <a:p>
            <a:pPr eaLnBrk="1" hangingPunct="1"/>
            <a:endParaRPr lang="en-US" altLang="en-US" sz="900" b="1" dirty="0"/>
          </a:p>
          <a:p>
            <a:pPr eaLnBrk="1" hangingPunct="1"/>
            <a:r>
              <a:rPr lang="en-US" altLang="en-US" sz="900" b="1" dirty="0"/>
              <a:t>CONTROLLED ACCESS ZONE:  </a:t>
            </a:r>
            <a:r>
              <a:rPr lang="en-US" altLang="en-US" sz="900" dirty="0"/>
              <a:t>an area in which certain work (e.g. overhand bricklaying, leading edge work, precast concrete erection – where the work surface is always changing) may take place without the use of guardrail systems, personal fall arrest systems, or safety net systems and access to the zone is controlled.  The CAZ shall be defined by a control line or by any other means that restricts access.</a:t>
            </a:r>
          </a:p>
          <a:p>
            <a:pPr eaLnBrk="1" hangingPunct="1"/>
            <a:endParaRPr lang="en-US" altLang="en-US" b="1" dirty="0"/>
          </a:p>
          <a:p>
            <a:pPr eaLnBrk="1" hangingPunct="1"/>
            <a:endParaRPr lang="en-US" altLang="en-US" sz="900" dirty="0"/>
          </a:p>
          <a:p>
            <a:pPr eaLnBrk="1" hangingPunct="1">
              <a:buFontTx/>
              <a:buChar char="-"/>
            </a:pPr>
            <a:endParaRPr lang="en-US" altLang="en-US" sz="900" b="1" dirty="0"/>
          </a:p>
          <a:p>
            <a:pPr eaLnBrk="1" hangingPunct="1"/>
            <a:r>
              <a:rPr lang="en-US" altLang="en-US" sz="900" b="1" dirty="0"/>
              <a:t>CONTROL LINES:</a:t>
            </a:r>
            <a:r>
              <a:rPr lang="en-US" altLang="en-US" sz="900" dirty="0"/>
              <a:t>  </a:t>
            </a:r>
          </a:p>
          <a:p>
            <a:pPr lvl="1" eaLnBrk="1" hangingPunct="1">
              <a:buFontTx/>
              <a:buChar char="-"/>
            </a:pPr>
            <a:r>
              <a:rPr lang="en-US" altLang="en-US" sz="900" dirty="0"/>
              <a:t>shall consist of ropes, wires, tapes or equivalent materials and supporting stanchions</a:t>
            </a:r>
          </a:p>
          <a:p>
            <a:pPr lvl="1" eaLnBrk="1" hangingPunct="1">
              <a:buFontTx/>
              <a:buChar char="-"/>
            </a:pPr>
            <a:r>
              <a:rPr lang="en-US" altLang="en-US" sz="900" dirty="0"/>
              <a:t>each line flagged or clearly marked at 6 foot intervals with high-visibility material</a:t>
            </a:r>
          </a:p>
          <a:p>
            <a:pPr lvl="1" eaLnBrk="1" hangingPunct="1">
              <a:buFontTx/>
              <a:buChar char="-"/>
            </a:pPr>
            <a:r>
              <a:rPr lang="en-US" altLang="en-US" sz="900" dirty="0"/>
              <a:t>each line rigged so lowest point (including sag) is no less than 39” and highest point is no more than 45”</a:t>
            </a:r>
          </a:p>
          <a:p>
            <a:pPr lvl="1" eaLnBrk="1" hangingPunct="1">
              <a:buFontTx/>
              <a:buChar char="-"/>
            </a:pPr>
            <a:r>
              <a:rPr lang="en-US" altLang="en-US" sz="900" dirty="0"/>
              <a:t>each line shall have a minimum breaking strength of </a:t>
            </a:r>
            <a:r>
              <a:rPr lang="en-US" altLang="en-US" sz="900" b="1" dirty="0"/>
              <a:t>200 pounds</a:t>
            </a:r>
          </a:p>
          <a:p>
            <a:pPr eaLnBrk="1" hangingPunct="1"/>
            <a:endParaRPr lang="en-US" altLang="en-US" sz="900" dirty="0"/>
          </a:p>
          <a:p>
            <a:pPr eaLnBrk="1" hangingPunct="1">
              <a:buFontTx/>
              <a:buChar char="-"/>
            </a:pPr>
            <a:r>
              <a:rPr lang="en-US" altLang="en-US" sz="900" b="1" dirty="0"/>
              <a:t>CONTROL LINE LOCATION:  </a:t>
            </a:r>
          </a:p>
          <a:p>
            <a:pPr lvl="1" eaLnBrk="1" hangingPunct="1">
              <a:buFontTx/>
              <a:buChar char="-"/>
            </a:pPr>
            <a:r>
              <a:rPr lang="en-US" altLang="en-US" sz="900" dirty="0"/>
              <a:t>From unprotected or leading edge: shall be erected no less than 6’ nor more than 25’ </a:t>
            </a:r>
          </a:p>
          <a:p>
            <a:pPr marL="457200" marR="0" lvl="1" indent="0" algn="l" defTabSz="914400" rtl="0" eaLnBrk="1" fontAlgn="base" latinLnBrk="0" hangingPunct="1">
              <a:lnSpc>
                <a:spcPct val="100000"/>
              </a:lnSpc>
              <a:spcBef>
                <a:spcPct val="30000"/>
              </a:spcBef>
              <a:spcAft>
                <a:spcPct val="0"/>
              </a:spcAft>
              <a:buClrTx/>
              <a:buSzTx/>
              <a:buFontTx/>
              <a:buChar char="-"/>
              <a:tabLst/>
              <a:defRPr/>
            </a:pPr>
            <a:r>
              <a:rPr lang="en-US" altLang="en-US" sz="900" dirty="0"/>
              <a:t>To control access to areas where </a:t>
            </a:r>
            <a:r>
              <a:rPr lang="en-US" altLang="en-US" sz="900" b="1" u="sng" dirty="0"/>
              <a:t>overhand bricklaying</a:t>
            </a:r>
            <a:r>
              <a:rPr lang="en-US" altLang="en-US" sz="900" dirty="0"/>
              <a:t> takes place:  control line erected not less than 10’ and no more than 15’ from working edge. Only employees engaged in overhand bricklaying or related work shall be permitted in the controlled access zone.</a:t>
            </a:r>
          </a:p>
          <a:p>
            <a:pPr lvl="1" eaLnBrk="1" hangingPunct="1">
              <a:buFontTx/>
              <a:buChar char="-"/>
            </a:pPr>
            <a:r>
              <a:rPr lang="en-US" altLang="en-US" sz="900" dirty="0"/>
              <a:t>When </a:t>
            </a:r>
            <a:r>
              <a:rPr lang="en-US" altLang="en-US" sz="900" b="1" u="sng" dirty="0"/>
              <a:t>erecting precast concrete</a:t>
            </a:r>
            <a:r>
              <a:rPr lang="en-US" altLang="en-US" sz="900" dirty="0"/>
              <a:t>:  control line to be erected no less than 6’ nor more than 60’ or half the length of member being erected, whichever is less, from the leading edge</a:t>
            </a:r>
          </a:p>
          <a:p>
            <a:pPr eaLnBrk="1" hangingPunct="1"/>
            <a:r>
              <a:rPr lang="en-US" altLang="en-US" sz="900" dirty="0"/>
              <a:t>   -</a:t>
            </a:r>
          </a:p>
        </p:txBody>
      </p:sp>
    </p:spTree>
    <p:extLst>
      <p:ext uri="{BB962C8B-B14F-4D97-AF65-F5344CB8AC3E}">
        <p14:creationId xmlns:p14="http://schemas.microsoft.com/office/powerpoint/2010/main" val="1562612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C9FA24F-139A-4EA3-87C4-72756D5F09AE}" type="slidenum">
              <a:rPr lang="en-US" altLang="en-US" smtClean="0">
                <a:latin typeface="Times New Roman" panose="02020603050405020304" pitchFamily="18" charset="0"/>
              </a:rPr>
              <a:pPr>
                <a:spcBef>
                  <a:spcPct val="0"/>
                </a:spcBef>
              </a:pPr>
              <a:t>34</a:t>
            </a:fld>
            <a:endParaRPr lang="en-US" altLang="en-US">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xfrm>
            <a:off x="1177925" y="693738"/>
            <a:ext cx="4581525" cy="34353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NCDOL Photo Library</a:t>
            </a:r>
            <a:r>
              <a:rPr lang="en-US" altLang="en-US" dirty="0"/>
              <a:t>: Photo Taken By NCDOL Employees Tom Wilder and Andy </a:t>
            </a:r>
            <a:r>
              <a:rPr lang="en-US" altLang="en-US" dirty="0" err="1"/>
              <a:t>Sterlen</a:t>
            </a:r>
            <a:r>
              <a:rPr lang="en-US" altLang="en-US" dirty="0"/>
              <a:t> in office</a:t>
            </a:r>
          </a:p>
          <a:p>
            <a:pPr eaLnBrk="1" hangingPunct="1"/>
            <a:endParaRPr lang="en-US" altLang="en-US" b="1" u="sng" dirty="0"/>
          </a:p>
          <a:p>
            <a:pPr eaLnBrk="1" hangingPunct="1"/>
            <a:r>
              <a:rPr lang="en-US" altLang="en-US" b="1" u="sng" dirty="0"/>
              <a:t>SAFETY MONITORING SYSTEM</a:t>
            </a:r>
            <a:r>
              <a:rPr lang="en-US" altLang="en-US" b="1" dirty="0"/>
              <a:t>:  </a:t>
            </a:r>
            <a:r>
              <a:rPr lang="en-US" altLang="en-US" dirty="0"/>
              <a:t>a safety system in which a competent person (safety monitor) is responsible for recognizing and warning employees of fall hazards.</a:t>
            </a:r>
          </a:p>
          <a:p>
            <a:pPr eaLnBrk="1" hangingPunct="1"/>
            <a:endParaRPr lang="en-US" altLang="en-US" dirty="0"/>
          </a:p>
          <a:p>
            <a:pPr eaLnBrk="1" hangingPunct="1"/>
            <a:r>
              <a:rPr lang="en-US" altLang="en-US" dirty="0"/>
              <a:t>Can only be used on low-sloped roofs with a pitch of </a:t>
            </a:r>
            <a:r>
              <a:rPr lang="en-US" altLang="en-US" u="sng" dirty="0"/>
              <a:t>&lt;</a:t>
            </a:r>
            <a:r>
              <a:rPr lang="en-US" altLang="en-US" dirty="0"/>
              <a:t> 4/12.</a:t>
            </a:r>
          </a:p>
          <a:p>
            <a:pPr eaLnBrk="1" hangingPunct="1"/>
            <a:endParaRPr lang="en-US" altLang="en-US" dirty="0"/>
          </a:p>
          <a:p>
            <a:pPr eaLnBrk="1" hangingPunct="1"/>
            <a:r>
              <a:rPr lang="en-US" altLang="en-US" dirty="0"/>
              <a:t>If the roof width is </a:t>
            </a:r>
            <a:r>
              <a:rPr lang="en-US" altLang="en-US" u="sng" dirty="0"/>
              <a:t>&lt;</a:t>
            </a:r>
            <a:r>
              <a:rPr lang="en-US" altLang="en-US" dirty="0"/>
              <a:t> 50’, then a safety monitor system may be used by itself.  See Appendix A to Subpart M which is a non-mandatory guideline for complying with 1926.501(b)(10)</a:t>
            </a:r>
          </a:p>
          <a:p>
            <a:pPr eaLnBrk="1" hangingPunct="1"/>
            <a:endParaRPr lang="en-US" altLang="en-US" b="1" u="sng" dirty="0"/>
          </a:p>
          <a:p>
            <a:pPr eaLnBrk="1" hangingPunct="1">
              <a:buFontTx/>
              <a:buChar char="-"/>
            </a:pPr>
            <a:r>
              <a:rPr lang="en-US" altLang="en-US" b="1" dirty="0"/>
              <a:t>Safety monitor:</a:t>
            </a:r>
          </a:p>
          <a:p>
            <a:pPr lvl="1" eaLnBrk="1" hangingPunct="1">
              <a:buFontTx/>
              <a:buChar char="-"/>
            </a:pPr>
            <a:r>
              <a:rPr lang="en-US" altLang="en-US" dirty="0"/>
              <a:t>shall be competent to recognize fall hazards</a:t>
            </a:r>
          </a:p>
          <a:p>
            <a:pPr lvl="1" eaLnBrk="1" hangingPunct="1">
              <a:buFontTx/>
              <a:buChar char="-"/>
            </a:pPr>
            <a:r>
              <a:rPr lang="en-US" altLang="en-US" dirty="0"/>
              <a:t>shall warn the employee when it appears that the employee is unaware of a fall hazard or is acting in an unsafe manner</a:t>
            </a:r>
          </a:p>
          <a:p>
            <a:pPr lvl="1" eaLnBrk="1" hangingPunct="1">
              <a:buFontTx/>
              <a:buChar char="-"/>
            </a:pPr>
            <a:r>
              <a:rPr lang="en-US" altLang="en-US" dirty="0"/>
              <a:t>shall be on the same walking/working surface and within visual sighting distance of the employee being monitored – and close enough to communicate orally</a:t>
            </a:r>
          </a:p>
          <a:p>
            <a:pPr lvl="1" eaLnBrk="1" hangingPunct="1">
              <a:buFontTx/>
              <a:buChar char="-"/>
            </a:pPr>
            <a:r>
              <a:rPr lang="en-US" altLang="en-US" dirty="0"/>
              <a:t>shall not have other responsibilities which could take the monitor’s attention from the monitoring function</a:t>
            </a:r>
          </a:p>
          <a:p>
            <a:pPr eaLnBrk="1" hangingPunct="1"/>
            <a:endParaRPr lang="en-US" altLang="en-US" dirty="0"/>
          </a:p>
          <a:p>
            <a:pPr algn="ctr" eaLnBrk="1" hangingPunct="1"/>
            <a:r>
              <a:rPr lang="en-US" altLang="en-US" dirty="0"/>
              <a:t>	</a:t>
            </a:r>
            <a:r>
              <a:rPr lang="en-US" altLang="en-US" b="1" dirty="0"/>
              <a:t>**Employees must comply with warnings from monitor**</a:t>
            </a:r>
          </a:p>
          <a:p>
            <a:pPr algn="ctr" eaLnBrk="1" hangingPunct="1"/>
            <a:endParaRPr lang="en-US" altLang="en-US" b="1"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772717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37C24EF-5CAA-4D99-B358-3EE1A1FDD128}" type="slidenum">
              <a:rPr lang="en-US" altLang="en-US" smtClean="0">
                <a:latin typeface="Times New Roman" panose="02020603050405020304" pitchFamily="18" charset="0"/>
              </a:rPr>
              <a:pPr>
                <a:spcBef>
                  <a:spcPct val="0"/>
                </a:spcBef>
              </a:pPr>
              <a:t>35</a:t>
            </a:fld>
            <a:endParaRPr lang="en-US" altLang="en-US">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xfrm>
            <a:off x="1177925" y="693738"/>
            <a:ext cx="4581525" cy="3435350"/>
          </a:xfrm>
          <a:ln/>
        </p:spPr>
      </p:sp>
      <p:sp>
        <p:nvSpPr>
          <p:cNvPr id="77828" name="Rectangle 3"/>
          <p:cNvSpPr>
            <a:spLocks noGrp="1" noChangeArrowheads="1"/>
          </p:cNvSpPr>
          <p:nvPr>
            <p:ph type="body" idx="1"/>
          </p:nvPr>
        </p:nvSpPr>
        <p:spPr>
          <a:xfrm>
            <a:off x="656597" y="4364135"/>
            <a:ext cx="5619827" cy="4135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1" u="sng" dirty="0"/>
              <a:t>FALL PROTECTION PLAN:</a:t>
            </a:r>
            <a:r>
              <a:rPr lang="en-US" altLang="en-US" sz="800" dirty="0"/>
              <a:t>  available only to employees engaged in </a:t>
            </a:r>
            <a:r>
              <a:rPr lang="en-US" altLang="en-US" sz="800" u="sng" dirty="0"/>
              <a:t>leading edge work</a:t>
            </a:r>
            <a:r>
              <a:rPr lang="en-US" altLang="en-US" sz="800" dirty="0"/>
              <a:t>, </a:t>
            </a:r>
            <a:r>
              <a:rPr lang="en-US" altLang="en-US" sz="800" u="sng" dirty="0"/>
              <a:t>pre-cast concrete erection work</a:t>
            </a:r>
            <a:r>
              <a:rPr lang="en-US" altLang="en-US" sz="800" dirty="0"/>
              <a:t>, or </a:t>
            </a:r>
            <a:r>
              <a:rPr lang="en-US" altLang="en-US" sz="800" u="sng" dirty="0"/>
              <a:t>residential construction</a:t>
            </a:r>
            <a:r>
              <a:rPr lang="en-US" altLang="en-US" sz="800" dirty="0"/>
              <a:t> work and who can demonstrate that it is infeasible or it creates a greater hazard to use conventional fall protection equipment.</a:t>
            </a:r>
          </a:p>
          <a:p>
            <a:pPr eaLnBrk="1" hangingPunct="1"/>
            <a:endParaRPr lang="en-US" altLang="en-US" sz="800" b="1" dirty="0"/>
          </a:p>
          <a:p>
            <a:pPr eaLnBrk="1" hangingPunct="1"/>
            <a:r>
              <a:rPr lang="en-US" altLang="en-US" sz="800" b="1" dirty="0"/>
              <a:t>CAN ALSO REFER TO:  </a:t>
            </a:r>
            <a:r>
              <a:rPr lang="en-US" altLang="en-US" sz="800" b="1" u="sng" dirty="0"/>
              <a:t>1926 SUBPART M APPENDIX E</a:t>
            </a:r>
            <a:r>
              <a:rPr lang="en-US" altLang="en-US" sz="800" b="1" dirty="0"/>
              <a:t> – SAMPLE FALL PROTECTION PLAN – NON-MANDATORY GUIDELINES FOR COMPLYING WITH 1926.502(k)</a:t>
            </a:r>
          </a:p>
          <a:p>
            <a:pPr eaLnBrk="1" hangingPunct="1"/>
            <a:endParaRPr lang="en-US" altLang="en-US" sz="800" b="1" dirty="0"/>
          </a:p>
          <a:p>
            <a:pPr eaLnBrk="1" hangingPunct="1"/>
            <a:r>
              <a:rPr lang="en-US" altLang="en-US" sz="800" b="1" dirty="0"/>
              <a:t>FALL PROTECTION PLAN:</a:t>
            </a:r>
            <a:r>
              <a:rPr lang="en-US" altLang="en-US" sz="800" dirty="0"/>
              <a:t>  </a:t>
            </a:r>
          </a:p>
          <a:p>
            <a:pPr eaLnBrk="1" hangingPunct="1">
              <a:buFontTx/>
              <a:buChar char="-"/>
            </a:pPr>
            <a:r>
              <a:rPr lang="en-US" altLang="en-US" sz="800" dirty="0"/>
              <a:t>Document (for best practices) the reasons why the use of conventional fall protection systems are infeasible or why their use would create a greater hazard</a:t>
            </a:r>
          </a:p>
          <a:p>
            <a:pPr eaLnBrk="1" hangingPunct="1"/>
            <a:endParaRPr lang="en-US" altLang="en-US" sz="800" b="1" u="sng" dirty="0"/>
          </a:p>
          <a:p>
            <a:pPr eaLnBrk="1" hangingPunct="1"/>
            <a:r>
              <a:rPr lang="en-US" altLang="en-US" sz="800" b="1" u="sng" dirty="0"/>
              <a:t>1926.502(k)(1)</a:t>
            </a:r>
            <a:r>
              <a:rPr lang="en-US" altLang="en-US" sz="800" dirty="0"/>
              <a:t> </a:t>
            </a:r>
            <a:r>
              <a:rPr lang="en-US" altLang="en-US" sz="800" u="sng" dirty="0"/>
              <a:t>Prepared by qualified person</a:t>
            </a:r>
            <a:r>
              <a:rPr lang="en-US" altLang="en-US" sz="800" dirty="0"/>
              <a:t> for each site – a </a:t>
            </a:r>
            <a:r>
              <a:rPr lang="en-US" altLang="en-US" sz="800" u="sng" dirty="0"/>
              <a:t>qualified person</a:t>
            </a:r>
            <a:r>
              <a:rPr lang="en-US" altLang="en-US" sz="800" dirty="0"/>
              <a:t> is one who has education, extensive knowledge and experience and has demonstrated his/her ability to solve or resolve problems related to the subject matter</a:t>
            </a:r>
          </a:p>
          <a:p>
            <a:pPr eaLnBrk="1" hangingPunct="1">
              <a:buFontTx/>
              <a:buChar char="-"/>
            </a:pPr>
            <a:r>
              <a:rPr lang="en-US" altLang="en-US" sz="800" dirty="0"/>
              <a:t>Shall identify each location where conventional fall protection methods cannot be used</a:t>
            </a:r>
          </a:p>
          <a:p>
            <a:pPr eaLnBrk="1" hangingPunct="1"/>
            <a:endParaRPr lang="en-US" altLang="en-US" sz="800" dirty="0"/>
          </a:p>
          <a:p>
            <a:pPr eaLnBrk="1" hangingPunct="1"/>
            <a:r>
              <a:rPr lang="en-US" altLang="en-US" sz="800" b="1" dirty="0"/>
              <a:t>1926.502(k)(4)</a:t>
            </a:r>
            <a:r>
              <a:rPr lang="en-US" altLang="en-US" sz="800" dirty="0"/>
              <a:t> </a:t>
            </a:r>
          </a:p>
          <a:p>
            <a:pPr eaLnBrk="1" hangingPunct="1"/>
            <a:r>
              <a:rPr lang="en-US" altLang="en-US" sz="800" dirty="0"/>
              <a:t>The implementation of the fall protection plan shall be under the supervision of a competent person.</a:t>
            </a:r>
          </a:p>
          <a:p>
            <a:pPr eaLnBrk="1" hangingPunct="1"/>
            <a:r>
              <a:rPr lang="en-US" altLang="en-US" sz="800" dirty="0"/>
              <a:t>"Competent person" means one who is capable of identifying existing and predictable hazards in the surroundings or working conditions which are unsanitary, hazardous, or dangerous to employees, and who has authorization to take prompt corrective measures to eliminate them. </a:t>
            </a:r>
          </a:p>
          <a:p>
            <a:pPr eaLnBrk="1" hangingPunct="1"/>
            <a:endParaRPr lang="en-US" altLang="en-US" sz="800" dirty="0"/>
          </a:p>
          <a:p>
            <a:pPr eaLnBrk="1" hangingPunct="1"/>
            <a:r>
              <a:rPr lang="en-US" altLang="en-US" sz="800" b="1" i="1" dirty="0"/>
              <a:t>Infeasible</a:t>
            </a:r>
            <a:r>
              <a:rPr lang="en-US" altLang="en-US" sz="800" dirty="0"/>
              <a:t> means that it is impossible to perform the construction work using a conventional fall protection system (i.e., guardrail system, safety net system, or personal fall arrest system) or that it is technologically impossible to use any one of these systems to provide fall protection.</a:t>
            </a:r>
          </a:p>
          <a:p>
            <a:pPr eaLnBrk="1" hangingPunct="1"/>
            <a:endParaRPr lang="en-US" altLang="en-US" sz="800" dirty="0"/>
          </a:p>
          <a:p>
            <a:pPr eaLnBrk="1" hangingPunct="1"/>
            <a:endParaRPr lang="en-US" altLang="en-US" sz="800" dirty="0"/>
          </a:p>
        </p:txBody>
      </p:sp>
    </p:spTree>
    <p:extLst>
      <p:ext uri="{BB962C8B-B14F-4D97-AF65-F5344CB8AC3E}">
        <p14:creationId xmlns:p14="http://schemas.microsoft.com/office/powerpoint/2010/main" val="1842423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FF37889-E424-48EA-A99F-38F750D58639}" type="slidenum">
              <a:rPr lang="en-US" altLang="en-US" smtClean="0">
                <a:latin typeface="Times New Roman" panose="02020603050405020304" pitchFamily="18" charset="0"/>
              </a:rPr>
              <a:pPr>
                <a:spcBef>
                  <a:spcPct val="0"/>
                </a:spcBef>
              </a:pPr>
              <a:t>36</a:t>
            </a:fld>
            <a:endParaRPr lang="en-US" altLang="en-US">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xfrm>
            <a:off x="1176338" y="693738"/>
            <a:ext cx="4581525" cy="3435350"/>
          </a:xfrm>
          <a:ln cap="flat"/>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lvl="1" eaLnBrk="1" hangingPunct="1"/>
            <a:r>
              <a:rPr lang="en-US" altLang="en-US" b="1" dirty="0"/>
              <a:t>NCDOL Photo Library: </a:t>
            </a:r>
            <a:r>
              <a:rPr lang="en-US" altLang="en-US" dirty="0"/>
              <a:t>Photo Taken By NCDOL Employee Robert O’Neal – Barnhill Site Building – written approval</a:t>
            </a:r>
          </a:p>
          <a:p>
            <a:pPr lvl="1" eaLnBrk="1" hangingPunct="1"/>
            <a:endParaRPr lang="en-US" altLang="en-US" dirty="0"/>
          </a:p>
          <a:p>
            <a:pPr lvl="1" eaLnBrk="1" hangingPunct="1"/>
            <a:endParaRPr lang="en-US" altLang="en-US" b="1" dirty="0"/>
          </a:p>
          <a:p>
            <a:pPr lvl="1" eaLnBrk="1" hangingPunct="1"/>
            <a:r>
              <a:rPr lang="en-US" altLang="en-US" b="1" dirty="0"/>
              <a:t>DEFINITION of a HOLE</a:t>
            </a:r>
            <a:r>
              <a:rPr lang="en-US" altLang="en-US" dirty="0"/>
              <a:t>:  2” or more in its least dimension in a floor, roof, or other walking/working surface</a:t>
            </a:r>
          </a:p>
          <a:p>
            <a:pPr lvl="1" eaLnBrk="1" hangingPunct="1"/>
            <a:endParaRPr lang="en-US" altLang="en-US" dirty="0"/>
          </a:p>
          <a:p>
            <a:pPr lvl="1" eaLnBrk="1" hangingPunct="1">
              <a:buFontTx/>
              <a:buChar char="•"/>
            </a:pPr>
            <a:r>
              <a:rPr lang="en-US" altLang="en-US" b="1" dirty="0"/>
              <a:t>Covers shall withstand:</a:t>
            </a:r>
          </a:p>
          <a:p>
            <a:pPr lvl="2" eaLnBrk="1" hangingPunct="1">
              <a:buFontTx/>
              <a:buChar char="•"/>
            </a:pPr>
            <a:r>
              <a:rPr lang="en-US" altLang="en-US" b="1" dirty="0"/>
              <a:t>Vehicular traffic</a:t>
            </a:r>
            <a:r>
              <a:rPr lang="en-US" altLang="en-US" dirty="0"/>
              <a:t> - 2 times maximum axle load of largest vehicle</a:t>
            </a:r>
          </a:p>
          <a:p>
            <a:pPr lvl="2" eaLnBrk="1" hangingPunct="1">
              <a:buFontTx/>
              <a:buChar char="•"/>
            </a:pPr>
            <a:r>
              <a:rPr lang="en-US" altLang="en-US" b="1" dirty="0"/>
              <a:t>Foot traffic</a:t>
            </a:r>
            <a:r>
              <a:rPr lang="en-US" altLang="en-US" dirty="0"/>
              <a:t> - 2 times weight of expected load</a:t>
            </a:r>
          </a:p>
          <a:p>
            <a:pPr lvl="2" eaLnBrk="1" hangingPunct="1">
              <a:buFontTx/>
              <a:buChar char="•"/>
            </a:pPr>
            <a:endParaRPr lang="en-US" altLang="en-US" dirty="0"/>
          </a:p>
          <a:p>
            <a:pPr eaLnBrk="1" hangingPunct="1"/>
            <a:r>
              <a:rPr lang="en-US" altLang="en-US" dirty="0"/>
              <a:t>Holes must be secured to prevent accidental displacement.</a:t>
            </a:r>
          </a:p>
          <a:p>
            <a:pPr eaLnBrk="1" hangingPunct="1"/>
            <a:endParaRPr lang="en-US" altLang="en-US" dirty="0"/>
          </a:p>
          <a:p>
            <a:pPr eaLnBrk="1" hangingPunct="1"/>
            <a:r>
              <a:rPr lang="en-US" altLang="en-US" dirty="0"/>
              <a:t>All holes shall be marked to indicate that it is a “HOLE” or “COVER”.  If you have Hispanic exposed to the hazard, then the best practice would be to include “HOYO” on the cover as well.</a:t>
            </a:r>
          </a:p>
          <a:p>
            <a:pPr eaLnBrk="1" hangingPunct="1"/>
            <a:endParaRPr lang="en-US" altLang="en-US" dirty="0"/>
          </a:p>
          <a:p>
            <a:pPr lvl="2" eaLnBrk="1" hangingPunct="1">
              <a:buFontTx/>
              <a:buChar char="•"/>
            </a:pPr>
            <a:endParaRPr lang="en-US" altLang="en-US" dirty="0"/>
          </a:p>
        </p:txBody>
      </p:sp>
    </p:spTree>
    <p:extLst>
      <p:ext uri="{BB962C8B-B14F-4D97-AF65-F5344CB8AC3E}">
        <p14:creationId xmlns:p14="http://schemas.microsoft.com/office/powerpoint/2010/main" val="4072466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0973E64-CB51-41A4-9CC8-27C8865CC2BD}" type="slidenum">
              <a:rPr lang="en-US" altLang="en-US" smtClean="0">
                <a:latin typeface="Times New Roman" panose="02020603050405020304" pitchFamily="18" charset="0"/>
              </a:rPr>
              <a:pPr>
                <a:spcBef>
                  <a:spcPct val="0"/>
                </a:spcBef>
              </a:pPr>
              <a:t>37</a:t>
            </a:fld>
            <a:endParaRPr lang="en-US" altLang="en-US">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xfrm>
            <a:off x="1177925" y="693738"/>
            <a:ext cx="4581525" cy="3435350"/>
          </a:xfrm>
          <a:ln/>
        </p:spPr>
      </p:sp>
      <p:sp>
        <p:nvSpPr>
          <p:cNvPr id="81924" name="Rectangle 3"/>
          <p:cNvSpPr>
            <a:spLocks noGrp="1" noChangeArrowheads="1"/>
          </p:cNvSpPr>
          <p:nvPr>
            <p:ph type="body" idx="1"/>
          </p:nvPr>
        </p:nvSpPr>
        <p:spPr>
          <a:xfrm>
            <a:off x="958789" y="4364135"/>
            <a:ext cx="5165749" cy="4135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1156" indent="-191156" eaLnBrk="1" hangingPunct="1"/>
            <a:r>
              <a:rPr lang="en-US" altLang="en-US" sz="800" b="1" dirty="0"/>
              <a:t>NCDOL Photo Library: </a:t>
            </a:r>
            <a:r>
              <a:rPr lang="en-US" altLang="en-US" sz="800" dirty="0"/>
              <a:t>Photo Taken By NCDOL Employee Reggie Matthews in office</a:t>
            </a:r>
          </a:p>
          <a:p>
            <a:pPr marL="191156" indent="-191156" eaLnBrk="1" hangingPunct="1"/>
            <a:endParaRPr lang="en-US" altLang="en-US" sz="800" b="1" u="sng" dirty="0"/>
          </a:p>
          <a:p>
            <a:pPr marL="191156" indent="-191156" eaLnBrk="1" hangingPunct="1"/>
            <a:r>
              <a:rPr lang="en-US" altLang="en-US" sz="800" b="1" u="sng" dirty="0"/>
              <a:t>PERSONAL FALL ARREST SYSTEM:</a:t>
            </a:r>
            <a:r>
              <a:rPr lang="en-US" altLang="en-US" sz="800" dirty="0"/>
              <a:t>  used to arrest an employee in a fall from a working level.  It consists of an anchorage, connectors, a body harness and may include a lanyard, deceleration device, lifeline, or suitable combinations of these.  </a:t>
            </a:r>
          </a:p>
          <a:p>
            <a:pPr marL="191156" indent="-191156" eaLnBrk="1" hangingPunct="1"/>
            <a:r>
              <a:rPr lang="en-US" altLang="en-US" sz="800" b="1" dirty="0"/>
              <a:t>CAN ALSO REFER TO 1926 SUBPART M APPENDIX C on Personal Fall Arrest Systems – non-mandatory guidelines for complying with 1926.502(d)</a:t>
            </a:r>
          </a:p>
          <a:p>
            <a:pPr marL="191156" indent="-191156" eaLnBrk="1" hangingPunct="1"/>
            <a:r>
              <a:rPr lang="en-US" altLang="en-US" sz="800" b="1" dirty="0"/>
              <a:t>1)  </a:t>
            </a:r>
            <a:r>
              <a:rPr lang="en-US" altLang="en-US" sz="800" b="1" u="sng" dirty="0"/>
              <a:t>ANCHORAGE (anchor points):</a:t>
            </a:r>
            <a:r>
              <a:rPr lang="en-US" altLang="en-US" sz="800" dirty="0"/>
              <a:t>  a secure point of attachment for lifelines, lanyards or deceleration devices</a:t>
            </a:r>
          </a:p>
          <a:p>
            <a:pPr marL="191156" indent="-191156" eaLnBrk="1" hangingPunct="1"/>
            <a:r>
              <a:rPr lang="en-US" altLang="en-US" sz="800" b="1" dirty="0"/>
              <a:t>2)  </a:t>
            </a:r>
            <a:r>
              <a:rPr lang="en-US" altLang="en-US" sz="800" b="1" u="sng" dirty="0"/>
              <a:t>CONNECTOR (fall arrest connection devices):</a:t>
            </a:r>
            <a:r>
              <a:rPr lang="en-US" altLang="en-US" sz="800" dirty="0"/>
              <a:t>  used to couple (connect) parts of the personal fall arrest system and positioning device systems together (shock-absorbing lanyards, retractable lifelines, rope grabs, dee-rings, snap-hooks, etc.)</a:t>
            </a:r>
          </a:p>
          <a:p>
            <a:pPr marL="191156" indent="-191156" eaLnBrk="1" hangingPunct="1"/>
            <a:r>
              <a:rPr lang="en-US" altLang="en-US" sz="800" b="1" dirty="0"/>
              <a:t>	-</a:t>
            </a:r>
            <a:r>
              <a:rPr lang="en-US" altLang="en-US" sz="800" b="1" u="sng" dirty="0"/>
              <a:t>ROPE GRAB:</a:t>
            </a:r>
            <a:r>
              <a:rPr lang="en-US" altLang="en-US" sz="800" dirty="0"/>
              <a:t>  a deceleration device which travels on a lifeline and automatically, by friction, engages the 	lifeline and locks to arrest the fall of an employee</a:t>
            </a:r>
          </a:p>
          <a:p>
            <a:pPr marL="191156" indent="-191156" eaLnBrk="1" hangingPunct="1"/>
            <a:r>
              <a:rPr lang="en-US" altLang="en-US" sz="800" b="1" dirty="0"/>
              <a:t>	-</a:t>
            </a:r>
            <a:r>
              <a:rPr lang="en-US" altLang="en-US" sz="800" b="1" u="sng" dirty="0"/>
              <a:t>RETRACTABLE:</a:t>
            </a:r>
            <a:r>
              <a:rPr lang="en-US" altLang="en-US" sz="800" dirty="0"/>
              <a:t>  like a self-retractable lifeline </a:t>
            </a:r>
          </a:p>
          <a:p>
            <a:pPr marL="191156" indent="-191156" eaLnBrk="1" hangingPunct="1">
              <a:buFontTx/>
              <a:buAutoNum type="arabicParenR" startAt="3"/>
            </a:pPr>
            <a:r>
              <a:rPr lang="en-US" altLang="en-US" sz="800" b="1" u="sng" dirty="0"/>
              <a:t>HARNESS:</a:t>
            </a:r>
            <a:r>
              <a:rPr lang="en-US" altLang="en-US" sz="800" dirty="0"/>
              <a:t>    </a:t>
            </a:r>
            <a:r>
              <a:rPr lang="en-US" altLang="en-US" sz="800" b="1" dirty="0"/>
              <a:t>Full-body harnesses</a:t>
            </a:r>
            <a:r>
              <a:rPr lang="en-US" altLang="en-US" sz="800" dirty="0"/>
              <a:t> wrap around the waist, shoulders and legs.  A D-ring located in center of back provides a connecting point for lanyards or other fall arrest connection devices. In the event of a fall, a full-body harness distributes the force of the impact throughout the trunk of the body—not just in the abdominal area. This allows the pelvis and shoulders to help absorb the shock, reducing the impact to the abdominal area. </a:t>
            </a:r>
          </a:p>
          <a:p>
            <a:pPr marL="191156" indent="-191156" eaLnBrk="1" hangingPunct="1"/>
            <a:r>
              <a:rPr lang="en-US" altLang="en-US" sz="800" b="1" dirty="0">
                <a:hlinkClick r:id="rId3"/>
              </a:rPr>
              <a:t>1926.502(d)(15)</a:t>
            </a:r>
            <a:r>
              <a:rPr lang="en-US" altLang="en-US" sz="800" dirty="0"/>
              <a:t> </a:t>
            </a:r>
          </a:p>
          <a:p>
            <a:pPr marL="191156" indent="-191156" eaLnBrk="1" hangingPunct="1"/>
            <a:r>
              <a:rPr lang="en-US" altLang="en-US" sz="800" dirty="0"/>
              <a:t>Anchorages used for attachment of personal fall arrest equipment shall be independent of any anchorage being used to support or suspend platforms and capable of supporting at least 5,000 pounds (22.2 </a:t>
            </a:r>
            <a:r>
              <a:rPr lang="en-US" altLang="en-US" sz="800" dirty="0" err="1"/>
              <a:t>kN</a:t>
            </a:r>
            <a:r>
              <a:rPr lang="en-US" altLang="en-US" sz="800" dirty="0"/>
              <a:t>) per employee attached, or shall be designed, installed, and used as follows:</a:t>
            </a:r>
            <a:r>
              <a:rPr lang="en-US" altLang="en-US" sz="800" b="1" dirty="0"/>
              <a:t> </a:t>
            </a:r>
            <a:r>
              <a:rPr lang="en-US" altLang="en-US" sz="800" dirty="0"/>
              <a:t>as part of a complete personal fall arrest system which maintains a safety factor of at least two; and under the supervision of a qualified person.</a:t>
            </a:r>
          </a:p>
          <a:p>
            <a:pPr marL="191156" indent="-191156" eaLnBrk="1" hangingPunct="1"/>
            <a:r>
              <a:rPr lang="en-US" altLang="en-US" sz="800" b="1" dirty="0"/>
              <a:t>1926.502(d)(1)</a:t>
            </a:r>
            <a:r>
              <a:rPr lang="en-US" altLang="en-US" sz="800" dirty="0"/>
              <a:t> Connectors shall be drop forged, pressed or formed steel, or made of equivalent materials.</a:t>
            </a:r>
            <a:endParaRPr lang="en-US" altLang="en-US" sz="800" b="1" i="1" dirty="0"/>
          </a:p>
          <a:p>
            <a:pPr marL="191156" indent="-191156" eaLnBrk="1" hangingPunct="1"/>
            <a:r>
              <a:rPr lang="en-US" altLang="en-US" sz="800" b="1" dirty="0"/>
              <a:t>1926.502(d)(2)</a:t>
            </a:r>
            <a:r>
              <a:rPr lang="en-US" altLang="en-US" sz="800" dirty="0"/>
              <a:t> Connectors shall have a corrosion-resistant finish, and all surfaces and edges shall be smooth to prevent damage to interfacing parts of the system.</a:t>
            </a:r>
          </a:p>
          <a:p>
            <a:pPr marL="191156" indent="-191156" eaLnBrk="1" hangingPunct="1"/>
            <a:endParaRPr lang="en-US" altLang="en-US" dirty="0"/>
          </a:p>
          <a:p>
            <a:pPr marL="191156" indent="-191156" eaLnBrk="1" hangingPunct="1"/>
            <a:endParaRPr lang="en-US" altLang="en-US" dirty="0"/>
          </a:p>
        </p:txBody>
      </p:sp>
    </p:spTree>
    <p:extLst>
      <p:ext uri="{BB962C8B-B14F-4D97-AF65-F5344CB8AC3E}">
        <p14:creationId xmlns:p14="http://schemas.microsoft.com/office/powerpoint/2010/main" val="97907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636">
              <a:spcBef>
                <a:spcPct val="30000"/>
              </a:spcBef>
              <a:defRPr sz="1000">
                <a:solidFill>
                  <a:schemeClr val="tx1"/>
                </a:solidFill>
                <a:latin typeface="Arial" panose="020B0604020202020204" pitchFamily="34" charset="0"/>
              </a:defRPr>
            </a:lvl1pPr>
            <a:lvl2pPr marL="742820" indent="-285700" defTabSz="939636">
              <a:spcBef>
                <a:spcPct val="30000"/>
              </a:spcBef>
              <a:defRPr sz="1000">
                <a:solidFill>
                  <a:schemeClr val="tx1"/>
                </a:solidFill>
                <a:latin typeface="Arial" panose="020B0604020202020204" pitchFamily="34" charset="0"/>
              </a:defRPr>
            </a:lvl2pPr>
            <a:lvl3pPr marL="1142800" indent="-228560" defTabSz="939636">
              <a:spcBef>
                <a:spcPct val="30000"/>
              </a:spcBef>
              <a:defRPr sz="1000">
                <a:solidFill>
                  <a:schemeClr val="tx1"/>
                </a:solidFill>
                <a:latin typeface="Arial" panose="020B0604020202020204" pitchFamily="34" charset="0"/>
              </a:defRPr>
            </a:lvl3pPr>
            <a:lvl4pPr marL="1599920" indent="-228560" defTabSz="939636">
              <a:spcBef>
                <a:spcPct val="30000"/>
              </a:spcBef>
              <a:defRPr sz="1000">
                <a:solidFill>
                  <a:schemeClr val="tx1"/>
                </a:solidFill>
                <a:latin typeface="Arial" panose="020B0604020202020204" pitchFamily="34" charset="0"/>
              </a:defRPr>
            </a:lvl4pPr>
            <a:lvl5pPr marL="2057041" indent="-228560" defTabSz="939636">
              <a:spcBef>
                <a:spcPct val="30000"/>
              </a:spcBef>
              <a:defRPr sz="1000">
                <a:solidFill>
                  <a:schemeClr val="tx1"/>
                </a:solidFill>
                <a:latin typeface="Arial" panose="020B0604020202020204" pitchFamily="34" charset="0"/>
              </a:defRPr>
            </a:lvl5pPr>
            <a:lvl6pPr marL="2514160" indent="-228560" defTabSz="939636" eaLnBrk="0" fontAlgn="base" hangingPunct="0">
              <a:spcBef>
                <a:spcPct val="30000"/>
              </a:spcBef>
              <a:spcAft>
                <a:spcPct val="0"/>
              </a:spcAft>
              <a:defRPr sz="1000">
                <a:solidFill>
                  <a:schemeClr val="tx1"/>
                </a:solidFill>
                <a:latin typeface="Arial" panose="020B0604020202020204" pitchFamily="34" charset="0"/>
              </a:defRPr>
            </a:lvl6pPr>
            <a:lvl7pPr marL="2971281" indent="-228560" defTabSz="939636" eaLnBrk="0" fontAlgn="base" hangingPunct="0">
              <a:spcBef>
                <a:spcPct val="30000"/>
              </a:spcBef>
              <a:spcAft>
                <a:spcPct val="0"/>
              </a:spcAft>
              <a:defRPr sz="1000">
                <a:solidFill>
                  <a:schemeClr val="tx1"/>
                </a:solidFill>
                <a:latin typeface="Arial" panose="020B0604020202020204" pitchFamily="34" charset="0"/>
              </a:defRPr>
            </a:lvl7pPr>
            <a:lvl8pPr marL="3428401" indent="-228560" defTabSz="939636" eaLnBrk="0" fontAlgn="base" hangingPunct="0">
              <a:spcBef>
                <a:spcPct val="30000"/>
              </a:spcBef>
              <a:spcAft>
                <a:spcPct val="0"/>
              </a:spcAft>
              <a:defRPr sz="1000">
                <a:solidFill>
                  <a:schemeClr val="tx1"/>
                </a:solidFill>
                <a:latin typeface="Arial" panose="020B0604020202020204" pitchFamily="34" charset="0"/>
              </a:defRPr>
            </a:lvl8pPr>
            <a:lvl9pPr marL="3885522" indent="-228560" defTabSz="939636"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875128E5-2AAE-4F00-8139-FB6486446AA1}" type="slidenum">
              <a:rPr lang="en-US" altLang="en-US" smtClean="0">
                <a:latin typeface="Times New Roman" panose="02020603050405020304" pitchFamily="18" charset="0"/>
              </a:rPr>
              <a:pPr>
                <a:spcBef>
                  <a:spcPct val="0"/>
                </a:spcBef>
              </a:pPr>
              <a:t>38</a:t>
            </a:fld>
            <a:endParaRPr lang="en-US" altLang="en-US">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xfrm>
            <a:off x="1166813" y="692150"/>
            <a:ext cx="4622800" cy="34671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4" rIns="90789" bIns="45394"/>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NCDOL Photo Library</a:t>
            </a:r>
            <a:r>
              <a:rPr lang="en-US" altLang="en-US" dirty="0"/>
              <a:t>: </a:t>
            </a:r>
            <a:r>
              <a:rPr lang="en-US" altLang="en-US" sz="1000" dirty="0"/>
              <a:t>Graphic created by NCDOL employee Andy Sterlen on his NCDOL computer located at the NCDOL office building at 111 Hillsborough St, Raleigh, NC on 01/02/18.</a:t>
            </a:r>
          </a:p>
          <a:p>
            <a:pPr eaLnBrk="1" hangingPunct="1"/>
            <a:endParaRPr lang="en-US" altLang="en-US" dirty="0"/>
          </a:p>
          <a:p>
            <a:r>
              <a:rPr lang="en-US" sz="1000" kern="1200" dirty="0">
                <a:solidFill>
                  <a:schemeClr val="tx1"/>
                </a:solidFill>
                <a:effectLst/>
                <a:latin typeface="Arial" charset="0"/>
                <a:ea typeface="+mn-ea"/>
                <a:cs typeface="+mn-cs"/>
              </a:rPr>
              <a:t> </a:t>
            </a:r>
          </a:p>
          <a:p>
            <a:pPr lvl="0"/>
            <a:r>
              <a:rPr lang="en-US" sz="1000" kern="1200" dirty="0">
                <a:solidFill>
                  <a:schemeClr val="tx1"/>
                </a:solidFill>
                <a:effectLst/>
                <a:latin typeface="Arial" charset="0"/>
                <a:ea typeface="+mn-ea"/>
                <a:cs typeface="+mn-cs"/>
              </a:rPr>
              <a:t>This diagram shows an employee’s position before and after a fall.  Note the distances that must be considered with determining the anchorage height. Consider a 3 foot minimum safety factor between the employee’s feet and the lower surface after a fall.</a:t>
            </a:r>
          </a:p>
          <a:p>
            <a:pPr lvl="0"/>
            <a:endParaRPr lang="en-US" sz="1000" kern="1200" dirty="0">
              <a:solidFill>
                <a:schemeClr val="tx1"/>
              </a:solidFill>
              <a:effectLst/>
              <a:latin typeface="Arial" charset="0"/>
              <a:ea typeface="+mn-ea"/>
              <a:cs typeface="+mn-cs"/>
            </a:endParaRPr>
          </a:p>
          <a:p>
            <a:pPr lvl="0"/>
            <a:r>
              <a:rPr lang="en-US" sz="1000" kern="1200" dirty="0">
                <a:solidFill>
                  <a:schemeClr val="tx1"/>
                </a:solidFill>
                <a:effectLst/>
                <a:latin typeface="Arial" charset="0"/>
                <a:ea typeface="+mn-ea"/>
                <a:cs typeface="+mn-cs"/>
              </a:rPr>
              <a:t>For this example, the employee is 6 feet tall and the D-ring is located at an approximate height of 5 feet.  However, due to harness stretch during a fall, this example shows a distance of 6 feet between the D-ring and the employee’s feet.</a:t>
            </a:r>
          </a:p>
          <a:p>
            <a:pPr lvl="0"/>
            <a:endParaRPr lang="en-US" sz="1000" kern="1200" dirty="0">
              <a:solidFill>
                <a:schemeClr val="tx1"/>
              </a:solidFill>
              <a:effectLst/>
              <a:latin typeface="Arial" charset="0"/>
              <a:ea typeface="+mn-ea"/>
              <a:cs typeface="+mn-cs"/>
            </a:endParaRPr>
          </a:p>
          <a:p>
            <a:pPr lvl="0"/>
            <a:r>
              <a:rPr lang="en-US" sz="1000" kern="1200" dirty="0">
                <a:solidFill>
                  <a:schemeClr val="tx1"/>
                </a:solidFill>
                <a:effectLst/>
                <a:latin typeface="Arial" charset="0"/>
                <a:ea typeface="+mn-ea"/>
                <a:cs typeface="+mn-cs"/>
              </a:rPr>
              <a:t>This lanyard is 6 feet long and has a deceleration distance of 3.5 feet</a:t>
            </a:r>
          </a:p>
          <a:p>
            <a:pPr lvl="0"/>
            <a:endParaRPr lang="en-US" sz="1000" kern="1200" dirty="0">
              <a:solidFill>
                <a:schemeClr val="tx1"/>
              </a:solidFill>
              <a:effectLst/>
              <a:latin typeface="Arial" charset="0"/>
              <a:ea typeface="+mn-ea"/>
              <a:cs typeface="+mn-cs"/>
            </a:endParaRPr>
          </a:p>
          <a:p>
            <a:pPr lvl="0"/>
            <a:r>
              <a:rPr lang="en-US" sz="1000" kern="1200" dirty="0">
                <a:solidFill>
                  <a:schemeClr val="tx1"/>
                </a:solidFill>
                <a:effectLst/>
                <a:latin typeface="Arial" charset="0"/>
                <a:ea typeface="+mn-ea"/>
                <a:cs typeface="+mn-cs"/>
              </a:rPr>
              <a:t>For this example, the anchorage position must be located at a minimum height of 18.5 feet or the employee could hit the ground.</a:t>
            </a:r>
          </a:p>
          <a:p>
            <a:pPr lvl="0"/>
            <a:endParaRPr lang="en-US" sz="1000" kern="1200" dirty="0">
              <a:solidFill>
                <a:schemeClr val="tx1"/>
              </a:solidFill>
              <a:effectLst/>
              <a:latin typeface="Arial" charset="0"/>
              <a:ea typeface="+mn-ea"/>
              <a:cs typeface="+mn-cs"/>
            </a:endParaRPr>
          </a:p>
          <a:p>
            <a:pPr lvl="0"/>
            <a:r>
              <a:rPr lang="en-US" sz="1000" kern="1200" dirty="0">
                <a:solidFill>
                  <a:schemeClr val="tx1"/>
                </a:solidFill>
                <a:effectLst/>
                <a:latin typeface="Arial" charset="0"/>
                <a:ea typeface="+mn-ea"/>
                <a:cs typeface="+mn-cs"/>
              </a:rPr>
              <a:t>By having the anchorage point above the employee’s head, the fall distance (from walking working surface to fall resting point) is minimized.  If the anchorage point was the same, but the employee was working on the top level shown in the slide, the fall distance for the employee would be greater even though the anchorage and final resting point would be the same.</a:t>
            </a:r>
          </a:p>
          <a:p>
            <a:pPr eaLnBrk="1" hangingPunct="1"/>
            <a:endParaRPr lang="en-US" altLang="en-US" dirty="0"/>
          </a:p>
        </p:txBody>
      </p:sp>
    </p:spTree>
    <p:extLst>
      <p:ext uri="{BB962C8B-B14F-4D97-AF65-F5344CB8AC3E}">
        <p14:creationId xmlns:p14="http://schemas.microsoft.com/office/powerpoint/2010/main" val="2779887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D27C012A-ECFA-48A4-BCDF-5AA7B84B8E15}" type="slidenum">
              <a:rPr lang="en-US" altLang="en-US" smtClean="0">
                <a:latin typeface="Times New Roman" panose="02020603050405020304" pitchFamily="18" charset="0"/>
              </a:rPr>
              <a:pPr>
                <a:spcBef>
                  <a:spcPct val="0"/>
                </a:spcBef>
              </a:pPr>
              <a:t>39</a:t>
            </a:fld>
            <a:endParaRPr lang="en-US" altLang="en-US">
              <a:latin typeface="Times New Roman" panose="02020603050405020304" pitchFamily="18" charset="0"/>
            </a:endParaRPr>
          </a:p>
        </p:txBody>
      </p:sp>
      <p:sp>
        <p:nvSpPr>
          <p:cNvPr id="86019" name="Rectangle 2"/>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4" tIns="45632" rIns="92894" bIns="45632"/>
          <a:lstStyle/>
          <a:p>
            <a:pPr eaLnBrk="1" hangingPunct="1"/>
            <a:r>
              <a:rPr lang="en-US" altLang="en-US" dirty="0"/>
              <a:t>NCDOL Photo Library: Closed Case# 317714681</a:t>
            </a:r>
          </a:p>
          <a:p>
            <a:pPr eaLnBrk="1" hangingPunct="1"/>
            <a:endParaRPr lang="en-US" altLang="en-US" dirty="0"/>
          </a:p>
          <a:p>
            <a:pPr eaLnBrk="1" hangingPunct="1"/>
            <a:r>
              <a:rPr lang="en-US" altLang="en-US" dirty="0"/>
              <a:t>No.  Several issues in photo for discussion including lack of or improper use of fall protection.  Also, note improper ladder use.</a:t>
            </a:r>
          </a:p>
          <a:p>
            <a:pPr eaLnBrk="1" hangingPunct="1"/>
            <a:endParaRPr lang="en-US" altLang="en-US" dirty="0"/>
          </a:p>
          <a:p>
            <a:pPr eaLnBrk="1" hangingPunct="1"/>
            <a:endParaRPr lang="en-US" altLang="en-US" dirty="0"/>
          </a:p>
        </p:txBody>
      </p:sp>
      <p:sp>
        <p:nvSpPr>
          <p:cNvPr id="86020" name="Rectangle 3"/>
          <p:cNvSpPr>
            <a:spLocks noGrp="1" noRot="1" noChangeAspect="1" noChangeArrowheads="1" noTextEdit="1"/>
          </p:cNvSpPr>
          <p:nvPr>
            <p:ph type="sldImg"/>
          </p:nvPr>
        </p:nvSpPr>
        <p:spPr>
          <a:xfrm>
            <a:off x="1176338" y="693738"/>
            <a:ext cx="4581525" cy="3435350"/>
          </a:xfrm>
          <a:ln cap="flat"/>
        </p:spPr>
      </p:sp>
    </p:spTree>
    <p:extLst>
      <p:ext uri="{BB962C8B-B14F-4D97-AF65-F5344CB8AC3E}">
        <p14:creationId xmlns:p14="http://schemas.microsoft.com/office/powerpoint/2010/main" val="335952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FA6EFAA-6516-4BE8-A989-51F196D67DB2}" type="slidenum">
              <a:rPr lang="en-US" altLang="en-US" smtClean="0">
                <a:latin typeface="Times New Roman" panose="02020603050405020304" pitchFamily="18" charset="0"/>
              </a:rPr>
              <a:pPr>
                <a:spcBef>
                  <a:spcPct val="0"/>
                </a:spcBef>
              </a:pPr>
              <a:t>4</a:t>
            </a:fld>
            <a:endParaRPr lang="en-US" altLang="en-US">
              <a:latin typeface="Times New Roman" panose="02020603050405020304" pitchFamily="18" charset="0"/>
            </a:endParaRPr>
          </a:p>
        </p:txBody>
      </p:sp>
      <p:sp>
        <p:nvSpPr>
          <p:cNvPr id="12291" name="Rectangle 2"/>
          <p:cNvSpPr>
            <a:spLocks noGrp="1" noRot="1" noChangeAspect="1" noChangeArrowheads="1" noTextEdit="1"/>
          </p:cNvSpPr>
          <p:nvPr>
            <p:ph type="sldImg"/>
          </p:nvPr>
        </p:nvSpPr>
        <p:spPr>
          <a:xfrm>
            <a:off x="1177925" y="693738"/>
            <a:ext cx="4581525" cy="3435350"/>
          </a:xfrm>
          <a:ln cap="flat"/>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eaLnBrk="1" hangingPunct="1"/>
            <a:r>
              <a:rPr lang="en-US" altLang="en-US"/>
              <a:t>Each of the subparts mentioned here have their particular requirements for fall protection that may vary from Subpart M.</a:t>
            </a:r>
          </a:p>
          <a:p>
            <a:pPr eaLnBrk="1" hangingPunct="1"/>
            <a:endParaRPr lang="en-US" altLang="en-US"/>
          </a:p>
        </p:txBody>
      </p:sp>
    </p:spTree>
    <p:extLst>
      <p:ext uri="{BB962C8B-B14F-4D97-AF65-F5344CB8AC3E}">
        <p14:creationId xmlns:p14="http://schemas.microsoft.com/office/powerpoint/2010/main" val="3285031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F6C3D69-839B-4DB2-9467-E5D3C8B6A738}" type="slidenum">
              <a:rPr lang="en-US" altLang="en-US" smtClean="0">
                <a:latin typeface="Times New Roman" panose="02020603050405020304" pitchFamily="18" charset="0"/>
              </a:rPr>
              <a:pPr>
                <a:spcBef>
                  <a:spcPct val="0"/>
                </a:spcBef>
              </a:pPr>
              <a:t>40</a:t>
            </a:fld>
            <a:endParaRPr lang="en-US" altLang="en-US">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xfrm>
            <a:off x="1169988" y="688975"/>
            <a:ext cx="4594225" cy="3444875"/>
          </a:xfrm>
          <a:ln/>
        </p:spPr>
      </p:sp>
      <p:sp>
        <p:nvSpPr>
          <p:cNvPr id="88068" name="Rectangle 3"/>
          <p:cNvSpPr>
            <a:spLocks noGrp="1" noChangeArrowheads="1"/>
          </p:cNvSpPr>
          <p:nvPr>
            <p:ph type="body" idx="1"/>
          </p:nvPr>
        </p:nvSpPr>
        <p:spPr>
          <a:xfrm>
            <a:off x="923981" y="4364135"/>
            <a:ext cx="5083477" cy="4133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0" tIns="46039" rIns="92080" bIns="46039"/>
          <a:lstStyle/>
          <a:p>
            <a:pPr eaLnBrk="1" hangingPunct="1"/>
            <a:r>
              <a:rPr lang="en-US" altLang="en-US"/>
              <a:t>NCDOL Photo Library: Closed Case# 316595651</a:t>
            </a:r>
          </a:p>
          <a:p>
            <a:pPr eaLnBrk="1" hangingPunct="1"/>
            <a:endParaRPr lang="en-US" altLang="en-US"/>
          </a:p>
          <a:p>
            <a:pPr eaLnBrk="1" hangingPunct="1"/>
            <a:r>
              <a:rPr lang="en-US" altLang="en-US"/>
              <a:t>No, He is not connected</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309610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5CBAEBE-81B8-4A41-A524-CB5DC88B573C}" type="slidenum">
              <a:rPr lang="en-US" altLang="en-US" smtClean="0">
                <a:latin typeface="Times New Roman" panose="02020603050405020304" pitchFamily="18" charset="0"/>
              </a:rPr>
              <a:pPr>
                <a:spcBef>
                  <a:spcPct val="0"/>
                </a:spcBef>
              </a:pPr>
              <a:t>41</a:t>
            </a:fld>
            <a:endParaRPr lang="en-US" altLang="en-US">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Closed Case# 316595651</a:t>
            </a:r>
          </a:p>
          <a:p>
            <a:pPr eaLnBrk="1" hangingPunct="1"/>
            <a:endParaRPr lang="en-US" altLang="en-US"/>
          </a:p>
          <a:p>
            <a:pPr eaLnBrk="1" hangingPunct="1"/>
            <a:r>
              <a:rPr lang="en-US" altLang="en-US"/>
              <a:t>No.  Workers are not tied off and ladder is not correctly set up to access the roof.</a:t>
            </a:r>
          </a:p>
          <a:p>
            <a:pPr eaLnBrk="1" hangingPunct="1"/>
            <a:endParaRPr lang="en-US" altLang="en-US"/>
          </a:p>
        </p:txBody>
      </p:sp>
    </p:spTree>
    <p:extLst>
      <p:ext uri="{BB962C8B-B14F-4D97-AF65-F5344CB8AC3E}">
        <p14:creationId xmlns:p14="http://schemas.microsoft.com/office/powerpoint/2010/main" val="3357102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0096C8B-AFDC-45BB-8B7E-276FCA5DD7B2}" type="slidenum">
              <a:rPr lang="en-US" altLang="en-US" smtClean="0">
                <a:latin typeface="Times New Roman" panose="02020603050405020304" pitchFamily="18" charset="0"/>
              </a:rPr>
              <a:pPr>
                <a:spcBef>
                  <a:spcPct val="0"/>
                </a:spcBef>
              </a:pPr>
              <a:t>42</a:t>
            </a:fld>
            <a:endParaRPr lang="en-US" altLang="en-US">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Closed Case# 316595651</a:t>
            </a:r>
          </a:p>
          <a:p>
            <a:pPr eaLnBrk="1" hangingPunct="1"/>
            <a:endParaRPr lang="en-US" altLang="en-US"/>
          </a:p>
          <a:p>
            <a:pPr eaLnBrk="1" hangingPunct="1"/>
            <a:r>
              <a:rPr lang="en-US" altLang="en-US"/>
              <a:t>No.  The worker has way to much length to the rope which would allow him to fall to the ground.  The rope also seems to not be connected to an anchor point.</a:t>
            </a:r>
          </a:p>
          <a:p>
            <a:pPr eaLnBrk="1" hangingPunct="1"/>
            <a:endParaRPr lang="en-US" altLang="en-US"/>
          </a:p>
          <a:p>
            <a:pPr eaLnBrk="1" hangingPunct="1"/>
            <a:endParaRPr lang="es-MX" altLang="en-US"/>
          </a:p>
        </p:txBody>
      </p:sp>
    </p:spTree>
    <p:extLst>
      <p:ext uri="{BB962C8B-B14F-4D97-AF65-F5344CB8AC3E}">
        <p14:creationId xmlns:p14="http://schemas.microsoft.com/office/powerpoint/2010/main" val="63161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D075899-4490-4085-8809-EC60EF2C0299}" type="slidenum">
              <a:rPr lang="en-US" altLang="en-US" smtClean="0">
                <a:latin typeface="Times New Roman" panose="02020603050405020304" pitchFamily="18" charset="0"/>
              </a:rPr>
              <a:pPr>
                <a:spcBef>
                  <a:spcPct val="0"/>
                </a:spcBef>
              </a:pPr>
              <a:t>43</a:t>
            </a:fld>
            <a:endParaRPr lang="en-US" altLang="en-US">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Closed Case# 316595743</a:t>
            </a:r>
          </a:p>
          <a:p>
            <a:pPr eaLnBrk="1" hangingPunct="1"/>
            <a:endParaRPr lang="en-US" altLang="en-US"/>
          </a:p>
          <a:p>
            <a:pPr eaLnBrk="1" hangingPunct="1"/>
            <a:r>
              <a:rPr lang="en-US" altLang="en-US"/>
              <a:t> A lanyard seems to be attached to D-ring. What is the worker tied off to? Is the worker protected from falling and hitting the lower level?</a:t>
            </a:r>
          </a:p>
        </p:txBody>
      </p:sp>
    </p:spTree>
    <p:extLst>
      <p:ext uri="{BB962C8B-B14F-4D97-AF65-F5344CB8AC3E}">
        <p14:creationId xmlns:p14="http://schemas.microsoft.com/office/powerpoint/2010/main" val="2027220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6035BF5-6434-450A-A714-F3C1D185957B}" type="slidenum">
              <a:rPr lang="en-US" altLang="en-US" smtClean="0">
                <a:latin typeface="Times New Roman" panose="02020603050405020304" pitchFamily="18" charset="0"/>
              </a:rPr>
              <a:pPr>
                <a:spcBef>
                  <a:spcPct val="0"/>
                </a:spcBef>
              </a:pPr>
              <a:t>44</a:t>
            </a:fld>
            <a:endParaRPr lang="en-US" altLang="en-US">
              <a:latin typeface="Times New Roman" panose="02020603050405020304"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NCDOL Photo Library: Closed Case# 316595743</a:t>
            </a:r>
          </a:p>
          <a:p>
            <a:pPr eaLnBrk="1" hangingPunct="1"/>
            <a:endParaRPr lang="en-US" altLang="en-US"/>
          </a:p>
          <a:p>
            <a:pPr eaLnBrk="1" hangingPunct="1"/>
            <a:r>
              <a:rPr lang="en-US" altLang="en-US"/>
              <a:t>No.  The worker is carrying a load on a high pitch roof with no protection.</a:t>
            </a:r>
          </a:p>
          <a:p>
            <a:pPr eaLnBrk="1" hangingPunct="1"/>
            <a:endParaRPr lang="en-US" altLang="en-US"/>
          </a:p>
        </p:txBody>
      </p:sp>
    </p:spTree>
    <p:extLst>
      <p:ext uri="{BB962C8B-B14F-4D97-AF65-F5344CB8AC3E}">
        <p14:creationId xmlns:p14="http://schemas.microsoft.com/office/powerpoint/2010/main" val="210813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33FFC6D-6D2B-4D9B-98FD-D1C2EB892B35}" type="slidenum">
              <a:rPr lang="en-US" altLang="en-US" smtClean="0">
                <a:latin typeface="Times New Roman" panose="02020603050405020304" pitchFamily="18" charset="0"/>
              </a:rPr>
              <a:pPr>
                <a:spcBef>
                  <a:spcPct val="0"/>
                </a:spcBef>
              </a:pPr>
              <a:t>45</a:t>
            </a:fld>
            <a:endParaRPr lang="en-US" altLang="en-US">
              <a:latin typeface="Times New Roman" panose="02020603050405020304" pitchFamily="18" charset="0"/>
            </a:endParaRPr>
          </a:p>
        </p:txBody>
      </p:sp>
      <p:sp>
        <p:nvSpPr>
          <p:cNvPr id="98307" name="Rectangle 2"/>
          <p:cNvSpPr>
            <a:spLocks noGrp="1" noRot="1" noChangeAspect="1" noChangeArrowheads="1" noTextEdit="1"/>
          </p:cNvSpPr>
          <p:nvPr>
            <p:ph type="sldImg"/>
          </p:nvPr>
        </p:nvSpPr>
        <p:spPr>
          <a:xfrm>
            <a:off x="1177925" y="693738"/>
            <a:ext cx="4581525" cy="343535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solidFill>
                  <a:srgbClr val="FF3300"/>
                </a:solidFill>
                <a:latin typeface="Tahoma" panose="020B0604030504040204" pitchFamily="34" charset="0"/>
              </a:rPr>
              <a:t>Positioning device system</a:t>
            </a:r>
            <a:r>
              <a:rPr lang="en-US" altLang="en-US" b="1" dirty="0">
                <a:latin typeface="Tahoma" panose="020B0604030504040204" pitchFamily="34" charset="0"/>
              </a:rPr>
              <a:t> </a:t>
            </a:r>
            <a:r>
              <a:rPr lang="en-US" altLang="en-US" dirty="0">
                <a:latin typeface="Tahoma" panose="020B0604030504040204" pitchFamily="34" charset="0"/>
              </a:rPr>
              <a:t>means a body belt or body harness system rigged to </a:t>
            </a:r>
            <a:r>
              <a:rPr lang="en-US" altLang="en-US" u="sng" dirty="0">
                <a:latin typeface="Tahoma" panose="020B0604030504040204" pitchFamily="34" charset="0"/>
              </a:rPr>
              <a:t>allow an employee to be supported on an elevated vertical surface</a:t>
            </a:r>
            <a:r>
              <a:rPr lang="en-US" altLang="en-US" dirty="0">
                <a:latin typeface="Tahoma" panose="020B0604030504040204" pitchFamily="34" charset="0"/>
              </a:rPr>
              <a:t>, such as a wall, </a:t>
            </a:r>
            <a:r>
              <a:rPr lang="en-US" altLang="en-US" u="sng" dirty="0">
                <a:latin typeface="Tahoma" panose="020B0604030504040204" pitchFamily="34" charset="0"/>
              </a:rPr>
              <a:t>and work with both hands free while leaning</a:t>
            </a:r>
            <a:r>
              <a:rPr lang="en-US" altLang="en-US" dirty="0">
                <a:latin typeface="Tahoma" panose="020B0604030504040204" pitchFamily="34" charset="0"/>
              </a:rPr>
              <a:t>.</a:t>
            </a:r>
          </a:p>
          <a:p>
            <a:pPr eaLnBrk="1" hangingPunct="1">
              <a:spcBef>
                <a:spcPct val="20000"/>
              </a:spcBef>
              <a:buClr>
                <a:schemeClr val="folHlink"/>
              </a:buClr>
              <a:buSzPct val="80000"/>
              <a:buFont typeface="Wingdings" panose="05000000000000000000" pitchFamily="2" charset="2"/>
              <a:buChar char="n"/>
            </a:pPr>
            <a:endParaRPr lang="en-US" altLang="en-US" dirty="0">
              <a:latin typeface="Tahoma" panose="020B0604030504040204" pitchFamily="34" charset="0"/>
            </a:endParaRPr>
          </a:p>
          <a:p>
            <a:pPr eaLnBrk="1" hangingPunct="1">
              <a:spcBef>
                <a:spcPct val="20000"/>
              </a:spcBef>
              <a:buClr>
                <a:schemeClr val="folHlink"/>
              </a:buClr>
              <a:buSzPct val="80000"/>
              <a:buFont typeface="Wingdings" panose="05000000000000000000" pitchFamily="2" charset="2"/>
              <a:buChar char="n"/>
            </a:pPr>
            <a:r>
              <a:rPr lang="en-US" altLang="en-US" b="1" dirty="0">
                <a:latin typeface="Tahoma" panose="020B0604030504040204" pitchFamily="34" charset="0"/>
              </a:rPr>
              <a:t>CAN LOOK AT SUBPART M APPENDIX D – on Positioning device systems – non-mandatory guidelines for complying with 1926.502(e)</a:t>
            </a:r>
          </a:p>
          <a:p>
            <a:pPr eaLnBrk="1" hangingPunct="1">
              <a:spcBef>
                <a:spcPct val="20000"/>
              </a:spcBef>
              <a:buClr>
                <a:schemeClr val="folHlink"/>
              </a:buClr>
              <a:buSzPct val="80000"/>
              <a:buFont typeface="Wingdings" panose="05000000000000000000" pitchFamily="2" charset="2"/>
              <a:buNone/>
            </a:pPr>
            <a:endParaRPr lang="en-US" altLang="en-US" b="1" dirty="0">
              <a:latin typeface="Tahoma" panose="020B0604030504040204" pitchFamily="34" charset="0"/>
            </a:endParaRPr>
          </a:p>
          <a:p>
            <a:pPr eaLnBrk="1" hangingPunct="1">
              <a:spcBef>
                <a:spcPct val="20000"/>
              </a:spcBef>
              <a:buClr>
                <a:schemeClr val="folHlink"/>
              </a:buClr>
              <a:buSzPct val="80000"/>
              <a:buFont typeface="Wingdings" panose="05000000000000000000" pitchFamily="2" charset="2"/>
              <a:buChar char="n"/>
            </a:pPr>
            <a:endParaRPr lang="en-US" altLang="en-US" b="1" dirty="0">
              <a:latin typeface="Tahoma" panose="020B0604030504040204" pitchFamily="34" charset="0"/>
            </a:endParaRPr>
          </a:p>
          <a:p>
            <a:pPr eaLnBrk="1" hangingPunct="1">
              <a:spcBef>
                <a:spcPct val="50000"/>
              </a:spcBef>
            </a:pPr>
            <a:endParaRPr lang="en-US" altLang="en-US" dirty="0">
              <a:latin typeface="Tahoma" panose="020B0604030504040204" pitchFamily="34" charset="0"/>
            </a:endParaRPr>
          </a:p>
          <a:p>
            <a:pPr eaLnBrk="1" hangingPunct="1"/>
            <a:endParaRPr lang="en-US" altLang="en-US" dirty="0"/>
          </a:p>
        </p:txBody>
      </p:sp>
    </p:spTree>
    <p:extLst>
      <p:ext uri="{BB962C8B-B14F-4D97-AF65-F5344CB8AC3E}">
        <p14:creationId xmlns:p14="http://schemas.microsoft.com/office/powerpoint/2010/main" val="3977167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855F2A9-5A83-4CB6-BB0B-BE038AC48AF1}" type="slidenum">
              <a:rPr lang="en-US" altLang="en-US" smtClean="0">
                <a:latin typeface="Times New Roman" panose="02020603050405020304" pitchFamily="18" charset="0"/>
              </a:rPr>
              <a:pPr>
                <a:spcBef>
                  <a:spcPct val="0"/>
                </a:spcBef>
              </a:pPr>
              <a:t>46</a:t>
            </a:fld>
            <a:endParaRPr lang="en-US" alt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xfrm>
            <a:off x="1177925" y="693738"/>
            <a:ext cx="4581525" cy="3435350"/>
          </a:xfrm>
          <a:ln/>
        </p:spPr>
      </p:sp>
      <p:sp>
        <p:nvSpPr>
          <p:cNvPr id="100356" name="Rectangle 3"/>
          <p:cNvSpPr>
            <a:spLocks noGrp="1" noChangeArrowheads="1"/>
          </p:cNvSpPr>
          <p:nvPr>
            <p:ph type="body" idx="1"/>
          </p:nvPr>
        </p:nvSpPr>
        <p:spPr>
          <a:xfrm>
            <a:off x="940436" y="4422426"/>
            <a:ext cx="5557995" cy="41894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n-US" b="1" dirty="0"/>
              <a:t>Photo: Drone Training June 2019, Taken by Cory Dunphy, NCDOL Employee</a:t>
            </a:r>
          </a:p>
          <a:p>
            <a:pPr eaLnBrk="1" hangingPunct="1">
              <a:buFontTx/>
              <a:buChar char="-"/>
            </a:pPr>
            <a:endParaRPr lang="en-US" altLang="en-US" b="1" dirty="0"/>
          </a:p>
          <a:p>
            <a:pPr eaLnBrk="1" hangingPunct="1">
              <a:buFontTx/>
              <a:buChar char="-"/>
            </a:pPr>
            <a:r>
              <a:rPr lang="en-US" altLang="en-US" b="1" dirty="0"/>
              <a:t>TRAINING PROGRAM:</a:t>
            </a:r>
            <a:r>
              <a:rPr lang="en-US" altLang="en-US" dirty="0"/>
              <a:t> The employer shall provide a training program for each employee who might be exposed to fall hazards. The program shall enable each employee to recognize the hazards of falling and shall train each employee in the procedures to be followed in order to minimize these hazards. It enables each employee to recognize hazards and know procedures to minimize these hazards.</a:t>
            </a:r>
          </a:p>
          <a:p>
            <a:pPr eaLnBrk="1" hangingPunct="1">
              <a:buFontTx/>
              <a:buChar char="-"/>
            </a:pPr>
            <a:endParaRPr lang="en-US" altLang="en-US" dirty="0"/>
          </a:p>
          <a:p>
            <a:pPr eaLnBrk="1" hangingPunct="1">
              <a:buFontTx/>
              <a:buChar char="-"/>
            </a:pPr>
            <a:r>
              <a:rPr lang="en-US" altLang="en-US" b="1" dirty="0"/>
              <a:t>The employer shall assure that each employee has been trained by a COMPETENT PERSON qualified in the following areas:</a:t>
            </a:r>
          </a:p>
          <a:p>
            <a:pPr eaLnBrk="1" hangingPunct="1"/>
            <a:r>
              <a:rPr lang="en-US" altLang="en-US" dirty="0"/>
              <a:t>	- nature of fall hazards in the work area</a:t>
            </a:r>
          </a:p>
          <a:p>
            <a:pPr eaLnBrk="1" hangingPunct="1"/>
            <a:r>
              <a:rPr lang="en-US" altLang="en-US" dirty="0"/>
              <a:t>	- correct procedures for use of fall protection systems</a:t>
            </a:r>
          </a:p>
          <a:p>
            <a:pPr eaLnBrk="1" hangingPunct="1"/>
            <a:r>
              <a:rPr lang="en-US" altLang="en-US" dirty="0"/>
              <a:t>	- correct procedures for handling and storage of equipment and materials 	</a:t>
            </a:r>
          </a:p>
          <a:p>
            <a:pPr eaLnBrk="1" hangingPunct="1"/>
            <a:r>
              <a:rPr lang="en-US" altLang="en-US" dirty="0"/>
              <a:t>	- role of employees in fall protection plans</a:t>
            </a:r>
          </a:p>
          <a:p>
            <a:pPr eaLnBrk="1" hangingPunct="1"/>
            <a:r>
              <a:rPr lang="en-US" altLang="en-US" dirty="0"/>
              <a:t>	- knowledge of standards contained in subpart M</a:t>
            </a:r>
          </a:p>
          <a:p>
            <a:pPr eaLnBrk="1" hangingPunct="1"/>
            <a:endParaRPr lang="en-US" altLang="en-US" dirty="0"/>
          </a:p>
          <a:p>
            <a:pPr eaLnBrk="1" hangingPunct="1">
              <a:buFontTx/>
              <a:buChar char="-"/>
            </a:pPr>
            <a:r>
              <a:rPr lang="en-US" altLang="en-US" b="1" dirty="0"/>
              <a:t>Written certification:</a:t>
            </a:r>
            <a:r>
              <a:rPr lang="en-US" altLang="en-US" dirty="0"/>
              <a:t>  preparation of certification record with name of employee, date of training and signature of person who conducted the training or signature of employer</a:t>
            </a:r>
          </a:p>
          <a:p>
            <a:pPr eaLnBrk="1" hangingPunct="1">
              <a:buFontTx/>
              <a:buChar char="-"/>
            </a:pPr>
            <a:endParaRPr lang="en-US" altLang="en-US" dirty="0"/>
          </a:p>
          <a:p>
            <a:pPr eaLnBrk="1" hangingPunct="1">
              <a:buFontTx/>
              <a:buChar char="-"/>
            </a:pPr>
            <a:r>
              <a:rPr lang="en-US" altLang="en-US" b="1" dirty="0"/>
              <a:t>Retraining:</a:t>
            </a:r>
            <a:r>
              <a:rPr lang="en-US" altLang="en-US" dirty="0"/>
              <a:t>  where previous training is obsolete, where equipment has changed, where the employee has not retained knowledge from previous training</a:t>
            </a:r>
          </a:p>
        </p:txBody>
      </p:sp>
    </p:spTree>
    <p:extLst>
      <p:ext uri="{BB962C8B-B14F-4D97-AF65-F5344CB8AC3E}">
        <p14:creationId xmlns:p14="http://schemas.microsoft.com/office/powerpoint/2010/main" val="2839074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44048A7-9EDA-4A5D-9509-796F7B79781B}" type="slidenum">
              <a:rPr lang="en-US" altLang="en-US" smtClean="0">
                <a:latin typeface="Times New Roman" panose="02020603050405020304" pitchFamily="18" charset="0"/>
              </a:rPr>
              <a:pPr>
                <a:spcBef>
                  <a:spcPct val="0"/>
                </a:spcBef>
              </a:pPr>
              <a:t>47</a:t>
            </a:fld>
            <a:endParaRPr lang="en-US" altLang="en-US">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Summarize the topics discussed and prompt the student to ask questions.</a:t>
            </a:r>
          </a:p>
        </p:txBody>
      </p:sp>
    </p:spTree>
    <p:extLst>
      <p:ext uri="{BB962C8B-B14F-4D97-AF65-F5344CB8AC3E}">
        <p14:creationId xmlns:p14="http://schemas.microsoft.com/office/powerpoint/2010/main" val="2598385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48</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0673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0341EAD-F00C-4D29-8355-347D250E39EC}" type="slidenum">
              <a:rPr lang="en-US" altLang="en-US" smtClean="0">
                <a:latin typeface="Times New Roman" panose="02020603050405020304" pitchFamily="18" charset="0"/>
              </a:rPr>
              <a:pPr>
                <a:spcBef>
                  <a:spcPct val="0"/>
                </a:spcBef>
              </a:pPr>
              <a:t>5</a:t>
            </a:fld>
            <a:endParaRPr lang="en-US" altLang="en-US">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1926.500(a)(1)</a:t>
            </a:r>
            <a:r>
              <a:rPr lang="en-US" altLang="en-US" dirty="0"/>
              <a:t> This subpart sets forth requirements and criteria for fall protection in construction workplaces covered under 29 CFR part 1926. Exception: The provisions of this subpart do not apply when employees are making an inspection, investigation, or assessment of workplace conditions prior to the actual start of construction work or after all construction work has been completed. </a:t>
            </a:r>
          </a:p>
          <a:p>
            <a:pPr eaLnBrk="1" hangingPunct="1"/>
            <a:endParaRPr lang="en-US" altLang="en-US" dirty="0"/>
          </a:p>
          <a:p>
            <a:pPr eaLnBrk="1" hangingPunct="1"/>
            <a:r>
              <a:rPr lang="en-US" altLang="en-US" dirty="0"/>
              <a:t>There is a letter of interpretation dated March 2, 2010 that may be referenced for further clarification about this exemption. </a:t>
            </a:r>
          </a:p>
        </p:txBody>
      </p:sp>
    </p:spTree>
    <p:extLst>
      <p:ext uri="{BB962C8B-B14F-4D97-AF65-F5344CB8AC3E}">
        <p14:creationId xmlns:p14="http://schemas.microsoft.com/office/powerpoint/2010/main" val="74668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EA424AD-54D0-4BD3-AED7-6FB66709FFAE}" type="slidenum">
              <a:rPr lang="en-US" altLang="en-US" smtClean="0">
                <a:latin typeface="Times New Roman" panose="02020603050405020304" pitchFamily="18" charset="0"/>
              </a:rPr>
              <a:pPr>
                <a:spcBef>
                  <a:spcPct val="0"/>
                </a:spcBef>
              </a:pPr>
              <a:t>6</a:t>
            </a:fld>
            <a:endParaRPr lang="en-US" altLang="en-US">
              <a:latin typeface="Times New Roman" panose="02020603050405020304"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656597" y="4364135"/>
            <a:ext cx="5618245" cy="41352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b="1" dirty="0"/>
              <a:t>NCDOL Photo Library: </a:t>
            </a:r>
            <a:r>
              <a:rPr lang="en-US" altLang="en-US" sz="900" dirty="0"/>
              <a:t>Both Photos Taken By NCDOL Employee Reggie Matthews from a Public Access</a:t>
            </a:r>
          </a:p>
          <a:p>
            <a:pPr eaLnBrk="1" hangingPunct="1">
              <a:lnSpc>
                <a:spcPct val="80000"/>
              </a:lnSpc>
            </a:pPr>
            <a:endParaRPr lang="en-US" altLang="en-US" sz="900" dirty="0"/>
          </a:p>
          <a:p>
            <a:pPr eaLnBrk="1" hangingPunct="1">
              <a:lnSpc>
                <a:spcPct val="80000"/>
              </a:lnSpc>
            </a:pPr>
            <a:r>
              <a:rPr lang="en-US" altLang="en-US" sz="900" dirty="0"/>
              <a:t>Residential construction has evolved over the last 30 years.  </a:t>
            </a:r>
          </a:p>
          <a:p>
            <a:pPr eaLnBrk="1" hangingPunct="1">
              <a:lnSpc>
                <a:spcPct val="80000"/>
              </a:lnSpc>
            </a:pPr>
            <a:endParaRPr lang="en-US" altLang="en-US" sz="900" dirty="0"/>
          </a:p>
          <a:p>
            <a:pPr eaLnBrk="1" hangingPunct="1">
              <a:lnSpc>
                <a:spcPct val="80000"/>
              </a:lnSpc>
            </a:pPr>
            <a:r>
              <a:rPr lang="en-US" altLang="en-US" sz="900" dirty="0"/>
              <a:t>A "typical" middle-class home in 1968 was a one story "ranch style" house, normally with a low pitched roof (4:12 to 6:12). (The pitch angle is designated by a ratio of the rise, or vertical measure, in relation to the run, or horizontal measure.  For example, a 6:12 pitch roof would rise 6" up for every foot that ran out horizontally.)  The 1968 home was also normally built on fairly flat land, whenever available.  </a:t>
            </a:r>
          </a:p>
          <a:p>
            <a:pPr eaLnBrk="1" hangingPunct="1">
              <a:lnSpc>
                <a:spcPct val="80000"/>
              </a:lnSpc>
            </a:pPr>
            <a:endParaRPr lang="en-US" altLang="en-US" sz="900" dirty="0"/>
          </a:p>
          <a:p>
            <a:pPr eaLnBrk="1" hangingPunct="1">
              <a:lnSpc>
                <a:spcPct val="80000"/>
              </a:lnSpc>
            </a:pPr>
            <a:r>
              <a:rPr lang="en-US" altLang="en-US" sz="900" dirty="0"/>
              <a:t>Today, we see a different "typical home" being built for the same middle-class family.  The house is normally either a story and a half or two story.  In addition, homes are being built on less desirable lots with slopes, which adds height to at least one side of the home.  This is coupled with the roof pitch being raised to 10:12, 12:12, and even 14:12.  </a:t>
            </a:r>
          </a:p>
          <a:p>
            <a:pPr eaLnBrk="1" hangingPunct="1">
              <a:lnSpc>
                <a:spcPct val="80000"/>
              </a:lnSpc>
            </a:pPr>
            <a:endParaRPr lang="en-US" altLang="en-US" sz="900" dirty="0"/>
          </a:p>
          <a:p>
            <a:pPr eaLnBrk="1" hangingPunct="1">
              <a:lnSpc>
                <a:spcPct val="80000"/>
              </a:lnSpc>
            </a:pPr>
            <a:r>
              <a:rPr lang="en-US" altLang="en-US" sz="900" dirty="0"/>
              <a:t>Today, with the additional height from the added second story, a sloped yard, and a higher pitched roof, a fall potential of 27 feet to the drip edge of today's home, and 42 feet to the roof peak is nothing unusual.  This would be in comparison to a 1968 home having a fall exposure height which would have been estimated at 12 feet from the drip edge of the roof, and 17 feet to the peak.</a:t>
            </a:r>
          </a:p>
          <a:p>
            <a:pPr eaLnBrk="1" hangingPunct="1">
              <a:lnSpc>
                <a:spcPct val="80000"/>
              </a:lnSpc>
            </a:pPr>
            <a:endParaRPr lang="en-US" altLang="en-US" sz="900" dirty="0"/>
          </a:p>
          <a:p>
            <a:pPr eaLnBrk="1" hangingPunct="1">
              <a:lnSpc>
                <a:spcPct val="80000"/>
              </a:lnSpc>
            </a:pPr>
            <a:r>
              <a:rPr lang="en-US" altLang="en-US" sz="900" dirty="0"/>
              <a:t>The sample houses shown have an estimated respective fall exposure of 11' from the drip edge and 16' from the peak, for the 1968 construction, and 23' from the drip edge and 38' from the peak for the 1998 home.</a:t>
            </a:r>
          </a:p>
          <a:p>
            <a:pPr eaLnBrk="1" hangingPunct="1">
              <a:lnSpc>
                <a:spcPct val="80000"/>
              </a:lnSpc>
            </a:pPr>
            <a:endParaRPr lang="en-US" altLang="en-US" sz="900" dirty="0"/>
          </a:p>
          <a:p>
            <a:pPr eaLnBrk="1" hangingPunct="1">
              <a:lnSpc>
                <a:spcPct val="80000"/>
              </a:lnSpc>
            </a:pPr>
            <a:r>
              <a:rPr lang="en-US" altLang="en-US" sz="900" dirty="0"/>
              <a:t>[Calculation Notes:  1968 home - based on a 30' wide wall, 4:12 pitch roof, 8' wall height, 3' crawl space, and a 1' base band.  1998 home - based on 30' wide wall, 12:12 pitch roof, 9' first floor wall, 8' second floor wall, 8' crawl space at lowest point of slope, and a 1' base band for each floor.]  </a:t>
            </a:r>
          </a:p>
          <a:p>
            <a:pPr eaLnBrk="1" hangingPunct="1">
              <a:lnSpc>
                <a:spcPct val="80000"/>
              </a:lnSpc>
            </a:pPr>
            <a:endParaRPr lang="en-US" altLang="en-US" sz="900" dirty="0"/>
          </a:p>
          <a:p>
            <a:pPr eaLnBrk="1" hangingPunct="1">
              <a:lnSpc>
                <a:spcPct val="80000"/>
              </a:lnSpc>
            </a:pPr>
            <a:r>
              <a:rPr lang="en-US" altLang="en-US" sz="900" dirty="0"/>
              <a:t>Rolling or slipping off of the roof is one of the most common of injuries reported as a result of "falling from a different elevation" in residential construction [according to Builders Mutual Insurance Co. claims information].  Effectively, the fall height from the "drip edge" (the lowest point of the roof) has potentially more than doubled, while attempts at preventing falls have remained, for the most part, as they were 30 years ago.  </a:t>
            </a:r>
          </a:p>
          <a:p>
            <a:pPr eaLnBrk="1" hangingPunct="1">
              <a:lnSpc>
                <a:spcPct val="80000"/>
              </a:lnSpc>
            </a:pPr>
            <a:endParaRPr lang="en-US" altLang="en-US" sz="900" dirty="0"/>
          </a:p>
          <a:p>
            <a:pPr eaLnBrk="1" hangingPunct="1">
              <a:lnSpc>
                <a:spcPct val="80000"/>
              </a:lnSpc>
            </a:pPr>
            <a:r>
              <a:rPr lang="en-US" altLang="en-US" sz="900" dirty="0"/>
              <a:t>A lack of worker education and limited fall protection equipment, compounded by inadequate guidelines, rules, and enforcement by OSHA, has allowed this ever growing exposure to residential construction workers to exist.  </a:t>
            </a:r>
          </a:p>
          <a:p>
            <a:pPr eaLnBrk="1" hangingPunct="1">
              <a:lnSpc>
                <a:spcPct val="80000"/>
              </a:lnSpc>
            </a:pPr>
            <a:endParaRPr lang="en-US" altLang="en-US" sz="900" dirty="0"/>
          </a:p>
          <a:p>
            <a:pPr eaLnBrk="1" hangingPunct="1">
              <a:lnSpc>
                <a:spcPct val="80000"/>
              </a:lnSpc>
            </a:pPr>
            <a:endParaRPr lang="es-MX" altLang="en-US" sz="800" dirty="0"/>
          </a:p>
        </p:txBody>
      </p:sp>
    </p:spTree>
    <p:extLst>
      <p:ext uri="{BB962C8B-B14F-4D97-AF65-F5344CB8AC3E}">
        <p14:creationId xmlns:p14="http://schemas.microsoft.com/office/powerpoint/2010/main" val="286752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330ED2D-6540-4B5C-9AB5-22ECDCDD43EA}" type="slidenum">
              <a:rPr lang="en-US" altLang="en-US" smtClean="0">
                <a:latin typeface="Times New Roman" panose="02020603050405020304" pitchFamily="18" charset="0"/>
              </a:rPr>
              <a:pPr>
                <a:spcBef>
                  <a:spcPct val="0"/>
                </a:spcBef>
              </a:pPr>
              <a:t>7</a:t>
            </a:fld>
            <a:endParaRPr lang="en-US" altLang="en-US">
              <a:latin typeface="Times New Roman" panose="02020603050405020304" pitchFamily="18" charset="0"/>
            </a:endParaRPr>
          </a:p>
        </p:txBody>
      </p:sp>
      <p:sp>
        <p:nvSpPr>
          <p:cNvPr id="18435" name="Rectangle 2"/>
          <p:cNvSpPr>
            <a:spLocks noGrp="1" noRot="1" noChangeAspect="1" noChangeArrowheads="1" noTextEdit="1"/>
          </p:cNvSpPr>
          <p:nvPr>
            <p:ph type="sldImg"/>
          </p:nvPr>
        </p:nvSpPr>
        <p:spPr>
          <a:xfrm>
            <a:off x="1166813" y="687388"/>
            <a:ext cx="4598987" cy="34480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6" tIns="46038" rIns="92076" bIns="46038"/>
          <a:lstStyle/>
          <a:p>
            <a:r>
              <a:rPr lang="en-US" sz="1000" kern="1200" dirty="0">
                <a:solidFill>
                  <a:schemeClr val="tx1"/>
                </a:solidFill>
                <a:effectLst/>
                <a:latin typeface="Arial" charset="0"/>
                <a:ea typeface="+mn-ea"/>
                <a:cs typeface="+mn-cs"/>
              </a:rPr>
              <a:t>Graphic by NCDOL Employee Tom Wilder</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Fall protection in Construction and General Industry is varied and is triggered at different heights depending on the activity.</a:t>
            </a:r>
          </a:p>
          <a:p>
            <a:r>
              <a:rPr lang="en-US" sz="1000" kern="1200" dirty="0">
                <a:solidFill>
                  <a:schemeClr val="tx1"/>
                </a:solidFill>
                <a:effectLst/>
                <a:latin typeface="Arial" charset="0"/>
                <a:ea typeface="+mn-ea"/>
                <a:cs typeface="+mn-cs"/>
              </a:rPr>
              <a:t> </a:t>
            </a:r>
          </a:p>
          <a:p>
            <a:pPr eaLnBrk="1" hangingPunct="1"/>
            <a:endParaRPr lang="en-US" altLang="en-US" sz="900" dirty="0"/>
          </a:p>
        </p:txBody>
      </p:sp>
    </p:spTree>
    <p:extLst>
      <p:ext uri="{BB962C8B-B14F-4D97-AF65-F5344CB8AC3E}">
        <p14:creationId xmlns:p14="http://schemas.microsoft.com/office/powerpoint/2010/main" val="367850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9EAC180-B260-4819-B3E6-E3F2C86BA5D6}" type="slidenum">
              <a:rPr lang="en-US" altLang="en-US" smtClean="0">
                <a:latin typeface="Times New Roman" panose="02020603050405020304" pitchFamily="18" charset="0"/>
              </a:rPr>
              <a:pPr>
                <a:spcBef>
                  <a:spcPct val="0"/>
                </a:spcBef>
              </a:pPr>
              <a:t>8</a:t>
            </a:fld>
            <a:endParaRPr lang="en-US" altLang="en-US">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xfrm>
            <a:off x="1177925" y="693738"/>
            <a:ext cx="4581525" cy="3435350"/>
          </a:xfrm>
          <a:ln cap="flat"/>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eaLnBrk="1" hangingPunct="1"/>
            <a:r>
              <a:rPr lang="en-US" altLang="en-US" b="1" dirty="0"/>
              <a:t>1926.501(a)</a:t>
            </a:r>
            <a:r>
              <a:rPr lang="en-US" altLang="en-US" dirty="0"/>
              <a:t> </a:t>
            </a:r>
          </a:p>
          <a:p>
            <a:pPr eaLnBrk="1" hangingPunct="1"/>
            <a:r>
              <a:rPr lang="en-US" altLang="en-US" dirty="0"/>
              <a:t>"General."</a:t>
            </a:r>
            <a:endParaRPr lang="en-US" altLang="en-US" b="1" dirty="0"/>
          </a:p>
          <a:p>
            <a:pPr eaLnBrk="1" hangingPunct="1"/>
            <a:r>
              <a:rPr lang="en-US" altLang="en-US" b="1" dirty="0"/>
              <a:t>1926.501(a)(1)</a:t>
            </a:r>
            <a:r>
              <a:rPr lang="en-US" altLang="en-US" dirty="0"/>
              <a:t> </a:t>
            </a:r>
          </a:p>
          <a:p>
            <a:pPr eaLnBrk="1" hangingPunct="1"/>
            <a:r>
              <a:rPr lang="en-US" altLang="en-US" dirty="0"/>
              <a:t>This section sets forth requirements for employers to provide fall protection systems. All fall protection required by this section shall conform to the criteria set forth in 1926.502 of this subpart.</a:t>
            </a:r>
            <a:endParaRPr lang="en-US" altLang="en-US" b="1" dirty="0">
              <a:hlinkClick r:id="" action="ppaction://noaction"/>
            </a:endParaRPr>
          </a:p>
          <a:p>
            <a:pPr eaLnBrk="1" hangingPunct="1"/>
            <a:endParaRPr lang="en-US" altLang="en-US" b="1" dirty="0">
              <a:hlinkClick r:id="" action="ppaction://noaction"/>
            </a:endParaRPr>
          </a:p>
          <a:p>
            <a:pPr eaLnBrk="1" hangingPunct="1"/>
            <a:r>
              <a:rPr lang="en-US" altLang="en-US" b="1" dirty="0">
                <a:hlinkClick r:id="" action="ppaction://noaction"/>
              </a:rPr>
              <a:t>1926.501(a)(2)</a:t>
            </a:r>
            <a:r>
              <a:rPr lang="en-US" altLang="en-US" dirty="0"/>
              <a:t> </a:t>
            </a:r>
          </a:p>
          <a:p>
            <a:pPr eaLnBrk="1" hangingPunct="1"/>
            <a:r>
              <a:rPr lang="en-US" altLang="en-US" dirty="0"/>
              <a:t>The employer shall determine if the walking/working surfaces on which its employees are to work have the strength and structural integrity to support employees safely. Employees shall be allowed to work on those surfaces only when the surfaces have the requisite strength and structural integrity. </a:t>
            </a:r>
          </a:p>
          <a:p>
            <a:pPr eaLnBrk="1" hangingPunct="1"/>
            <a:endParaRPr lang="en-US" altLang="en-US" dirty="0"/>
          </a:p>
          <a:p>
            <a:pPr eaLnBrk="1" hangingPunct="1"/>
            <a:r>
              <a:rPr lang="en-US" altLang="en-US" dirty="0"/>
              <a:t>NOTE:  The standard reference number is at the top right hand corner of many slides in this presentation.  This is a quick reference for you to go directly to that number in the construction industry standards book.</a:t>
            </a:r>
          </a:p>
          <a:p>
            <a:pPr eaLnBrk="1" hangingPunct="1"/>
            <a:endParaRPr lang="en-US" altLang="en-US" dirty="0"/>
          </a:p>
          <a:p>
            <a:pPr eaLnBrk="1" hangingPunct="1"/>
            <a:r>
              <a:rPr lang="en-US" altLang="en-US" dirty="0"/>
              <a:t>As we saw in our previous slide, the duty to have fall protection in construction begins at the 6 foot level.</a:t>
            </a:r>
          </a:p>
          <a:p>
            <a:pPr eaLnBrk="1" hangingPunct="1"/>
            <a:endParaRPr lang="en-US" altLang="en-US" dirty="0"/>
          </a:p>
          <a:p>
            <a:pPr eaLnBrk="1" hangingPunct="1"/>
            <a:r>
              <a:rPr lang="en-US" altLang="en-US" dirty="0"/>
              <a:t>Walking/working surfaces must be inspected before work begins and they must be strong enough to support the weight of the employees and equipment that they are using.</a:t>
            </a:r>
          </a:p>
          <a:p>
            <a:pPr eaLnBrk="1" hangingPunct="1"/>
            <a:endParaRPr lang="en-US" altLang="en-US" dirty="0"/>
          </a:p>
        </p:txBody>
      </p:sp>
    </p:spTree>
    <p:extLst>
      <p:ext uri="{BB962C8B-B14F-4D97-AF65-F5344CB8AC3E}">
        <p14:creationId xmlns:p14="http://schemas.microsoft.com/office/powerpoint/2010/main" val="2066280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40">
              <a:spcBef>
                <a:spcPct val="30000"/>
              </a:spcBef>
              <a:defRPr sz="1000">
                <a:solidFill>
                  <a:schemeClr val="tx1"/>
                </a:solidFill>
                <a:latin typeface="Arial" panose="020B0604020202020204" pitchFamily="34" charset="0"/>
              </a:defRPr>
            </a:lvl1pPr>
            <a:lvl2pPr marL="739345" indent="-284363" defTabSz="935240">
              <a:spcBef>
                <a:spcPct val="30000"/>
              </a:spcBef>
              <a:defRPr sz="1000">
                <a:solidFill>
                  <a:schemeClr val="tx1"/>
                </a:solidFill>
                <a:latin typeface="Arial" panose="020B0604020202020204" pitchFamily="34" charset="0"/>
              </a:defRPr>
            </a:lvl2pPr>
            <a:lvl3pPr marL="1137454" indent="-227491" defTabSz="935240">
              <a:spcBef>
                <a:spcPct val="30000"/>
              </a:spcBef>
              <a:defRPr sz="1000">
                <a:solidFill>
                  <a:schemeClr val="tx1"/>
                </a:solidFill>
                <a:latin typeface="Arial" panose="020B0604020202020204" pitchFamily="34" charset="0"/>
              </a:defRPr>
            </a:lvl3pPr>
            <a:lvl4pPr marL="1592436" indent="-227491" defTabSz="935240">
              <a:spcBef>
                <a:spcPct val="30000"/>
              </a:spcBef>
              <a:defRPr sz="1000">
                <a:solidFill>
                  <a:schemeClr val="tx1"/>
                </a:solidFill>
                <a:latin typeface="Arial" panose="020B0604020202020204" pitchFamily="34" charset="0"/>
              </a:defRPr>
            </a:lvl4pPr>
            <a:lvl5pPr marL="2047418" indent="-227491" defTabSz="935240">
              <a:spcBef>
                <a:spcPct val="30000"/>
              </a:spcBef>
              <a:defRPr sz="1000">
                <a:solidFill>
                  <a:schemeClr val="tx1"/>
                </a:solidFill>
                <a:latin typeface="Arial" panose="020B0604020202020204" pitchFamily="34" charset="0"/>
              </a:defRPr>
            </a:lvl5pPr>
            <a:lvl6pPr marL="2502399" indent="-227491" defTabSz="935240" eaLnBrk="0" fontAlgn="base" hangingPunct="0">
              <a:spcBef>
                <a:spcPct val="30000"/>
              </a:spcBef>
              <a:spcAft>
                <a:spcPct val="0"/>
              </a:spcAft>
              <a:defRPr sz="1000">
                <a:solidFill>
                  <a:schemeClr val="tx1"/>
                </a:solidFill>
                <a:latin typeface="Arial" panose="020B0604020202020204" pitchFamily="34" charset="0"/>
              </a:defRPr>
            </a:lvl6pPr>
            <a:lvl7pPr marL="2957381" indent="-227491" defTabSz="935240" eaLnBrk="0" fontAlgn="base" hangingPunct="0">
              <a:spcBef>
                <a:spcPct val="30000"/>
              </a:spcBef>
              <a:spcAft>
                <a:spcPct val="0"/>
              </a:spcAft>
              <a:defRPr sz="1000">
                <a:solidFill>
                  <a:schemeClr val="tx1"/>
                </a:solidFill>
                <a:latin typeface="Arial" panose="020B0604020202020204" pitchFamily="34" charset="0"/>
              </a:defRPr>
            </a:lvl7pPr>
            <a:lvl8pPr marL="3412363" indent="-227491" defTabSz="935240" eaLnBrk="0" fontAlgn="base" hangingPunct="0">
              <a:spcBef>
                <a:spcPct val="30000"/>
              </a:spcBef>
              <a:spcAft>
                <a:spcPct val="0"/>
              </a:spcAft>
              <a:defRPr sz="1000">
                <a:solidFill>
                  <a:schemeClr val="tx1"/>
                </a:solidFill>
                <a:latin typeface="Arial" panose="020B0604020202020204" pitchFamily="34" charset="0"/>
              </a:defRPr>
            </a:lvl8pPr>
            <a:lvl9pPr marL="3867345" indent="-227491" defTabSz="935240"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836A72B-0863-438D-BB52-7E3714DC4BB1}" type="slidenum">
              <a:rPr lang="en-US" altLang="en-US" smtClean="0">
                <a:latin typeface="Times New Roman" panose="02020603050405020304" pitchFamily="18" charset="0"/>
              </a:rPr>
              <a:pPr>
                <a:spcBef>
                  <a:spcPct val="0"/>
                </a:spcBef>
              </a:pPr>
              <a:t>9</a:t>
            </a:fld>
            <a:endParaRPr lang="en-US" altLang="en-US">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xfrm>
            <a:off x="1176338" y="693738"/>
            <a:ext cx="4581525" cy="3435350"/>
          </a:xfrm>
          <a:ln cap="flat"/>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0" tIns="44754" rIns="91110" bIns="44754"/>
          <a:lstStyle/>
          <a:p>
            <a:pPr eaLnBrk="1" hangingPunct="1"/>
            <a:r>
              <a:rPr lang="en-US" altLang="en-US" dirty="0"/>
              <a:t>These are specific construction activities and areas where Subpart M fall protection requirements apply.  We will concentrate on many of these areas in today’s class. </a:t>
            </a:r>
          </a:p>
          <a:p>
            <a:pPr eaLnBrk="1" hangingPunct="1"/>
            <a:endParaRPr lang="en-US" altLang="en-US" dirty="0"/>
          </a:p>
          <a:p>
            <a:pPr eaLnBrk="1" hangingPunct="1"/>
            <a:r>
              <a:rPr lang="en-US" altLang="en-US" dirty="0"/>
              <a:t>REMEMBER:  Construction activities like scaffolding, stairways and steel erection are not included in this list because there are specific Subparts in the 1926 construction standard that address those areas.    </a:t>
            </a:r>
          </a:p>
          <a:p>
            <a:pPr eaLnBrk="1" hangingPunct="1"/>
            <a:endParaRPr lang="en-US" alt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i="1" dirty="0"/>
              <a:t>*Note to instructor (not necessary to share with students): We do not currently have a slide for the pre-cast concrete erection,</a:t>
            </a:r>
            <a:r>
              <a:rPr lang="en-US" altLang="en-US" i="1" baseline="0" dirty="0"/>
              <a:t> because we do not have a photograph depicting these activities. We will update the presentation when a photo becomes available.  </a:t>
            </a:r>
            <a:endParaRPr lang="en-US" altLang="en-US" i="1" dirty="0"/>
          </a:p>
          <a:p>
            <a:pPr eaLnBrk="1" hangingPunct="1"/>
            <a:endParaRPr lang="en-US" altLang="en-US" dirty="0"/>
          </a:p>
        </p:txBody>
      </p:sp>
    </p:spTree>
    <p:extLst>
      <p:ext uri="{BB962C8B-B14F-4D97-AF65-F5344CB8AC3E}">
        <p14:creationId xmlns:p14="http://schemas.microsoft.com/office/powerpoint/2010/main" val="4112571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3" name="Picture 2" descr="A picture containing company name&#10;&#10;Description automatically generated">
            <a:extLst>
              <a:ext uri="{FF2B5EF4-FFF2-40B4-BE49-F238E27FC236}">
                <a16:creationId xmlns:a16="http://schemas.microsoft.com/office/drawing/2014/main" id="{35EF665B-98F7-490B-BE75-CBE9802707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083575"/>
            <a:ext cx="1695450" cy="774425"/>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94239" y="1295401"/>
            <a:ext cx="4038600" cy="4525963"/>
          </a:xfrm>
        </p:spPr>
        <p:txBody>
          <a:bodyPr/>
          <a:lstStyle/>
          <a:p>
            <a:pPr lvl="0"/>
            <a:endParaRPr lang="en-US" noProof="0"/>
          </a:p>
        </p:txBody>
      </p:sp>
    </p:spTree>
    <p:extLst>
      <p:ext uri="{BB962C8B-B14F-4D97-AF65-F5344CB8AC3E}">
        <p14:creationId xmlns:p14="http://schemas.microsoft.com/office/powerpoint/2010/main" val="6650036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94239" y="12954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94239" y="36337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7425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295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94239" y="12954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2538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3025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89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381001"/>
            <a:ext cx="8458200" cy="553998"/>
          </a:xfrm>
        </p:spPr>
        <p:txBody>
          <a:bodyPr/>
          <a:lstStyle/>
          <a:p>
            <a:r>
              <a:rPr lang="en-US"/>
              <a:t>Click to edit Master title style</a:t>
            </a:r>
          </a:p>
        </p:txBody>
      </p:sp>
      <p:sp>
        <p:nvSpPr>
          <p:cNvPr id="3" name="Text Placeholder 2"/>
          <p:cNvSpPr>
            <a:spLocks noGrp="1"/>
          </p:cNvSpPr>
          <p:nvPr>
            <p:ph type="body" sz="half" idx="1"/>
          </p:nvPr>
        </p:nvSpPr>
        <p:spPr>
          <a:xfrm>
            <a:off x="503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4239" y="12954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29273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TextBox 5"/>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descr="A picture containing company name&#10;&#10;Description automatically generated">
            <a:extLst>
              <a:ext uri="{FF2B5EF4-FFF2-40B4-BE49-F238E27FC236}">
                <a16:creationId xmlns:a16="http://schemas.microsoft.com/office/drawing/2014/main" id="{78ED3703-692A-41DE-8F56-EADAD7DCAC0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4800" y="6083575"/>
            <a:ext cx="1695450" cy="774425"/>
          </a:xfrm>
          <a:prstGeom prst="rect">
            <a:avLst/>
          </a:prstGeom>
        </p:spPr>
      </p:pic>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6" r:id="rId8"/>
    <p:sldLayoutId id="2147483977" r:id="rId9"/>
    <p:sldLayoutId id="2147483978" r:id="rId10"/>
    <p:sldLayoutId id="2147483979" r:id="rId11"/>
    <p:sldLayoutId id="2147483980" r:id="rId12"/>
    <p:sldLayoutId id="2147483981" r:id="rId13"/>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subTitle" idx="1"/>
          </p:nvPr>
        </p:nvSpPr>
        <p:spPr>
          <a:xfrm>
            <a:off x="990600" y="3275013"/>
            <a:ext cx="5715000" cy="512762"/>
          </a:xfrm>
        </p:spPr>
        <p:txBody>
          <a:bodyPr/>
          <a:lstStyle/>
          <a:p>
            <a:r>
              <a:rPr lang="en-US" altLang="en-US" b="1" i="1" dirty="0">
                <a:cs typeface="Arial" panose="020B0604020202020204" pitchFamily="34" charset="0"/>
              </a:rPr>
              <a:t> §</a:t>
            </a:r>
            <a:r>
              <a:rPr lang="en-US" altLang="en-US" b="1" i="1" dirty="0"/>
              <a:t>1926 Subpart M </a:t>
            </a:r>
          </a:p>
        </p:txBody>
      </p:sp>
      <p:sp>
        <p:nvSpPr>
          <p:cNvPr id="5123" name="Rectangle 4"/>
          <p:cNvSpPr>
            <a:spLocks noChangeArrowheads="1"/>
          </p:cNvSpPr>
          <p:nvPr/>
        </p:nvSpPr>
        <p:spPr bwMode="auto">
          <a:xfrm>
            <a:off x="685800" y="5571435"/>
            <a:ext cx="8077200"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buFont typeface="Wingdings" panose="05000000000000000000" pitchFamily="2" charset="2"/>
              <a:buNone/>
            </a:pPr>
            <a:r>
              <a:rPr lang="en-US" altLang="en-US" sz="1600" b="1" u="none" dirty="0">
                <a:solidFill>
                  <a:srgbClr val="012D9A"/>
                </a:solidFill>
              </a:rPr>
              <a:t>Presented by</a:t>
            </a:r>
            <a:r>
              <a:rPr lang="en-US" altLang="en-US" sz="1600" u="none" dirty="0">
                <a:solidFill>
                  <a:srgbClr val="777777"/>
                </a:solidFill>
              </a:rPr>
              <a:t>:</a:t>
            </a:r>
          </a:p>
        </p:txBody>
      </p:sp>
      <p:sp>
        <p:nvSpPr>
          <p:cNvPr id="5124" name="Rectangle 8"/>
          <p:cNvSpPr>
            <a:spLocks noGrp="1" noChangeArrowheads="1"/>
          </p:cNvSpPr>
          <p:nvPr>
            <p:ph type="ctrTitle"/>
          </p:nvPr>
        </p:nvSpPr>
        <p:spPr>
          <a:xfrm>
            <a:off x="685800" y="2359025"/>
            <a:ext cx="7924800" cy="698500"/>
          </a:xfrm>
        </p:spPr>
        <p:txBody>
          <a:bodyPr/>
          <a:lstStyle/>
          <a:p>
            <a:r>
              <a:rPr lang="en-US" altLang="en-US" sz="4000"/>
              <a:t>Fall Protection in Construction</a:t>
            </a:r>
          </a:p>
        </p:txBody>
      </p:sp>
    </p:spTree>
    <p:extLst>
      <p:ext uri="{BB962C8B-B14F-4D97-AF65-F5344CB8AC3E}">
        <p14:creationId xmlns:p14="http://schemas.microsoft.com/office/powerpoint/2010/main" val="16340807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81000"/>
            <a:ext cx="7924800" cy="549275"/>
          </a:xfrm>
        </p:spPr>
        <p:txBody>
          <a:bodyPr/>
          <a:lstStyle/>
          <a:p>
            <a:r>
              <a:rPr lang="en-US" altLang="en-US" dirty="0"/>
              <a:t> Fall Protection Required </a:t>
            </a:r>
          </a:p>
        </p:txBody>
      </p:sp>
      <p:sp>
        <p:nvSpPr>
          <p:cNvPr id="23555" name="Rectangle 7"/>
          <p:cNvSpPr>
            <a:spLocks noGrp="1" noChangeArrowheads="1"/>
          </p:cNvSpPr>
          <p:nvPr>
            <p:ph type="body" sz="half" idx="2"/>
          </p:nvPr>
        </p:nvSpPr>
        <p:spPr>
          <a:xfrm>
            <a:off x="533400" y="1143000"/>
            <a:ext cx="6553200" cy="685800"/>
          </a:xfrm>
        </p:spPr>
        <p:txBody>
          <a:bodyPr/>
          <a:lstStyle/>
          <a:p>
            <a:pPr marL="0" indent="0"/>
            <a:r>
              <a:rPr lang="en-US" altLang="en-US" sz="3200" dirty="0"/>
              <a:t> </a:t>
            </a:r>
            <a:r>
              <a:rPr lang="en-US" altLang="en-US" dirty="0"/>
              <a:t>Unprotected sides and edges</a:t>
            </a:r>
          </a:p>
          <a:p>
            <a:pPr marL="0" indent="0">
              <a:buFont typeface="Wingdings" panose="05000000000000000000" pitchFamily="2" charset="2"/>
              <a:buNone/>
            </a:pPr>
            <a:r>
              <a:rPr lang="en-US" altLang="en-US" sz="3200" dirty="0"/>
              <a:t>   </a:t>
            </a:r>
            <a:endParaRPr lang="en-US" altLang="en-US" dirty="0"/>
          </a:p>
        </p:txBody>
      </p:sp>
      <p:sp>
        <p:nvSpPr>
          <p:cNvPr id="23556" name="Text Box 9"/>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1926.501(b)(1)</a:t>
            </a:r>
          </a:p>
        </p:txBody>
      </p:sp>
      <p:pic>
        <p:nvPicPr>
          <p:cNvPr id="2355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212" y="1828800"/>
            <a:ext cx="7226388" cy="40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9552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81000"/>
            <a:ext cx="7924800" cy="549275"/>
          </a:xfrm>
        </p:spPr>
        <p:txBody>
          <a:bodyPr/>
          <a:lstStyle/>
          <a:p>
            <a:r>
              <a:rPr lang="en-US" altLang="en-US" dirty="0"/>
              <a:t> Fall Protection Required </a:t>
            </a:r>
          </a:p>
        </p:txBody>
      </p:sp>
      <p:sp>
        <p:nvSpPr>
          <p:cNvPr id="25603" name="Rectangle 3"/>
          <p:cNvSpPr>
            <a:spLocks noGrp="1" noChangeArrowheads="1"/>
          </p:cNvSpPr>
          <p:nvPr>
            <p:ph type="body" sz="half" idx="2"/>
          </p:nvPr>
        </p:nvSpPr>
        <p:spPr>
          <a:xfrm>
            <a:off x="533400" y="1143000"/>
            <a:ext cx="4038600" cy="4525963"/>
          </a:xfrm>
        </p:spPr>
        <p:txBody>
          <a:bodyPr/>
          <a:lstStyle/>
          <a:p>
            <a:pPr marL="0" indent="0"/>
            <a:r>
              <a:rPr lang="en-US" altLang="en-US" sz="3200" dirty="0"/>
              <a:t> </a:t>
            </a:r>
            <a:r>
              <a:rPr lang="en-US" altLang="en-US" dirty="0"/>
              <a:t>Leading edges</a:t>
            </a:r>
          </a:p>
          <a:p>
            <a:pPr marL="0" indent="0"/>
            <a:endParaRPr lang="en-US" altLang="en-US" dirty="0"/>
          </a:p>
        </p:txBody>
      </p:sp>
      <p:sp>
        <p:nvSpPr>
          <p:cNvPr id="25604" name="Text Box 5"/>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1926.501(b)(2)</a:t>
            </a:r>
          </a:p>
        </p:txBody>
      </p:sp>
      <p:pic>
        <p:nvPicPr>
          <p:cNvPr id="256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316" y="1828801"/>
            <a:ext cx="7329484" cy="401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3038" y="5383213"/>
            <a:ext cx="1377950" cy="231775"/>
          </a:xfrm>
          <a:prstGeom prst="rect">
            <a:avLst/>
          </a:prstGeom>
          <a:noFill/>
        </p:spPr>
        <p:txBody>
          <a:bodyPr wrap="none">
            <a:spAutoFit/>
          </a:bodyPr>
          <a:lstStyle/>
          <a:p>
            <a:pPr>
              <a:defRPr/>
            </a:pPr>
            <a:r>
              <a:rPr lang="en-US" sz="900" b="1" u="none" dirty="0">
                <a:latin typeface="+mn-lt"/>
              </a:rPr>
              <a:t>NCDOL Photo Library</a:t>
            </a:r>
          </a:p>
        </p:txBody>
      </p:sp>
    </p:spTree>
    <p:extLst>
      <p:ext uri="{BB962C8B-B14F-4D97-AF65-F5344CB8AC3E}">
        <p14:creationId xmlns:p14="http://schemas.microsoft.com/office/powerpoint/2010/main" val="20377543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81000"/>
            <a:ext cx="7924800" cy="549275"/>
          </a:xfrm>
        </p:spPr>
        <p:txBody>
          <a:bodyPr/>
          <a:lstStyle/>
          <a:p>
            <a:r>
              <a:rPr lang="en-US" altLang="en-US" dirty="0"/>
              <a:t> Fall Protection Required </a:t>
            </a:r>
          </a:p>
        </p:txBody>
      </p:sp>
      <p:sp>
        <p:nvSpPr>
          <p:cNvPr id="27651" name="Rectangle 3"/>
          <p:cNvSpPr>
            <a:spLocks noGrp="1" noChangeArrowheads="1"/>
          </p:cNvSpPr>
          <p:nvPr>
            <p:ph type="body" sz="half" idx="2"/>
          </p:nvPr>
        </p:nvSpPr>
        <p:spPr>
          <a:xfrm>
            <a:off x="533400" y="1219200"/>
            <a:ext cx="3810000" cy="4525963"/>
          </a:xfrm>
        </p:spPr>
        <p:txBody>
          <a:bodyPr/>
          <a:lstStyle/>
          <a:p>
            <a:pPr marL="0" indent="0"/>
            <a:r>
              <a:rPr lang="en-US" altLang="en-US" sz="3200" dirty="0"/>
              <a:t> </a:t>
            </a:r>
            <a:r>
              <a:rPr lang="en-US" altLang="en-US" dirty="0"/>
              <a:t>Hoist areas</a:t>
            </a:r>
          </a:p>
          <a:p>
            <a:pPr marL="0" indent="0"/>
            <a:endParaRPr lang="en-US" altLang="en-US" dirty="0"/>
          </a:p>
        </p:txBody>
      </p:sp>
      <p:sp>
        <p:nvSpPr>
          <p:cNvPr id="27652" name="Text Box 4"/>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180359"/>
            <a:ext cx="3124200" cy="4783497"/>
          </a:xfrm>
          <a:prstGeom prst="rect">
            <a:avLst/>
          </a:prstGeom>
        </p:spPr>
      </p:pic>
      <p:sp>
        <p:nvSpPr>
          <p:cNvPr id="3" name="TextBox 2"/>
          <p:cNvSpPr txBox="1"/>
          <p:nvPr/>
        </p:nvSpPr>
        <p:spPr>
          <a:xfrm>
            <a:off x="6091237" y="1312817"/>
            <a:ext cx="1376363" cy="231775"/>
          </a:xfrm>
          <a:prstGeom prst="rect">
            <a:avLst/>
          </a:prstGeom>
          <a:noFill/>
        </p:spPr>
        <p:txBody>
          <a:bodyPr wrap="none">
            <a:spAutoFit/>
          </a:bodyPr>
          <a:lstStyle/>
          <a:p>
            <a:pPr>
              <a:defRPr/>
            </a:pPr>
            <a:r>
              <a:rPr lang="en-US" sz="900" b="1" u="none" dirty="0">
                <a:latin typeface="+mn-lt"/>
              </a:rPr>
              <a:t>NCDOL Photo Library</a:t>
            </a:r>
          </a:p>
        </p:txBody>
      </p:sp>
    </p:spTree>
    <p:extLst>
      <p:ext uri="{BB962C8B-B14F-4D97-AF65-F5344CB8AC3E}">
        <p14:creationId xmlns:p14="http://schemas.microsoft.com/office/powerpoint/2010/main" val="2420120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
          <p:cNvSpPr>
            <a:spLocks noGrp="1" noChangeArrowheads="1"/>
          </p:cNvSpPr>
          <p:nvPr>
            <p:ph type="body" sz="half" idx="1"/>
          </p:nvPr>
        </p:nvSpPr>
        <p:spPr>
          <a:xfrm>
            <a:off x="533400" y="1255712"/>
            <a:ext cx="8112125" cy="1792288"/>
          </a:xfrm>
        </p:spPr>
        <p:txBody>
          <a:bodyPr/>
          <a:lstStyle/>
          <a:p>
            <a:pPr marL="341313" indent="-341313">
              <a:defRPr/>
            </a:pPr>
            <a:r>
              <a:rPr lang="en-US" altLang="en-US" dirty="0"/>
              <a:t>Holes</a:t>
            </a:r>
          </a:p>
          <a:p>
            <a:pPr marL="341313" indent="-341313">
              <a:defRPr/>
            </a:pPr>
            <a:endParaRPr lang="en-US" altLang="en-US" sz="1000" dirty="0"/>
          </a:p>
          <a:p>
            <a:pPr marL="866775" lvl="1">
              <a:lnSpc>
                <a:spcPct val="150000"/>
              </a:lnSpc>
              <a:defRPr/>
            </a:pPr>
            <a:r>
              <a:rPr lang="en-US" altLang="en-US" sz="2000" dirty="0"/>
              <a:t>More than 6 feet above lower level</a:t>
            </a:r>
          </a:p>
          <a:p>
            <a:pPr marL="866775" lvl="1">
              <a:lnSpc>
                <a:spcPct val="150000"/>
              </a:lnSpc>
              <a:defRPr/>
            </a:pPr>
            <a:r>
              <a:rPr lang="en-US" altLang="en-US" sz="2000" dirty="0"/>
              <a:t>Includes skylights</a:t>
            </a:r>
          </a:p>
          <a:p>
            <a:pPr marL="581025" lvl="1" indent="0">
              <a:buFont typeface="Symbol" panose="05050102010706020507" pitchFamily="18" charset="2"/>
              <a:buNone/>
              <a:defRPr/>
            </a:pPr>
            <a:endParaRPr lang="en-US" altLang="en-US" sz="2600" dirty="0"/>
          </a:p>
        </p:txBody>
      </p:sp>
      <p:sp>
        <p:nvSpPr>
          <p:cNvPr id="29699" name="Rectangle 12"/>
          <p:cNvSpPr>
            <a:spLocks noGrp="1" noChangeArrowheads="1"/>
          </p:cNvSpPr>
          <p:nvPr>
            <p:ph type="title"/>
          </p:nvPr>
        </p:nvSpPr>
        <p:spPr>
          <a:xfrm>
            <a:off x="457200" y="381000"/>
            <a:ext cx="8458200" cy="554038"/>
          </a:xfrm>
        </p:spPr>
        <p:txBody>
          <a:bodyPr/>
          <a:lstStyle/>
          <a:p>
            <a:r>
              <a:rPr lang="en-US" altLang="en-US" dirty="0"/>
              <a:t> Fall Protection Required 		</a:t>
            </a:r>
          </a:p>
        </p:txBody>
      </p:sp>
      <p:sp>
        <p:nvSpPr>
          <p:cNvPr id="29700" name="Text Box 15"/>
          <p:cNvSpPr txBox="1">
            <a:spLocks noChangeArrowheads="1"/>
          </p:cNvSpPr>
          <p:nvPr/>
        </p:nvSpPr>
        <p:spPr bwMode="auto">
          <a:xfrm>
            <a:off x="6934200" y="5334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1926.501(b)(4)</a:t>
            </a:r>
          </a:p>
        </p:txBody>
      </p:sp>
      <p:pic>
        <p:nvPicPr>
          <p:cNvPr id="29701" name="Content Placeholder 1"/>
          <p:cNvPicPr>
            <a:picLocks noGrp="1" noChangeAspect="1"/>
          </p:cNvPicPr>
          <p:nvPr>
            <p:ph sz="quarter" idx="3"/>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702714" y="3505200"/>
            <a:ext cx="3830332" cy="2154238"/>
          </a:xfrm>
        </p:spPr>
      </p:pic>
      <p:pic>
        <p:nvPicPr>
          <p:cNvPr id="29702"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91050" y="3505200"/>
            <a:ext cx="38195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3425" y="5372101"/>
            <a:ext cx="1377950" cy="230187"/>
          </a:xfrm>
          <a:prstGeom prst="rect">
            <a:avLst/>
          </a:prstGeom>
          <a:noFill/>
        </p:spPr>
        <p:txBody>
          <a:bodyPr wrap="none">
            <a:spAutoFit/>
          </a:bodyPr>
          <a:lstStyle/>
          <a:p>
            <a:pPr>
              <a:defRPr/>
            </a:pPr>
            <a:r>
              <a:rPr lang="en-US" sz="900" b="1" u="none" dirty="0">
                <a:solidFill>
                  <a:schemeClr val="bg1"/>
                </a:solidFill>
                <a:latin typeface="+mn-lt"/>
              </a:rPr>
              <a:t>NCDOL Photo Library</a:t>
            </a:r>
          </a:p>
        </p:txBody>
      </p:sp>
      <p:sp>
        <p:nvSpPr>
          <p:cNvPr id="3" name="TextBox 2"/>
          <p:cNvSpPr txBox="1"/>
          <p:nvPr/>
        </p:nvSpPr>
        <p:spPr>
          <a:xfrm>
            <a:off x="5029200" y="5429250"/>
            <a:ext cx="1377950" cy="230188"/>
          </a:xfrm>
          <a:prstGeom prst="rect">
            <a:avLst/>
          </a:prstGeom>
          <a:noFill/>
        </p:spPr>
        <p:txBody>
          <a:bodyPr wrap="none">
            <a:spAutoFit/>
          </a:bodyPr>
          <a:lstStyle/>
          <a:p>
            <a:pPr>
              <a:defRPr/>
            </a:pPr>
            <a:r>
              <a:rPr lang="en-US" sz="900" b="1" u="none" dirty="0">
                <a:solidFill>
                  <a:schemeClr val="bg1"/>
                </a:solidFill>
                <a:latin typeface="+mn-lt"/>
              </a:rPr>
              <a:t>NCDOL Photo Library</a:t>
            </a:r>
          </a:p>
        </p:txBody>
      </p:sp>
    </p:spTree>
    <p:extLst>
      <p:ext uri="{BB962C8B-B14F-4D97-AF65-F5344CB8AC3E}">
        <p14:creationId xmlns:p14="http://schemas.microsoft.com/office/powerpoint/2010/main" val="39664721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6"/>
          <p:cNvSpPr>
            <a:spLocks noGrp="1" noChangeArrowheads="1"/>
          </p:cNvSpPr>
          <p:nvPr>
            <p:ph type="body" sz="half" idx="1"/>
          </p:nvPr>
        </p:nvSpPr>
        <p:spPr>
          <a:xfrm>
            <a:off x="533400" y="1143000"/>
            <a:ext cx="6735762" cy="4525963"/>
          </a:xfrm>
        </p:spPr>
        <p:txBody>
          <a:bodyPr/>
          <a:lstStyle/>
          <a:p>
            <a:pPr marL="0" indent="0"/>
            <a:r>
              <a:rPr lang="en-US" altLang="en-US" sz="3200" dirty="0"/>
              <a:t> </a:t>
            </a:r>
            <a:r>
              <a:rPr lang="en-US" altLang="en-US" dirty="0"/>
              <a:t>Formwork and reinforcing steel</a:t>
            </a:r>
          </a:p>
        </p:txBody>
      </p:sp>
      <p:sp>
        <p:nvSpPr>
          <p:cNvPr id="31748" name="Rectangle 8"/>
          <p:cNvSpPr>
            <a:spLocks noChangeArrowheads="1"/>
          </p:cNvSpPr>
          <p:nvPr/>
        </p:nvSpPr>
        <p:spPr bwMode="auto">
          <a:xfrm>
            <a:off x="6934200" y="5334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a:t>1926.501(b)(5)</a:t>
            </a:r>
          </a:p>
        </p:txBody>
      </p:sp>
      <p:pic>
        <p:nvPicPr>
          <p:cNvPr id="31749"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76400" y="2057400"/>
            <a:ext cx="670792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74838" y="5657057"/>
            <a:ext cx="1377950" cy="230187"/>
          </a:xfrm>
          <a:prstGeom prst="rect">
            <a:avLst/>
          </a:prstGeom>
          <a:noFill/>
        </p:spPr>
        <p:txBody>
          <a:bodyPr wrap="none">
            <a:spAutoFit/>
          </a:bodyPr>
          <a:lstStyle/>
          <a:p>
            <a:pPr>
              <a:defRPr/>
            </a:pPr>
            <a:r>
              <a:rPr lang="en-US" sz="900" b="1" u="none" dirty="0">
                <a:solidFill>
                  <a:schemeClr val="bg1"/>
                </a:solidFill>
                <a:latin typeface="+mn-lt"/>
              </a:rPr>
              <a:t>NCDOL Photo Library</a:t>
            </a:r>
          </a:p>
        </p:txBody>
      </p:sp>
      <p:sp>
        <p:nvSpPr>
          <p:cNvPr id="8" name="Rectangle 12"/>
          <p:cNvSpPr>
            <a:spLocks noGrp="1" noChangeArrowheads="1"/>
          </p:cNvSpPr>
          <p:nvPr>
            <p:ph type="title"/>
          </p:nvPr>
        </p:nvSpPr>
        <p:spPr>
          <a:xfrm>
            <a:off x="457200" y="381000"/>
            <a:ext cx="8458200" cy="554038"/>
          </a:xfrm>
        </p:spPr>
        <p:txBody>
          <a:bodyPr/>
          <a:lstStyle/>
          <a:p>
            <a:r>
              <a:rPr lang="en-US" altLang="en-US" dirty="0"/>
              <a:t> Fall Protection Required 		</a:t>
            </a:r>
          </a:p>
        </p:txBody>
      </p:sp>
    </p:spTree>
    <p:extLst>
      <p:ext uri="{BB962C8B-B14F-4D97-AF65-F5344CB8AC3E}">
        <p14:creationId xmlns:p14="http://schemas.microsoft.com/office/powerpoint/2010/main" val="3766755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sz="half" idx="2"/>
          </p:nvPr>
        </p:nvSpPr>
        <p:spPr>
          <a:xfrm>
            <a:off x="533400" y="1265237"/>
            <a:ext cx="8001000" cy="4525963"/>
          </a:xfrm>
        </p:spPr>
        <p:txBody>
          <a:bodyPr/>
          <a:lstStyle/>
          <a:p>
            <a:pPr marL="0" indent="0"/>
            <a:r>
              <a:rPr lang="en-US" altLang="en-US" sz="3200" dirty="0"/>
              <a:t> </a:t>
            </a:r>
            <a:r>
              <a:rPr lang="en-US" altLang="en-US" dirty="0"/>
              <a:t>Ramps, runways, other walkways</a:t>
            </a:r>
          </a:p>
          <a:p>
            <a:pPr marL="0" indent="0"/>
            <a:endParaRPr lang="en-US" altLang="en-US" dirty="0"/>
          </a:p>
        </p:txBody>
      </p:sp>
      <p:sp>
        <p:nvSpPr>
          <p:cNvPr id="33796" name="Text Box 4"/>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1926.501(b)(6)</a:t>
            </a:r>
          </a:p>
        </p:txBody>
      </p:sp>
      <p:pic>
        <p:nvPicPr>
          <p:cNvPr id="33797" name="Picture 7"/>
          <p:cNvPicPr>
            <a:picLocks noChangeAspect="1"/>
          </p:cNvPicPr>
          <p:nvPr/>
        </p:nvPicPr>
        <p:blipFill>
          <a:blip r:embed="rId3">
            <a:extLst>
              <a:ext uri="{28A0092B-C50C-407E-A947-70E740481C1C}">
                <a14:useLocalDpi xmlns:a14="http://schemas.microsoft.com/office/drawing/2010/main" val="0"/>
              </a:ext>
            </a:extLst>
          </a:blip>
          <a:srcRect r="618" b="50000"/>
          <a:stretch>
            <a:fillRect/>
          </a:stretch>
        </p:blipFill>
        <p:spPr bwMode="auto">
          <a:xfrm>
            <a:off x="2438400" y="2286000"/>
            <a:ext cx="5946423"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438400" y="5720557"/>
            <a:ext cx="1377950" cy="231775"/>
          </a:xfrm>
          <a:prstGeom prst="rect">
            <a:avLst/>
          </a:prstGeom>
          <a:noFill/>
        </p:spPr>
        <p:txBody>
          <a:bodyPr wrap="none">
            <a:spAutoFit/>
          </a:bodyPr>
          <a:lstStyle/>
          <a:p>
            <a:pPr>
              <a:defRPr/>
            </a:pPr>
            <a:r>
              <a:rPr lang="en-US" sz="900" b="1" u="none" dirty="0">
                <a:solidFill>
                  <a:schemeClr val="bg1"/>
                </a:solidFill>
                <a:latin typeface="+mn-lt"/>
              </a:rPr>
              <a:t>NCDOL Photo Library</a:t>
            </a:r>
          </a:p>
        </p:txBody>
      </p:sp>
      <p:sp>
        <p:nvSpPr>
          <p:cNvPr id="8" name="Rectangle 12"/>
          <p:cNvSpPr>
            <a:spLocks noGrp="1" noChangeArrowheads="1"/>
          </p:cNvSpPr>
          <p:nvPr>
            <p:ph type="title"/>
          </p:nvPr>
        </p:nvSpPr>
        <p:spPr>
          <a:xfrm>
            <a:off x="457200" y="381000"/>
            <a:ext cx="8458200" cy="554038"/>
          </a:xfrm>
        </p:spPr>
        <p:txBody>
          <a:bodyPr/>
          <a:lstStyle/>
          <a:p>
            <a:r>
              <a:rPr lang="en-US" altLang="en-US" dirty="0"/>
              <a:t> Fall Protection Required 		</a:t>
            </a:r>
          </a:p>
        </p:txBody>
      </p:sp>
    </p:spTree>
    <p:extLst>
      <p:ext uri="{BB962C8B-B14F-4D97-AF65-F5344CB8AC3E}">
        <p14:creationId xmlns:p14="http://schemas.microsoft.com/office/powerpoint/2010/main" val="7660824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4"/>
          <p:cNvSpPr>
            <a:spLocks noGrp="1" noChangeArrowheads="1"/>
          </p:cNvSpPr>
          <p:nvPr>
            <p:ph type="body" sz="half" idx="1"/>
          </p:nvPr>
        </p:nvSpPr>
        <p:spPr>
          <a:xfrm>
            <a:off x="533400" y="1143000"/>
            <a:ext cx="4038600" cy="4525963"/>
          </a:xfrm>
        </p:spPr>
        <p:txBody>
          <a:bodyPr/>
          <a:lstStyle/>
          <a:p>
            <a:pPr marL="0" indent="0"/>
            <a:r>
              <a:rPr lang="en-US" altLang="en-US" sz="3200" dirty="0"/>
              <a:t> </a:t>
            </a:r>
            <a:r>
              <a:rPr lang="en-US" altLang="en-US" dirty="0"/>
              <a:t>Excavations</a:t>
            </a:r>
          </a:p>
        </p:txBody>
      </p:sp>
      <p:sp>
        <p:nvSpPr>
          <p:cNvPr id="35844" name="Rectangle 5"/>
          <p:cNvSpPr>
            <a:spLocks noChangeArrowheads="1"/>
          </p:cNvSpPr>
          <p:nvPr/>
        </p:nvSpPr>
        <p:spPr bwMode="auto">
          <a:xfrm>
            <a:off x="6934200" y="5334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a:t>1926.501(b)(7)</a:t>
            </a:r>
          </a:p>
        </p:txBody>
      </p:sp>
      <p:sp>
        <p:nvSpPr>
          <p:cNvPr id="8" name="Rectangle 12"/>
          <p:cNvSpPr>
            <a:spLocks noGrp="1" noChangeArrowheads="1"/>
          </p:cNvSpPr>
          <p:nvPr>
            <p:ph type="title"/>
          </p:nvPr>
        </p:nvSpPr>
        <p:spPr>
          <a:xfrm>
            <a:off x="457200" y="381000"/>
            <a:ext cx="8458200" cy="554038"/>
          </a:xfrm>
        </p:spPr>
        <p:txBody>
          <a:bodyPr/>
          <a:lstStyle/>
          <a:p>
            <a:r>
              <a:rPr lang="en-US" altLang="en-US" dirty="0"/>
              <a:t> Fall Protection Required 		</a:t>
            </a:r>
          </a:p>
        </p:txBody>
      </p:sp>
      <p:pic>
        <p:nvPicPr>
          <p:cNvPr id="4" name="Picture 3">
            <a:extLst>
              <a:ext uri="{FF2B5EF4-FFF2-40B4-BE49-F238E27FC236}">
                <a16:creationId xmlns:a16="http://schemas.microsoft.com/office/drawing/2014/main" id="{F7AC1101-044D-463C-8DDD-76543F8E9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965686"/>
            <a:ext cx="6400800" cy="3894306"/>
          </a:xfrm>
          <a:prstGeom prst="rect">
            <a:avLst/>
          </a:prstGeom>
        </p:spPr>
      </p:pic>
      <p:sp>
        <p:nvSpPr>
          <p:cNvPr id="9" name="TextBox 8">
            <a:extLst>
              <a:ext uri="{FF2B5EF4-FFF2-40B4-BE49-F238E27FC236}">
                <a16:creationId xmlns:a16="http://schemas.microsoft.com/office/drawing/2014/main" id="{0CBDC51F-918B-4BE6-B50E-D7D0E0EF88D0}"/>
              </a:ext>
            </a:extLst>
          </p:cNvPr>
          <p:cNvSpPr txBox="1"/>
          <p:nvPr/>
        </p:nvSpPr>
        <p:spPr>
          <a:xfrm>
            <a:off x="6411912" y="5553869"/>
            <a:ext cx="1377950" cy="230187"/>
          </a:xfrm>
          <a:prstGeom prst="rect">
            <a:avLst/>
          </a:prstGeom>
          <a:noFill/>
        </p:spPr>
        <p:txBody>
          <a:bodyPr wrap="none">
            <a:spAutoFit/>
          </a:bodyPr>
          <a:lstStyle/>
          <a:p>
            <a:pPr>
              <a:defRPr/>
            </a:pPr>
            <a:r>
              <a:rPr lang="en-US" sz="900" b="1" u="none" dirty="0">
                <a:latin typeface="+mn-lt"/>
              </a:rPr>
              <a:t>NCDOL Photo Library</a:t>
            </a:r>
          </a:p>
        </p:txBody>
      </p:sp>
    </p:spTree>
    <p:extLst>
      <p:ext uri="{BB962C8B-B14F-4D97-AF65-F5344CB8AC3E}">
        <p14:creationId xmlns:p14="http://schemas.microsoft.com/office/powerpoint/2010/main" val="35188815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973" y="1905000"/>
            <a:ext cx="5158304" cy="4066230"/>
          </a:xfrm>
          <a:prstGeom prst="rect">
            <a:avLst/>
          </a:prstGeom>
          <a:ln>
            <a:noFill/>
          </a:ln>
          <a:effectLst>
            <a:softEdge rad="112500"/>
          </a:effectLst>
        </p:spPr>
      </p:pic>
      <p:sp>
        <p:nvSpPr>
          <p:cNvPr id="37891" name="Rectangle 3"/>
          <p:cNvSpPr>
            <a:spLocks noGrp="1" noChangeArrowheads="1"/>
          </p:cNvSpPr>
          <p:nvPr>
            <p:ph type="body" sz="half" idx="2"/>
          </p:nvPr>
        </p:nvSpPr>
        <p:spPr>
          <a:xfrm>
            <a:off x="533400" y="1143000"/>
            <a:ext cx="6019800" cy="4525963"/>
          </a:xfrm>
        </p:spPr>
        <p:txBody>
          <a:bodyPr/>
          <a:lstStyle/>
          <a:p>
            <a:pPr marL="0" indent="0"/>
            <a:r>
              <a:rPr lang="en-US" altLang="en-US" sz="3200" dirty="0"/>
              <a:t> </a:t>
            </a:r>
            <a:r>
              <a:rPr lang="en-US" altLang="en-US" dirty="0"/>
              <a:t>Dangerous equipment</a:t>
            </a:r>
          </a:p>
          <a:p>
            <a:pPr marL="0" indent="0"/>
            <a:endParaRPr lang="en-US" altLang="en-US" dirty="0"/>
          </a:p>
        </p:txBody>
      </p:sp>
      <p:sp>
        <p:nvSpPr>
          <p:cNvPr id="37892" name="Text Box 4"/>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1926.501(b)(8)</a:t>
            </a:r>
          </a:p>
        </p:txBody>
      </p:sp>
      <p:sp>
        <p:nvSpPr>
          <p:cNvPr id="2" name="TextBox 1"/>
          <p:cNvSpPr txBox="1"/>
          <p:nvPr/>
        </p:nvSpPr>
        <p:spPr>
          <a:xfrm>
            <a:off x="6553200" y="5591176"/>
            <a:ext cx="1377950" cy="230187"/>
          </a:xfrm>
          <a:prstGeom prst="rect">
            <a:avLst/>
          </a:prstGeom>
          <a:noFill/>
        </p:spPr>
        <p:txBody>
          <a:bodyPr wrap="none">
            <a:spAutoFit/>
          </a:bodyPr>
          <a:lstStyle/>
          <a:p>
            <a:pPr>
              <a:defRPr/>
            </a:pPr>
            <a:r>
              <a:rPr lang="en-US" sz="900" b="1" u="none" dirty="0">
                <a:latin typeface="+mn-lt"/>
              </a:rPr>
              <a:t>NCDOL Photo Library</a:t>
            </a:r>
          </a:p>
        </p:txBody>
      </p:sp>
      <p:sp>
        <p:nvSpPr>
          <p:cNvPr id="8" name="Rectangle 12"/>
          <p:cNvSpPr>
            <a:spLocks noGrp="1" noChangeArrowheads="1"/>
          </p:cNvSpPr>
          <p:nvPr>
            <p:ph type="title"/>
          </p:nvPr>
        </p:nvSpPr>
        <p:spPr>
          <a:xfrm>
            <a:off x="457200" y="381000"/>
            <a:ext cx="7239000" cy="554038"/>
          </a:xfrm>
        </p:spPr>
        <p:txBody>
          <a:bodyPr/>
          <a:lstStyle/>
          <a:p>
            <a:r>
              <a:rPr lang="en-US" altLang="en-US" dirty="0"/>
              <a:t> Fall Protection Required 		</a:t>
            </a:r>
          </a:p>
        </p:txBody>
      </p:sp>
    </p:spTree>
    <p:extLst>
      <p:ext uri="{BB962C8B-B14F-4D97-AF65-F5344CB8AC3E}">
        <p14:creationId xmlns:p14="http://schemas.microsoft.com/office/powerpoint/2010/main" val="8093557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2"/>
          </p:nvPr>
        </p:nvSpPr>
        <p:spPr>
          <a:xfrm>
            <a:off x="533400" y="1143000"/>
            <a:ext cx="5105400" cy="4525963"/>
          </a:xfrm>
        </p:spPr>
        <p:txBody>
          <a:bodyPr/>
          <a:lstStyle/>
          <a:p>
            <a:pPr marL="0" indent="0"/>
            <a:r>
              <a:rPr lang="en-US" altLang="en-US" sz="3200" dirty="0"/>
              <a:t> </a:t>
            </a:r>
            <a:r>
              <a:rPr lang="en-US" altLang="en-US" dirty="0"/>
              <a:t>Overhand bricklaying</a:t>
            </a:r>
          </a:p>
          <a:p>
            <a:pPr marL="0" indent="0"/>
            <a:endParaRPr lang="en-US" altLang="en-US" dirty="0"/>
          </a:p>
        </p:txBody>
      </p:sp>
      <p:sp>
        <p:nvSpPr>
          <p:cNvPr id="39940" name="Text Box 4"/>
          <p:cNvSpPr txBox="1">
            <a:spLocks noChangeArrowheads="1"/>
          </p:cNvSpPr>
          <p:nvPr/>
        </p:nvSpPr>
        <p:spPr bwMode="auto">
          <a:xfrm>
            <a:off x="6918325" y="533400"/>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1926.501(b)(9)</a:t>
            </a:r>
          </a:p>
        </p:txBody>
      </p:sp>
      <p:pic>
        <p:nvPicPr>
          <p:cNvPr id="399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224887" cy="40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
          <p:cNvSpPr txBox="1">
            <a:spLocks noChangeArrowheads="1"/>
          </p:cNvSpPr>
          <p:nvPr/>
        </p:nvSpPr>
        <p:spPr bwMode="auto">
          <a:xfrm>
            <a:off x="7085337" y="5484168"/>
            <a:ext cx="1377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900" b="1" u="none" dirty="0">
                <a:solidFill>
                  <a:schemeClr val="bg1"/>
                </a:solidFill>
                <a:latin typeface="+mj-lt"/>
              </a:rPr>
              <a:t>NCDOL Photo Library</a:t>
            </a:r>
          </a:p>
        </p:txBody>
      </p:sp>
      <p:sp>
        <p:nvSpPr>
          <p:cNvPr id="8" name="Rectangle 12"/>
          <p:cNvSpPr>
            <a:spLocks noGrp="1" noChangeArrowheads="1"/>
          </p:cNvSpPr>
          <p:nvPr>
            <p:ph type="title"/>
          </p:nvPr>
        </p:nvSpPr>
        <p:spPr>
          <a:xfrm>
            <a:off x="457200" y="381000"/>
            <a:ext cx="7086600" cy="554038"/>
          </a:xfrm>
        </p:spPr>
        <p:txBody>
          <a:bodyPr/>
          <a:lstStyle/>
          <a:p>
            <a:r>
              <a:rPr lang="en-US" altLang="en-US" dirty="0"/>
              <a:t> Fall Protection Required 		</a:t>
            </a:r>
          </a:p>
        </p:txBody>
      </p:sp>
    </p:spTree>
    <p:extLst>
      <p:ext uri="{BB962C8B-B14F-4D97-AF65-F5344CB8AC3E}">
        <p14:creationId xmlns:p14="http://schemas.microsoft.com/office/powerpoint/2010/main" val="3989434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9365EF-2AE5-498D-B2C7-9C685C31A8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802" b="10000"/>
          <a:stretch/>
        </p:blipFill>
        <p:spPr>
          <a:xfrm>
            <a:off x="5029995" y="3506105"/>
            <a:ext cx="3315482" cy="2454719"/>
          </a:xfrm>
          <a:prstGeom prst="rect">
            <a:avLst/>
          </a:prstGeom>
          <a:ln w="3175">
            <a:solidFill>
              <a:schemeClr val="bg1">
                <a:lumMod val="75000"/>
              </a:schemeClr>
            </a:solidFill>
          </a:ln>
        </p:spPr>
      </p:pic>
      <p:sp>
        <p:nvSpPr>
          <p:cNvPr id="41987" name="Rectangle 11"/>
          <p:cNvSpPr>
            <a:spLocks noGrp="1" noChangeArrowheads="1"/>
          </p:cNvSpPr>
          <p:nvPr>
            <p:ph type="body" sz="half" idx="1"/>
          </p:nvPr>
        </p:nvSpPr>
        <p:spPr>
          <a:xfrm>
            <a:off x="533400" y="1265237"/>
            <a:ext cx="3657600" cy="4525963"/>
          </a:xfrm>
        </p:spPr>
        <p:txBody>
          <a:bodyPr/>
          <a:lstStyle/>
          <a:p>
            <a:pPr marL="0" indent="0"/>
            <a:r>
              <a:rPr lang="en-US" altLang="en-US" sz="3200" dirty="0"/>
              <a:t> </a:t>
            </a:r>
            <a:r>
              <a:rPr lang="en-US" altLang="en-US" dirty="0"/>
              <a:t>Low-slope roof</a:t>
            </a:r>
          </a:p>
          <a:p>
            <a:pPr marL="0" indent="0"/>
            <a:endParaRPr lang="en-US" altLang="en-US" sz="800" dirty="0"/>
          </a:p>
          <a:p>
            <a:pPr lvl="1"/>
            <a:r>
              <a:rPr lang="en-US" altLang="en-US" u="sng" dirty="0"/>
              <a:t>&lt;</a:t>
            </a:r>
            <a:r>
              <a:rPr lang="en-US" altLang="en-US" dirty="0"/>
              <a:t> 4/12 pitch</a:t>
            </a:r>
          </a:p>
          <a:p>
            <a:pPr marL="0" indent="0"/>
            <a:endParaRPr lang="en-US" altLang="en-US" sz="3200" dirty="0"/>
          </a:p>
          <a:p>
            <a:pPr marL="0" indent="0"/>
            <a:endParaRPr lang="en-US" altLang="en-US" sz="3200" dirty="0"/>
          </a:p>
          <a:p>
            <a:pPr marL="0" indent="0"/>
            <a:r>
              <a:rPr lang="en-US" altLang="en-US" sz="3200" dirty="0"/>
              <a:t> </a:t>
            </a:r>
            <a:r>
              <a:rPr lang="en-US" altLang="en-US" dirty="0"/>
              <a:t>Steep roof</a:t>
            </a:r>
          </a:p>
          <a:p>
            <a:pPr marL="0" indent="0"/>
            <a:endParaRPr lang="en-US" altLang="en-US" sz="800" dirty="0"/>
          </a:p>
          <a:p>
            <a:pPr lvl="1"/>
            <a:r>
              <a:rPr lang="en-US" altLang="en-US" dirty="0"/>
              <a:t>&gt; 4/12 pitch</a:t>
            </a:r>
          </a:p>
          <a:p>
            <a:pPr marL="0" indent="0">
              <a:buFont typeface="Wingdings" panose="05000000000000000000" pitchFamily="2" charset="2"/>
              <a:buNone/>
            </a:pPr>
            <a:endParaRPr lang="en-US" altLang="en-US" sz="3200" dirty="0"/>
          </a:p>
        </p:txBody>
      </p:sp>
      <p:sp>
        <p:nvSpPr>
          <p:cNvPr id="41988" name="Text Box 13"/>
          <p:cNvSpPr txBox="1">
            <a:spLocks noChangeArrowheads="1"/>
          </p:cNvSpPr>
          <p:nvPr/>
        </p:nvSpPr>
        <p:spPr bwMode="auto">
          <a:xfrm>
            <a:off x="6324600" y="544512"/>
            <a:ext cx="2309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1926.501(b)(10)-(11)</a:t>
            </a:r>
          </a:p>
        </p:txBody>
      </p:sp>
      <p:sp>
        <p:nvSpPr>
          <p:cNvPr id="4" name="TextBox 3"/>
          <p:cNvSpPr txBox="1"/>
          <p:nvPr/>
        </p:nvSpPr>
        <p:spPr>
          <a:xfrm>
            <a:off x="6961618" y="3528218"/>
            <a:ext cx="1376363" cy="231775"/>
          </a:xfrm>
          <a:prstGeom prst="rect">
            <a:avLst/>
          </a:prstGeom>
          <a:noFill/>
        </p:spPr>
        <p:txBody>
          <a:bodyPr wrap="none">
            <a:spAutoFit/>
          </a:bodyPr>
          <a:lstStyle/>
          <a:p>
            <a:pPr>
              <a:defRPr/>
            </a:pPr>
            <a:r>
              <a:rPr lang="en-US" sz="900" b="1" u="none" dirty="0">
                <a:latin typeface="+mn-lt"/>
              </a:rPr>
              <a:t>NCDOL Photo Library</a:t>
            </a:r>
          </a:p>
        </p:txBody>
      </p:sp>
      <p:sp>
        <p:nvSpPr>
          <p:cNvPr id="10" name="Rectangle 12"/>
          <p:cNvSpPr>
            <a:spLocks noGrp="1" noChangeArrowheads="1"/>
          </p:cNvSpPr>
          <p:nvPr>
            <p:ph type="title"/>
          </p:nvPr>
        </p:nvSpPr>
        <p:spPr>
          <a:xfrm>
            <a:off x="457200" y="381000"/>
            <a:ext cx="7315200" cy="554038"/>
          </a:xfrm>
        </p:spPr>
        <p:txBody>
          <a:bodyPr/>
          <a:lstStyle/>
          <a:p>
            <a:r>
              <a:rPr lang="en-US" altLang="en-US" dirty="0"/>
              <a:t> Fall Protection Required 		</a:t>
            </a:r>
          </a:p>
        </p:txBody>
      </p:sp>
      <p:pic>
        <p:nvPicPr>
          <p:cNvPr id="11" name="Picture 10">
            <a:extLst>
              <a:ext uri="{FF2B5EF4-FFF2-40B4-BE49-F238E27FC236}">
                <a16:creationId xmlns:a16="http://schemas.microsoft.com/office/drawing/2014/main" id="{24269D2C-142D-4B3E-AD6E-F11F7A48295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9622" t="36248" r="13133" b="1529"/>
          <a:stretch/>
        </p:blipFill>
        <p:spPr>
          <a:xfrm>
            <a:off x="5018563" y="1295400"/>
            <a:ext cx="3319418" cy="2112357"/>
          </a:xfrm>
          <a:prstGeom prst="rect">
            <a:avLst/>
          </a:prstGeom>
          <a:ln w="3175">
            <a:solidFill>
              <a:schemeClr val="bg1">
                <a:lumMod val="75000"/>
              </a:schemeClr>
            </a:solidFill>
          </a:ln>
        </p:spPr>
      </p:pic>
      <p:sp>
        <p:nvSpPr>
          <p:cNvPr id="3" name="TextBox 2"/>
          <p:cNvSpPr txBox="1"/>
          <p:nvPr/>
        </p:nvSpPr>
        <p:spPr>
          <a:xfrm>
            <a:off x="6961618" y="1364862"/>
            <a:ext cx="1376362" cy="231775"/>
          </a:xfrm>
          <a:prstGeom prst="rect">
            <a:avLst/>
          </a:prstGeom>
          <a:noFill/>
        </p:spPr>
        <p:txBody>
          <a:bodyPr wrap="none">
            <a:spAutoFit/>
          </a:bodyPr>
          <a:lstStyle/>
          <a:p>
            <a:pPr>
              <a:defRPr/>
            </a:pPr>
            <a:r>
              <a:rPr lang="en-US" sz="900" b="1" u="none" dirty="0">
                <a:latin typeface="+mn-lt"/>
              </a:rPr>
              <a:t>NCDOL Photo Library</a:t>
            </a:r>
          </a:p>
        </p:txBody>
      </p:sp>
    </p:spTree>
    <p:extLst>
      <p:ext uri="{BB962C8B-B14F-4D97-AF65-F5344CB8AC3E}">
        <p14:creationId xmlns:p14="http://schemas.microsoft.com/office/powerpoint/2010/main" val="42365988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381000"/>
            <a:ext cx="8458200" cy="554038"/>
          </a:xfrm>
        </p:spPr>
        <p:txBody>
          <a:bodyPr/>
          <a:lstStyle/>
          <a:p>
            <a:r>
              <a:rPr lang="en-US" altLang="en-US" dirty="0"/>
              <a:t>Objectives</a:t>
            </a:r>
          </a:p>
        </p:txBody>
      </p:sp>
      <p:sp>
        <p:nvSpPr>
          <p:cNvPr id="7171" name="Rectangle 3"/>
          <p:cNvSpPr>
            <a:spLocks noGrp="1" noChangeArrowheads="1"/>
          </p:cNvSpPr>
          <p:nvPr>
            <p:ph type="body" sz="half" idx="1"/>
          </p:nvPr>
        </p:nvSpPr>
        <p:spPr>
          <a:xfrm>
            <a:off x="609600" y="1341437"/>
            <a:ext cx="8153400" cy="4525963"/>
          </a:xfrm>
        </p:spPr>
        <p:txBody>
          <a:bodyPr/>
          <a:lstStyle/>
          <a:p>
            <a:pPr marL="0" indent="0">
              <a:buFont typeface="Wingdings" panose="05000000000000000000" pitchFamily="2" charset="2"/>
              <a:buNone/>
            </a:pPr>
            <a:r>
              <a:rPr lang="en-US" altLang="en-US" dirty="0"/>
              <a:t>After this course, students will:</a:t>
            </a:r>
          </a:p>
          <a:p>
            <a:pPr marL="0" indent="0">
              <a:buFont typeface="Wingdings" panose="05000000000000000000" pitchFamily="2" charset="2"/>
              <a:buNone/>
            </a:pPr>
            <a:endParaRPr lang="en-US" altLang="en-US" sz="1000" dirty="0"/>
          </a:p>
          <a:p>
            <a:pPr marL="0" indent="0"/>
            <a:r>
              <a:rPr lang="en-US" altLang="en-US" sz="2400" dirty="0"/>
              <a:t>  Recognize fall hazards in construction</a:t>
            </a:r>
          </a:p>
          <a:p>
            <a:pPr marL="0" indent="0"/>
            <a:endParaRPr lang="en-US" altLang="en-US" sz="2400" dirty="0"/>
          </a:p>
          <a:p>
            <a:pPr marL="0" indent="0"/>
            <a:r>
              <a:rPr lang="en-US" altLang="en-US" sz="2400" dirty="0"/>
              <a:t>  Understand Subpart M requirements </a:t>
            </a:r>
          </a:p>
          <a:p>
            <a:pPr marL="0" indent="0"/>
            <a:endParaRPr lang="en-US" altLang="en-US" sz="2400" dirty="0"/>
          </a:p>
          <a:p>
            <a:pPr marL="0" indent="0"/>
            <a:r>
              <a:rPr lang="en-US" altLang="en-US" sz="2400" dirty="0"/>
              <a:t>  Be able to apply fall protection standards to construction</a:t>
            </a:r>
          </a:p>
          <a:p>
            <a:pPr marL="0" indent="0">
              <a:buNone/>
            </a:pPr>
            <a:r>
              <a:rPr lang="en-US" altLang="en-US" sz="2400" dirty="0"/>
              <a:t>    work sites          	</a:t>
            </a:r>
          </a:p>
        </p:txBody>
      </p:sp>
    </p:spTree>
    <p:extLst>
      <p:ext uri="{BB962C8B-B14F-4D97-AF65-F5344CB8AC3E}">
        <p14:creationId xmlns:p14="http://schemas.microsoft.com/office/powerpoint/2010/main" val="17133885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Users\tmwilder\Desktop\April 06 Photos\FallCons31487062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9901" r="7921"/>
          <a:stretch/>
        </p:blipFill>
        <p:spPr bwMode="auto">
          <a:xfrm>
            <a:off x="3429000" y="2270636"/>
            <a:ext cx="4953000" cy="363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Grp="1" noChangeArrowheads="1"/>
          </p:cNvSpPr>
          <p:nvPr>
            <p:ph type="body" sz="half" idx="1"/>
          </p:nvPr>
        </p:nvSpPr>
        <p:spPr>
          <a:xfrm>
            <a:off x="503237" y="1219200"/>
            <a:ext cx="6964363" cy="4525963"/>
          </a:xfrm>
        </p:spPr>
        <p:txBody>
          <a:bodyPr/>
          <a:lstStyle/>
          <a:p>
            <a:pPr marL="0" indent="0"/>
            <a:r>
              <a:rPr lang="en-US" altLang="en-US" dirty="0"/>
              <a:t> </a:t>
            </a:r>
            <a:r>
              <a:rPr lang="en-US" altLang="en-US" sz="2400" dirty="0"/>
              <a:t>Residential construction</a:t>
            </a:r>
          </a:p>
          <a:p>
            <a:pPr marL="0" indent="0"/>
            <a:endParaRPr lang="en-US" altLang="en-US" sz="800" dirty="0"/>
          </a:p>
          <a:p>
            <a:pPr marL="347663" lvl="1" indent="0"/>
            <a:r>
              <a:rPr lang="en-US" altLang="en-US" sz="2000" dirty="0"/>
              <a:t>STD 03-11-002 for citation guidance</a:t>
            </a:r>
          </a:p>
        </p:txBody>
      </p:sp>
      <p:sp>
        <p:nvSpPr>
          <p:cNvPr id="44036" name="Text Box 7"/>
          <p:cNvSpPr txBox="1">
            <a:spLocks noChangeArrowheads="1"/>
          </p:cNvSpPr>
          <p:nvPr/>
        </p:nvSpPr>
        <p:spPr bwMode="auto">
          <a:xfrm>
            <a:off x="6781800" y="533400"/>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1926.501(b)(13)</a:t>
            </a:r>
          </a:p>
        </p:txBody>
      </p:sp>
      <p:sp>
        <p:nvSpPr>
          <p:cNvPr id="7" name="Rectangle 12"/>
          <p:cNvSpPr>
            <a:spLocks noGrp="1" noChangeArrowheads="1"/>
          </p:cNvSpPr>
          <p:nvPr>
            <p:ph type="title"/>
          </p:nvPr>
        </p:nvSpPr>
        <p:spPr>
          <a:xfrm>
            <a:off x="457200" y="381000"/>
            <a:ext cx="7696200" cy="554038"/>
          </a:xfrm>
        </p:spPr>
        <p:txBody>
          <a:bodyPr/>
          <a:lstStyle/>
          <a:p>
            <a:r>
              <a:rPr lang="en-US" altLang="en-US" dirty="0"/>
              <a:t> Fall Protection Required 		</a:t>
            </a:r>
          </a:p>
        </p:txBody>
      </p:sp>
    </p:spTree>
    <p:extLst>
      <p:ext uri="{BB962C8B-B14F-4D97-AF65-F5344CB8AC3E}">
        <p14:creationId xmlns:p14="http://schemas.microsoft.com/office/powerpoint/2010/main" val="26844783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sz="half" idx="1"/>
          </p:nvPr>
        </p:nvSpPr>
        <p:spPr>
          <a:xfrm>
            <a:off x="533400" y="1219200"/>
            <a:ext cx="4038600" cy="4525963"/>
          </a:xfrm>
        </p:spPr>
        <p:txBody>
          <a:bodyPr/>
          <a:lstStyle/>
          <a:p>
            <a:pPr marL="0" indent="0"/>
            <a:r>
              <a:rPr lang="en-US" altLang="en-US" sz="3200" dirty="0"/>
              <a:t> </a:t>
            </a:r>
            <a:r>
              <a:rPr lang="en-US" altLang="en-US" dirty="0"/>
              <a:t>Wall openings</a:t>
            </a:r>
          </a:p>
        </p:txBody>
      </p:sp>
      <p:sp>
        <p:nvSpPr>
          <p:cNvPr id="46084" name="Text Box 4"/>
          <p:cNvSpPr txBox="1">
            <a:spLocks noChangeArrowheads="1"/>
          </p:cNvSpPr>
          <p:nvPr/>
        </p:nvSpPr>
        <p:spPr bwMode="auto">
          <a:xfrm>
            <a:off x="6781800" y="533400"/>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1926.501(b)(14)</a:t>
            </a:r>
          </a:p>
        </p:txBody>
      </p:sp>
      <p:sp>
        <p:nvSpPr>
          <p:cNvPr id="11" name="Rectangle 12"/>
          <p:cNvSpPr>
            <a:spLocks noGrp="1" noChangeArrowheads="1"/>
          </p:cNvSpPr>
          <p:nvPr>
            <p:ph type="title"/>
          </p:nvPr>
        </p:nvSpPr>
        <p:spPr>
          <a:xfrm>
            <a:off x="457200" y="381000"/>
            <a:ext cx="8458200" cy="554038"/>
          </a:xfrm>
        </p:spPr>
        <p:txBody>
          <a:bodyPr/>
          <a:lstStyle/>
          <a:p>
            <a:r>
              <a:rPr lang="en-US" altLang="en-US" dirty="0"/>
              <a:t> Fall Protection Required 		</a:t>
            </a:r>
          </a:p>
        </p:txBody>
      </p:sp>
      <p:pic>
        <p:nvPicPr>
          <p:cNvPr id="9" name="Picture 8">
            <a:extLst>
              <a:ext uri="{FF2B5EF4-FFF2-40B4-BE49-F238E27FC236}">
                <a16:creationId xmlns:a16="http://schemas.microsoft.com/office/drawing/2014/main" id="{B05F7CC1-DF1B-4D44-ACB1-5E7A31F151B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43400" y="1905000"/>
            <a:ext cx="4095798" cy="4038600"/>
          </a:xfrm>
          <a:prstGeom prst="rect">
            <a:avLst/>
          </a:prstGeom>
        </p:spPr>
      </p:pic>
      <p:cxnSp>
        <p:nvCxnSpPr>
          <p:cNvPr id="12" name="Straight Arrow Connector 11">
            <a:extLst>
              <a:ext uri="{FF2B5EF4-FFF2-40B4-BE49-F238E27FC236}">
                <a16:creationId xmlns:a16="http://schemas.microsoft.com/office/drawing/2014/main" id="{18123297-A727-4079-959D-5C9B08ACED5E}"/>
              </a:ext>
            </a:extLst>
          </p:cNvPr>
          <p:cNvCxnSpPr/>
          <p:nvPr/>
        </p:nvCxnSpPr>
        <p:spPr bwMode="auto">
          <a:xfrm>
            <a:off x="3200400" y="2057400"/>
            <a:ext cx="1981200" cy="13716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15" name="Straight Arrow Connector 14">
            <a:extLst>
              <a:ext uri="{FF2B5EF4-FFF2-40B4-BE49-F238E27FC236}">
                <a16:creationId xmlns:a16="http://schemas.microsoft.com/office/drawing/2014/main" id="{2B90BE7F-7BF6-45A7-BB74-5B6DAF4F4FDD}"/>
              </a:ext>
            </a:extLst>
          </p:cNvPr>
          <p:cNvCxnSpPr>
            <a:cxnSpLocks/>
          </p:cNvCxnSpPr>
          <p:nvPr/>
        </p:nvCxnSpPr>
        <p:spPr bwMode="auto">
          <a:xfrm>
            <a:off x="3200400" y="2057400"/>
            <a:ext cx="3124200" cy="1470818"/>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Tree>
    <p:extLst>
      <p:ext uri="{BB962C8B-B14F-4D97-AF65-F5344CB8AC3E}">
        <p14:creationId xmlns:p14="http://schemas.microsoft.com/office/powerpoint/2010/main" val="26584895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10"/>
          <p:cNvSpPr>
            <a:spLocks noGrp="1" noChangeArrowheads="1"/>
          </p:cNvSpPr>
          <p:nvPr>
            <p:ph idx="1"/>
          </p:nvPr>
        </p:nvSpPr>
        <p:spPr>
          <a:xfrm>
            <a:off x="533400" y="1219200"/>
            <a:ext cx="8001000" cy="4724400"/>
          </a:xfrm>
          <a:solidFill>
            <a:schemeClr val="bg1"/>
          </a:solidFill>
        </p:spPr>
        <p:txBody>
          <a:bodyPr/>
          <a:lstStyle/>
          <a:p>
            <a:r>
              <a:rPr lang="en-US" altLang="en-US" dirty="0"/>
              <a:t>Each exposed employee must wear a hard hat</a:t>
            </a:r>
          </a:p>
          <a:p>
            <a:endParaRPr lang="en-US" altLang="en-US" dirty="0"/>
          </a:p>
          <a:p>
            <a:r>
              <a:rPr lang="en-US" altLang="en-US" dirty="0"/>
              <a:t>Employer must take steps to prevent employees from being hit by falling objects</a:t>
            </a:r>
          </a:p>
          <a:p>
            <a:endParaRPr lang="en-US" altLang="en-US" sz="800" dirty="0"/>
          </a:p>
          <a:p>
            <a:pPr lvl="1"/>
            <a:r>
              <a:rPr lang="en-US" altLang="en-US" dirty="0"/>
              <a:t>Erect toe boards, screens, or guardrail systems</a:t>
            </a:r>
          </a:p>
          <a:p>
            <a:pPr lvl="1"/>
            <a:endParaRPr lang="en-US" altLang="en-US" dirty="0"/>
          </a:p>
          <a:p>
            <a:pPr lvl="1"/>
            <a:r>
              <a:rPr lang="en-US" altLang="en-US" dirty="0"/>
              <a:t>Erect a canopy structure</a:t>
            </a:r>
          </a:p>
          <a:p>
            <a:pPr lvl="1"/>
            <a:endParaRPr lang="en-US" altLang="en-US" dirty="0"/>
          </a:p>
          <a:p>
            <a:pPr lvl="1"/>
            <a:r>
              <a:rPr lang="en-US" altLang="en-US" dirty="0"/>
              <a:t>Barricade the area</a:t>
            </a:r>
          </a:p>
        </p:txBody>
      </p:sp>
      <p:sp>
        <p:nvSpPr>
          <p:cNvPr id="3" name="Content Placeholder 2">
            <a:extLst>
              <a:ext uri="{FF2B5EF4-FFF2-40B4-BE49-F238E27FC236}">
                <a16:creationId xmlns:a16="http://schemas.microsoft.com/office/drawing/2014/main" id="{1BA8068A-1615-4351-BCD1-2CF9F043EAE1}"/>
              </a:ext>
            </a:extLst>
          </p:cNvPr>
          <p:cNvSpPr>
            <a:spLocks noGrp="1"/>
          </p:cNvSpPr>
          <p:nvPr>
            <p:ph sz="quarter" idx="10"/>
          </p:nvPr>
        </p:nvSpPr>
        <p:spPr>
          <a:xfrm>
            <a:off x="6477000" y="609600"/>
            <a:ext cx="2133600" cy="381000"/>
          </a:xfrm>
        </p:spPr>
        <p:txBody>
          <a:bodyPr/>
          <a:lstStyle/>
          <a:p>
            <a:pPr algn="r"/>
            <a:r>
              <a:rPr lang="en-US" altLang="en-US" dirty="0"/>
              <a:t>1926.501(c) </a:t>
            </a:r>
            <a:endParaRPr lang="en-US" dirty="0"/>
          </a:p>
        </p:txBody>
      </p:sp>
      <p:sp>
        <p:nvSpPr>
          <p:cNvPr id="6" name="Rectangle 12">
            <a:extLst>
              <a:ext uri="{FF2B5EF4-FFF2-40B4-BE49-F238E27FC236}">
                <a16:creationId xmlns:a16="http://schemas.microsoft.com/office/drawing/2014/main" id="{EE835495-E268-4892-9077-A46A8CDA7D17}"/>
              </a:ext>
            </a:extLst>
          </p:cNvPr>
          <p:cNvSpPr>
            <a:spLocks noGrp="1" noChangeArrowheads="1"/>
          </p:cNvSpPr>
          <p:nvPr>
            <p:ph type="title"/>
          </p:nvPr>
        </p:nvSpPr>
        <p:spPr>
          <a:xfrm>
            <a:off x="457200" y="381000"/>
            <a:ext cx="8458200" cy="554038"/>
          </a:xfrm>
        </p:spPr>
        <p:txBody>
          <a:bodyPr/>
          <a:lstStyle/>
          <a:p>
            <a:r>
              <a:rPr lang="en-US" altLang="en-US" dirty="0"/>
              <a:t> Falling Object		</a:t>
            </a:r>
          </a:p>
        </p:txBody>
      </p:sp>
    </p:spTree>
    <p:extLst>
      <p:ext uri="{BB962C8B-B14F-4D97-AF65-F5344CB8AC3E}">
        <p14:creationId xmlns:p14="http://schemas.microsoft.com/office/powerpoint/2010/main" val="13921116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800600"/>
            <a:ext cx="58293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457200" y="466725"/>
            <a:ext cx="8382000" cy="523875"/>
          </a:xfrm>
        </p:spPr>
        <p:txBody>
          <a:bodyPr/>
          <a:lstStyle/>
          <a:p>
            <a:r>
              <a:rPr lang="en-US" altLang="en-US" sz="3400" dirty="0"/>
              <a:t> Protection from Falling Objects</a:t>
            </a:r>
          </a:p>
        </p:txBody>
      </p:sp>
      <p:sp>
        <p:nvSpPr>
          <p:cNvPr id="50180" name="Rectangle 3"/>
          <p:cNvSpPr>
            <a:spLocks noGrp="1" noChangeArrowheads="1"/>
          </p:cNvSpPr>
          <p:nvPr>
            <p:ph type="body" idx="1"/>
          </p:nvPr>
        </p:nvSpPr>
        <p:spPr>
          <a:xfrm>
            <a:off x="533400" y="1219200"/>
            <a:ext cx="5105400" cy="3810000"/>
          </a:xfrm>
          <a:solidFill>
            <a:schemeClr val="bg1"/>
          </a:solidFill>
        </p:spPr>
        <p:txBody>
          <a:bodyPr/>
          <a:lstStyle/>
          <a:p>
            <a:r>
              <a:rPr lang="en-US" altLang="en-US" sz="2400" dirty="0" err="1"/>
              <a:t>Toeboards</a:t>
            </a:r>
            <a:r>
              <a:rPr lang="en-US" altLang="en-US" sz="2400" dirty="0"/>
              <a:t> </a:t>
            </a:r>
          </a:p>
          <a:p>
            <a:endParaRPr lang="en-US" altLang="en-US" sz="800" dirty="0"/>
          </a:p>
          <a:p>
            <a:pPr lvl="1"/>
            <a:r>
              <a:rPr lang="en-US" altLang="en-US" sz="2000" dirty="0"/>
              <a:t>When used as falling object protection, must be erected along the edge of the overhead walking/working surface</a:t>
            </a:r>
          </a:p>
          <a:p>
            <a:pPr lvl="1"/>
            <a:endParaRPr lang="en-US" altLang="en-US" sz="800" dirty="0"/>
          </a:p>
          <a:p>
            <a:pPr lvl="1"/>
            <a:endParaRPr lang="en-US" altLang="en-US" sz="800" dirty="0"/>
          </a:p>
          <a:p>
            <a:pPr lvl="1"/>
            <a:r>
              <a:rPr lang="en-US" altLang="en-US" sz="2000" dirty="0"/>
              <a:t>Withstand force of at least 50 pounds </a:t>
            </a:r>
          </a:p>
          <a:p>
            <a:pPr lvl="1"/>
            <a:endParaRPr lang="en-US" altLang="en-US" sz="800" dirty="0"/>
          </a:p>
          <a:p>
            <a:pPr lvl="1"/>
            <a:endParaRPr lang="en-US" altLang="en-US" sz="800" dirty="0"/>
          </a:p>
          <a:p>
            <a:pPr lvl="1"/>
            <a:r>
              <a:rPr lang="en-US" altLang="en-US" sz="2000" dirty="0" err="1"/>
              <a:t>Toeboards</a:t>
            </a:r>
            <a:r>
              <a:rPr lang="en-US" altLang="en-US" sz="2000" dirty="0"/>
              <a:t> must be a minimum of 3½ inches in vertical height</a:t>
            </a:r>
          </a:p>
        </p:txBody>
      </p:sp>
      <p:sp>
        <p:nvSpPr>
          <p:cNvPr id="50181" name="Text Box 4"/>
          <p:cNvSpPr txBox="1">
            <a:spLocks noChangeArrowheads="1"/>
          </p:cNvSpPr>
          <p:nvPr/>
        </p:nvSpPr>
        <p:spPr bwMode="auto">
          <a:xfrm>
            <a:off x="7275513" y="620712"/>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1926.502(j)</a:t>
            </a:r>
          </a:p>
        </p:txBody>
      </p:sp>
      <p:grpSp>
        <p:nvGrpSpPr>
          <p:cNvPr id="50182" name="Group 7"/>
          <p:cNvGrpSpPr>
            <a:grpSpLocks/>
          </p:cNvGrpSpPr>
          <p:nvPr/>
        </p:nvGrpSpPr>
        <p:grpSpPr bwMode="auto">
          <a:xfrm>
            <a:off x="5562600" y="1447800"/>
            <a:ext cx="3048000" cy="2438400"/>
            <a:chOff x="609600" y="1143000"/>
            <a:chExt cx="7696200" cy="4419600"/>
          </a:xfrm>
        </p:grpSpPr>
        <p:pic>
          <p:nvPicPr>
            <p:cNvPr id="50184" name="Picture 45" descr="Guardrail Graphic Tom Wilder NCDOL 04-16-15.jpg"/>
            <p:cNvPicPr>
              <a:picLocks noChangeAspect="1"/>
            </p:cNvPicPr>
            <p:nvPr/>
          </p:nvPicPr>
          <p:blipFill>
            <a:blip r:embed="rId4">
              <a:extLst>
                <a:ext uri="{28A0092B-C50C-407E-A947-70E740481C1C}">
                  <a14:useLocalDpi xmlns:a14="http://schemas.microsoft.com/office/drawing/2010/main" val="0"/>
                </a:ext>
              </a:extLst>
            </a:blip>
            <a:srcRect b="8211"/>
            <a:stretch>
              <a:fillRect/>
            </a:stretch>
          </p:blipFill>
          <p:spPr bwMode="auto">
            <a:xfrm>
              <a:off x="609600" y="11430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341457" y="5335291"/>
              <a:ext cx="1186498" cy="212923"/>
            </a:xfrm>
            <a:prstGeom prst="rect">
              <a:avLst/>
            </a:prstGeom>
            <a:noFill/>
          </p:spPr>
          <p:txBody>
            <a:bodyPr wrap="none">
              <a:spAutoFit/>
            </a:bodyPr>
            <a:lstStyle/>
            <a:p>
              <a:pPr eaLnBrk="1" hangingPunct="1">
                <a:defRPr/>
              </a:pPr>
              <a:r>
                <a:rPr lang="en-US" sz="800" u="none" dirty="0">
                  <a:latin typeface="+mj-lt"/>
                </a:rPr>
                <a:t>NCDOL Photo Library</a:t>
              </a:r>
            </a:p>
          </p:txBody>
        </p:sp>
      </p:grpSp>
      <p:sp>
        <p:nvSpPr>
          <p:cNvPr id="50183" name="Up-Down Arrow 15"/>
          <p:cNvSpPr>
            <a:spLocks noChangeArrowheads="1"/>
          </p:cNvSpPr>
          <p:nvPr/>
        </p:nvSpPr>
        <p:spPr bwMode="auto">
          <a:xfrm>
            <a:off x="6477000" y="3733800"/>
            <a:ext cx="152400" cy="1524000"/>
          </a:xfrm>
          <a:prstGeom prst="upDownArrow">
            <a:avLst>
              <a:gd name="adj1" fmla="val 50000"/>
              <a:gd name="adj2" fmla="val 50000"/>
            </a:avLst>
          </a:prstGeom>
          <a:solidFill>
            <a:srgbClr val="339966"/>
          </a:solidFill>
          <a:ln w="12700" algn="ctr">
            <a:solidFill>
              <a:schemeClr val="tx1"/>
            </a:solidFill>
            <a:round/>
            <a:headEnd type="none" w="sm" len="sm"/>
            <a:tailEnd type="none" w="sm" len="sm"/>
          </a:ln>
        </p:spPr>
        <p:txBody>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Tree>
    <p:extLst>
      <p:ext uri="{BB962C8B-B14F-4D97-AF65-F5344CB8AC3E}">
        <p14:creationId xmlns:p14="http://schemas.microsoft.com/office/powerpoint/2010/main" val="391980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313" y="1828800"/>
            <a:ext cx="3163887" cy="4068632"/>
          </a:xfrm>
          <a:prstGeom prst="rect">
            <a:avLst/>
          </a:prstGeom>
        </p:spPr>
      </p:pic>
      <p:sp>
        <p:nvSpPr>
          <p:cNvPr id="52226" name="Rectangle 4"/>
          <p:cNvSpPr>
            <a:spLocks noGrp="1" noChangeArrowheads="1"/>
          </p:cNvSpPr>
          <p:nvPr>
            <p:ph type="title"/>
          </p:nvPr>
        </p:nvSpPr>
        <p:spPr>
          <a:xfrm>
            <a:off x="533400" y="381000"/>
            <a:ext cx="8458200" cy="554038"/>
          </a:xfrm>
        </p:spPr>
        <p:txBody>
          <a:bodyPr/>
          <a:lstStyle/>
          <a:p>
            <a:r>
              <a:rPr lang="en-US" altLang="en-US" dirty="0"/>
              <a:t>Methods of Fall Protection</a:t>
            </a:r>
          </a:p>
        </p:txBody>
      </p:sp>
      <p:sp>
        <p:nvSpPr>
          <p:cNvPr id="52227" name="Text Box 5"/>
          <p:cNvSpPr>
            <a:spLocks noGrp="1" noChangeArrowheads="1"/>
          </p:cNvSpPr>
          <p:nvPr>
            <p:ph type="body" idx="1"/>
          </p:nvPr>
        </p:nvSpPr>
        <p:spPr>
          <a:xfrm>
            <a:off x="533400" y="1189037"/>
            <a:ext cx="8229600" cy="4525963"/>
          </a:xfrm>
        </p:spPr>
        <p:txBody>
          <a:bodyPr/>
          <a:lstStyle/>
          <a:p>
            <a:pPr>
              <a:lnSpc>
                <a:spcPct val="120000"/>
              </a:lnSpc>
            </a:pPr>
            <a:r>
              <a:rPr lang="en-US" altLang="en-US" b="1" dirty="0"/>
              <a:t>Conventional methods</a:t>
            </a:r>
            <a:r>
              <a:rPr lang="en-US" altLang="en-US" b="1" u="sng" dirty="0"/>
              <a:t> </a:t>
            </a:r>
          </a:p>
          <a:p>
            <a:pPr lvl="1">
              <a:lnSpc>
                <a:spcPct val="150000"/>
              </a:lnSpc>
            </a:pPr>
            <a:r>
              <a:rPr lang="en-US" altLang="en-US" dirty="0"/>
              <a:t>Safety nets</a:t>
            </a:r>
          </a:p>
          <a:p>
            <a:pPr lvl="1">
              <a:lnSpc>
                <a:spcPct val="150000"/>
              </a:lnSpc>
            </a:pPr>
            <a:r>
              <a:rPr lang="en-US" altLang="en-US" dirty="0"/>
              <a:t>Guardrails</a:t>
            </a:r>
          </a:p>
          <a:p>
            <a:pPr lvl="1">
              <a:lnSpc>
                <a:spcPct val="150000"/>
              </a:lnSpc>
            </a:pPr>
            <a:r>
              <a:rPr lang="en-US" altLang="en-US" dirty="0"/>
              <a:t>Personal fall arrest systems </a:t>
            </a:r>
          </a:p>
        </p:txBody>
      </p:sp>
      <p:sp>
        <p:nvSpPr>
          <p:cNvPr id="52228" name="Text Box 8"/>
          <p:cNvSpPr txBox="1">
            <a:spLocks noChangeArrowheads="1"/>
          </p:cNvSpPr>
          <p:nvPr/>
        </p:nvSpPr>
        <p:spPr bwMode="auto">
          <a:xfrm>
            <a:off x="6975475" y="6207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1926.502(a)(1)</a:t>
            </a:r>
          </a:p>
        </p:txBody>
      </p:sp>
      <p:sp>
        <p:nvSpPr>
          <p:cNvPr id="50183" name="TextBox 3"/>
          <p:cNvSpPr txBox="1">
            <a:spLocks noChangeArrowheads="1"/>
          </p:cNvSpPr>
          <p:nvPr/>
        </p:nvSpPr>
        <p:spPr bwMode="auto">
          <a:xfrm>
            <a:off x="5257800" y="5715000"/>
            <a:ext cx="12458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b="1" u="none" dirty="0">
                <a:latin typeface="+mn-lt"/>
              </a:rPr>
              <a:t>NCDOL Photo Library</a:t>
            </a:r>
          </a:p>
        </p:txBody>
      </p:sp>
    </p:spTree>
    <p:extLst>
      <p:ext uri="{BB962C8B-B14F-4D97-AF65-F5344CB8AC3E}">
        <p14:creationId xmlns:p14="http://schemas.microsoft.com/office/powerpoint/2010/main" val="3609567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6"/>
          <p:cNvSpPr>
            <a:spLocks noGrp="1" noChangeArrowheads="1"/>
          </p:cNvSpPr>
          <p:nvPr>
            <p:ph type="title"/>
          </p:nvPr>
        </p:nvSpPr>
        <p:spPr>
          <a:xfrm>
            <a:off x="533400" y="381000"/>
            <a:ext cx="8458200" cy="554038"/>
          </a:xfrm>
        </p:spPr>
        <p:txBody>
          <a:bodyPr/>
          <a:lstStyle/>
          <a:p>
            <a:r>
              <a:rPr lang="en-US" altLang="en-US" dirty="0"/>
              <a:t>Guardrail System</a:t>
            </a:r>
            <a:endParaRPr lang="en-US" altLang="en-US" b="0" dirty="0">
              <a:solidFill>
                <a:schemeClr val="tx1"/>
              </a:solidFill>
            </a:endParaRPr>
          </a:p>
        </p:txBody>
      </p:sp>
      <p:sp>
        <p:nvSpPr>
          <p:cNvPr id="56323" name="Double Brace 19"/>
          <p:cNvSpPr>
            <a:spLocks noChangeArrowheads="1"/>
          </p:cNvSpPr>
          <p:nvPr/>
        </p:nvSpPr>
        <p:spPr bwMode="auto">
          <a:xfrm>
            <a:off x="7315200" y="4572000"/>
            <a:ext cx="1069975" cy="914400"/>
          </a:xfrm>
          <a:prstGeom prst="bracePair">
            <a:avLst>
              <a:gd name="adj" fmla="val 8333"/>
            </a:avLst>
          </a:prstGeom>
          <a:noFill/>
          <a:ln w="12700" algn="ctr">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grpSp>
        <p:nvGrpSpPr>
          <p:cNvPr id="56324" name="Group 5"/>
          <p:cNvGrpSpPr>
            <a:grpSpLocks/>
          </p:cNvGrpSpPr>
          <p:nvPr/>
        </p:nvGrpSpPr>
        <p:grpSpPr bwMode="auto">
          <a:xfrm>
            <a:off x="609600" y="1143000"/>
            <a:ext cx="7961586" cy="4406900"/>
            <a:chOff x="609600" y="1143000"/>
            <a:chExt cx="7961586" cy="4406900"/>
          </a:xfrm>
        </p:grpSpPr>
        <p:pic>
          <p:nvPicPr>
            <p:cNvPr id="56325" name="Picture 45" descr="Guardrail Graphic Tom Wilder NCDOL 04-16-15.jpg"/>
            <p:cNvPicPr>
              <a:picLocks noChangeAspect="1"/>
            </p:cNvPicPr>
            <p:nvPr/>
          </p:nvPicPr>
          <p:blipFill>
            <a:blip r:embed="rId3">
              <a:extLst>
                <a:ext uri="{28A0092B-C50C-407E-A947-70E740481C1C}">
                  <a14:useLocalDpi xmlns:a14="http://schemas.microsoft.com/office/drawing/2010/main" val="0"/>
                </a:ext>
              </a:extLst>
            </a:blip>
            <a:srcRect b="8211"/>
            <a:stretch>
              <a:fillRect/>
            </a:stretch>
          </p:blipFill>
          <p:spPr bwMode="auto">
            <a:xfrm>
              <a:off x="609600" y="1143000"/>
              <a:ext cx="7961586"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343400" y="5334000"/>
              <a:ext cx="1185863" cy="215900"/>
            </a:xfrm>
            <a:prstGeom prst="rect">
              <a:avLst/>
            </a:prstGeom>
            <a:noFill/>
          </p:spPr>
          <p:txBody>
            <a:bodyPr wrap="none">
              <a:spAutoFit/>
            </a:bodyPr>
            <a:lstStyle/>
            <a:p>
              <a:pPr eaLnBrk="1" hangingPunct="1">
                <a:defRPr/>
              </a:pPr>
              <a:r>
                <a:rPr lang="en-US" sz="800" u="none" dirty="0">
                  <a:latin typeface="+mj-lt"/>
                </a:rPr>
                <a:t>NCDOL Photo Library</a:t>
              </a:r>
            </a:p>
          </p:txBody>
        </p:sp>
      </p:grpSp>
      <p:sp>
        <p:nvSpPr>
          <p:cNvPr id="7" name="Text Box 8">
            <a:extLst>
              <a:ext uri="{FF2B5EF4-FFF2-40B4-BE49-F238E27FC236}">
                <a16:creationId xmlns:a16="http://schemas.microsoft.com/office/drawing/2014/main" id="{1286AD76-C94A-4B5E-86C2-5077DDFA8312}"/>
              </a:ext>
            </a:extLst>
          </p:cNvPr>
          <p:cNvSpPr txBox="1">
            <a:spLocks noChangeArrowheads="1"/>
          </p:cNvSpPr>
          <p:nvPr/>
        </p:nvSpPr>
        <p:spPr bwMode="auto">
          <a:xfrm>
            <a:off x="7239000" y="620713"/>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1926.502(b)</a:t>
            </a:r>
          </a:p>
        </p:txBody>
      </p:sp>
    </p:spTree>
    <p:extLst>
      <p:ext uri="{BB962C8B-B14F-4D97-AF65-F5344CB8AC3E}">
        <p14:creationId xmlns:p14="http://schemas.microsoft.com/office/powerpoint/2010/main" val="557734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body" idx="1"/>
          </p:nvPr>
        </p:nvSpPr>
        <p:spPr>
          <a:xfrm>
            <a:off x="579438" y="1295400"/>
            <a:ext cx="7878762" cy="4525963"/>
          </a:xfrm>
        </p:spPr>
        <p:txBody>
          <a:bodyPr/>
          <a:lstStyle/>
          <a:p>
            <a:r>
              <a:rPr lang="en-US" altLang="en-US" dirty="0"/>
              <a:t>Used for:</a:t>
            </a:r>
          </a:p>
          <a:p>
            <a:endParaRPr lang="en-US" altLang="en-US" sz="800" dirty="0"/>
          </a:p>
          <a:p>
            <a:pPr lvl="1">
              <a:lnSpc>
                <a:spcPct val="150000"/>
              </a:lnSpc>
            </a:pPr>
            <a:r>
              <a:rPr lang="en-US" altLang="en-US" sz="2000" dirty="0"/>
              <a:t>Bridges</a:t>
            </a:r>
          </a:p>
          <a:p>
            <a:pPr lvl="1">
              <a:lnSpc>
                <a:spcPct val="150000"/>
              </a:lnSpc>
            </a:pPr>
            <a:r>
              <a:rPr lang="en-US" altLang="en-US" sz="2000" dirty="0"/>
              <a:t>Demolition of multi-story buildings</a:t>
            </a:r>
          </a:p>
          <a:p>
            <a:endParaRPr lang="en-US" altLang="en-US" sz="800" dirty="0"/>
          </a:p>
          <a:p>
            <a:endParaRPr lang="en-US" altLang="en-US" sz="800" dirty="0"/>
          </a:p>
          <a:p>
            <a:endParaRPr lang="en-US" altLang="en-US" sz="800" dirty="0"/>
          </a:p>
          <a:p>
            <a:r>
              <a:rPr lang="en-US" altLang="en-US" sz="2400" dirty="0"/>
              <a:t>Rarely used in residential construction</a:t>
            </a:r>
          </a:p>
          <a:p>
            <a:pPr>
              <a:lnSpc>
                <a:spcPct val="90000"/>
              </a:lnSpc>
              <a:buFont typeface="Wingdings" panose="05000000000000000000" pitchFamily="2" charset="2"/>
              <a:buNone/>
            </a:pPr>
            <a:endParaRPr lang="en-US" altLang="en-US" dirty="0"/>
          </a:p>
        </p:txBody>
      </p:sp>
      <p:sp>
        <p:nvSpPr>
          <p:cNvPr id="54275" name="Rectangle 9"/>
          <p:cNvSpPr>
            <a:spLocks noGrp="1" noChangeArrowheads="1"/>
          </p:cNvSpPr>
          <p:nvPr>
            <p:ph type="title"/>
          </p:nvPr>
        </p:nvSpPr>
        <p:spPr>
          <a:xfrm>
            <a:off x="533400" y="381000"/>
            <a:ext cx="8153400" cy="554038"/>
          </a:xfrm>
        </p:spPr>
        <p:txBody>
          <a:bodyPr/>
          <a:lstStyle/>
          <a:p>
            <a:r>
              <a:rPr lang="en-US" altLang="en-US" dirty="0"/>
              <a:t>Safety Nets</a:t>
            </a:r>
            <a:endParaRPr lang="en-US" altLang="en-US" sz="1800" b="0" dirty="0">
              <a:solidFill>
                <a:schemeClr val="tx1"/>
              </a:solidFill>
            </a:endParaRPr>
          </a:p>
        </p:txBody>
      </p:sp>
      <p:sp>
        <p:nvSpPr>
          <p:cNvPr id="4" name="Text Box 8">
            <a:extLst>
              <a:ext uri="{FF2B5EF4-FFF2-40B4-BE49-F238E27FC236}">
                <a16:creationId xmlns:a16="http://schemas.microsoft.com/office/drawing/2014/main" id="{286C4495-5D37-4309-8015-DD6F668FB300}"/>
              </a:ext>
            </a:extLst>
          </p:cNvPr>
          <p:cNvSpPr txBox="1">
            <a:spLocks noChangeArrowheads="1"/>
          </p:cNvSpPr>
          <p:nvPr/>
        </p:nvSpPr>
        <p:spPr bwMode="auto">
          <a:xfrm>
            <a:off x="7239000" y="620713"/>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1926.502(c)</a:t>
            </a:r>
          </a:p>
        </p:txBody>
      </p:sp>
    </p:spTree>
    <p:extLst>
      <p:ext uri="{BB962C8B-B14F-4D97-AF65-F5344CB8AC3E}">
        <p14:creationId xmlns:p14="http://schemas.microsoft.com/office/powerpoint/2010/main" val="108993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12"/>
          <p:cNvSpPr>
            <a:spLocks noGrp="1" noChangeArrowheads="1"/>
          </p:cNvSpPr>
          <p:nvPr>
            <p:ph type="title"/>
          </p:nvPr>
        </p:nvSpPr>
        <p:spPr bwMode="auto">
          <a:xfrm>
            <a:off x="533400" y="381000"/>
            <a:ext cx="8458200" cy="554038"/>
          </a:xfrm>
        </p:spPr>
        <p:txBody>
          <a:bodyPr/>
          <a:lstStyle/>
          <a:p>
            <a:pPr>
              <a:spcBef>
                <a:spcPct val="50000"/>
              </a:spcBef>
            </a:pPr>
            <a:r>
              <a:rPr lang="en-US" altLang="en-US" dirty="0"/>
              <a:t>Personal Fall Arrest System (PFAS)</a:t>
            </a:r>
          </a:p>
        </p:txBody>
      </p:sp>
      <p:pic>
        <p:nvPicPr>
          <p:cNvPr id="58371" name="Picture 3" descr="E:\Photos (TOM)\Pic00006 Good harness-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371600"/>
            <a:ext cx="589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5943600" y="5621338"/>
            <a:ext cx="1600200" cy="246062"/>
          </a:xfrm>
          <a:prstGeom prst="rect">
            <a:avLst/>
          </a:prstGeom>
          <a:solidFill>
            <a:srgbClr val="617DCB"/>
          </a:solidFill>
        </p:spPr>
        <p:txBody>
          <a:bodyPr>
            <a:spAutoFit/>
          </a:bodyPr>
          <a:lstStyle/>
          <a:p>
            <a:pPr eaLnBrk="1" hangingPunct="1">
              <a:defRPr/>
            </a:pPr>
            <a:r>
              <a:rPr lang="en-US" sz="1000" u="none" dirty="0">
                <a:solidFill>
                  <a:schemeClr val="bg1"/>
                </a:solidFill>
                <a:latin typeface="+mn-lt"/>
              </a:rPr>
              <a:t>NCDOL Photo  Library</a:t>
            </a:r>
          </a:p>
        </p:txBody>
      </p:sp>
    </p:spTree>
    <p:extLst>
      <p:ext uri="{BB962C8B-B14F-4D97-AF65-F5344CB8AC3E}">
        <p14:creationId xmlns:p14="http://schemas.microsoft.com/office/powerpoint/2010/main" val="1258503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10"/>
          <p:cNvSpPr txBox="1">
            <a:spLocks noChangeArrowheads="1"/>
          </p:cNvSpPr>
          <p:nvPr/>
        </p:nvSpPr>
        <p:spPr bwMode="auto">
          <a:xfrm>
            <a:off x="3413125" y="1154113"/>
            <a:ext cx="276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b="1" u="none"/>
              <a:t>Is this correct?</a:t>
            </a:r>
          </a:p>
        </p:txBody>
      </p:sp>
      <p:pic>
        <p:nvPicPr>
          <p:cNvPr id="60420" name="Picture 5" descr="C:\Users\tmwilder\Desktop\April 06 Photos\ConFallLadder3168493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 y="1677988"/>
            <a:ext cx="747712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Grp="1" noChangeArrowheads="1"/>
          </p:cNvSpPr>
          <p:nvPr>
            <p:ph type="title"/>
          </p:nvPr>
        </p:nvSpPr>
        <p:spPr>
          <a:xfrm>
            <a:off x="533400" y="381000"/>
            <a:ext cx="8534400" cy="554038"/>
          </a:xfrm>
        </p:spPr>
        <p:txBody>
          <a:bodyPr/>
          <a:lstStyle/>
          <a:p>
            <a:r>
              <a:rPr lang="en-US" altLang="en-US" dirty="0"/>
              <a:t>Personal Fall Arrest System</a:t>
            </a:r>
            <a:endParaRPr lang="en-US" altLang="en-US" sz="1800" b="0" dirty="0">
              <a:solidFill>
                <a:schemeClr val="tx1"/>
              </a:solidFill>
            </a:endParaRPr>
          </a:p>
        </p:txBody>
      </p:sp>
    </p:spTree>
    <p:extLst>
      <p:ext uri="{BB962C8B-B14F-4D97-AF65-F5344CB8AC3E}">
        <p14:creationId xmlns:p14="http://schemas.microsoft.com/office/powerpoint/2010/main" val="138361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533400" y="1295400"/>
            <a:ext cx="8001000" cy="4525963"/>
          </a:xfrm>
        </p:spPr>
        <p:txBody>
          <a:bodyPr/>
          <a:lstStyle/>
          <a:p>
            <a:r>
              <a:rPr lang="en-US" altLang="en-US" sz="2400" dirty="0"/>
              <a:t>D-Rings, </a:t>
            </a:r>
            <a:r>
              <a:rPr lang="en-US" altLang="en-US" sz="2400" dirty="0" err="1"/>
              <a:t>snaphooks</a:t>
            </a:r>
            <a:r>
              <a:rPr lang="en-US" altLang="en-US" sz="2400" dirty="0"/>
              <a:t>, lanyards, lifelines, anchorages rated @ 5,000 pounds</a:t>
            </a:r>
          </a:p>
          <a:p>
            <a:endParaRPr lang="en-US" altLang="en-US" sz="2400" dirty="0"/>
          </a:p>
          <a:p>
            <a:endParaRPr lang="en-US" altLang="en-US" sz="800" dirty="0"/>
          </a:p>
          <a:p>
            <a:r>
              <a:rPr lang="en-US" altLang="en-US" sz="2400" dirty="0"/>
              <a:t>No free fall more than 6 feet; nor contact any lower level; 3.5 feet maximum deceleration</a:t>
            </a:r>
          </a:p>
          <a:p>
            <a:endParaRPr lang="en-US" altLang="en-US" sz="2400" dirty="0"/>
          </a:p>
          <a:p>
            <a:endParaRPr lang="en-US" altLang="en-US" sz="800" dirty="0"/>
          </a:p>
          <a:p>
            <a:r>
              <a:rPr lang="en-US" altLang="en-US" sz="2400" dirty="0"/>
              <a:t>Provide for prompt rescue</a:t>
            </a:r>
          </a:p>
          <a:p>
            <a:endParaRPr lang="en-US" altLang="en-US" sz="2400" dirty="0"/>
          </a:p>
          <a:p>
            <a:endParaRPr lang="en-US" altLang="en-US" sz="800" dirty="0"/>
          </a:p>
          <a:p>
            <a:r>
              <a:rPr lang="en-US" altLang="en-US" sz="2400" dirty="0"/>
              <a:t>Inspect prior to each use</a:t>
            </a:r>
            <a:endParaRPr lang="es-MX" altLang="en-US" sz="2400" dirty="0"/>
          </a:p>
          <a:p>
            <a:endParaRPr lang="es-MX" altLang="en-US" sz="3200" b="1" dirty="0"/>
          </a:p>
        </p:txBody>
      </p:sp>
      <p:sp>
        <p:nvSpPr>
          <p:cNvPr id="62467" name="Rectangle 6"/>
          <p:cNvSpPr>
            <a:spLocks noGrp="1" noChangeArrowheads="1"/>
          </p:cNvSpPr>
          <p:nvPr>
            <p:ph type="title"/>
          </p:nvPr>
        </p:nvSpPr>
        <p:spPr>
          <a:xfrm>
            <a:off x="533400" y="381000"/>
            <a:ext cx="8534400" cy="554038"/>
          </a:xfrm>
        </p:spPr>
        <p:txBody>
          <a:bodyPr/>
          <a:lstStyle/>
          <a:p>
            <a:r>
              <a:rPr lang="en-US" altLang="en-US" dirty="0"/>
              <a:t>Personal Fall Arrest System</a:t>
            </a:r>
            <a:endParaRPr lang="en-US" altLang="en-US" sz="1800" b="0" dirty="0">
              <a:solidFill>
                <a:schemeClr val="tx1"/>
              </a:solidFill>
            </a:endParaRPr>
          </a:p>
        </p:txBody>
      </p:sp>
      <p:sp>
        <p:nvSpPr>
          <p:cNvPr id="5" name="Text Box 8">
            <a:extLst>
              <a:ext uri="{FF2B5EF4-FFF2-40B4-BE49-F238E27FC236}">
                <a16:creationId xmlns:a16="http://schemas.microsoft.com/office/drawing/2014/main" id="{868ED311-E671-4BDD-8CCF-D5A12326E6DB}"/>
              </a:ext>
            </a:extLst>
          </p:cNvPr>
          <p:cNvSpPr txBox="1">
            <a:spLocks noChangeArrowheads="1"/>
          </p:cNvSpPr>
          <p:nvPr/>
        </p:nvSpPr>
        <p:spPr bwMode="auto">
          <a:xfrm>
            <a:off x="7239000" y="620713"/>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1926.502(d)</a:t>
            </a:r>
          </a:p>
        </p:txBody>
      </p:sp>
    </p:spTree>
    <p:extLst>
      <p:ext uri="{BB962C8B-B14F-4D97-AF65-F5344CB8AC3E}">
        <p14:creationId xmlns:p14="http://schemas.microsoft.com/office/powerpoint/2010/main" val="220912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228600"/>
            <a:ext cx="8305800" cy="861774"/>
          </a:xfrm>
        </p:spPr>
        <p:txBody>
          <a:bodyPr/>
          <a:lstStyle/>
          <a:p>
            <a:r>
              <a:rPr lang="en-US" altLang="en-US" sz="2800" dirty="0">
                <a:latin typeface="Arial Narrow" panose="020B0606020202030204" pitchFamily="34" charset="0"/>
              </a:rPr>
              <a:t>Falls = 36% of CY 2012-2016 Construction Fatalities in North Carolina</a:t>
            </a:r>
          </a:p>
        </p:txBody>
      </p:sp>
      <p:graphicFrame>
        <p:nvGraphicFramePr>
          <p:cNvPr id="5" name="Chart 4">
            <a:extLst>
              <a:ext uri="{FF2B5EF4-FFF2-40B4-BE49-F238E27FC236}">
                <a16:creationId xmlns:a16="http://schemas.microsoft.com/office/drawing/2014/main" id="{6C294011-D870-4309-B63A-2CEB2727294B}"/>
              </a:ext>
            </a:extLst>
          </p:cNvPr>
          <p:cNvGraphicFramePr>
            <a:graphicFrameLocks/>
          </p:cNvGraphicFramePr>
          <p:nvPr/>
        </p:nvGraphicFramePr>
        <p:xfrm>
          <a:off x="685800" y="1295400"/>
          <a:ext cx="77724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9762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body" idx="1"/>
          </p:nvPr>
        </p:nvSpPr>
        <p:spPr>
          <a:xfrm>
            <a:off x="533400" y="1265238"/>
            <a:ext cx="8001000" cy="4525962"/>
          </a:xfrm>
        </p:spPr>
        <p:txBody>
          <a:bodyPr/>
          <a:lstStyle/>
          <a:p>
            <a:pPr marL="341313" indent="-341313"/>
            <a:r>
              <a:rPr lang="en-US" altLang="en-US" sz="2400" dirty="0"/>
              <a:t>Body belts </a:t>
            </a:r>
            <a:r>
              <a:rPr lang="en-US" altLang="en-US" sz="2400" b="1" u="sng" dirty="0"/>
              <a:t>not</a:t>
            </a:r>
            <a:r>
              <a:rPr lang="en-US" altLang="en-US" sz="2400" dirty="0"/>
              <a:t> allowed for fall arrest but may be used as a positioning device</a:t>
            </a:r>
          </a:p>
          <a:p>
            <a:pPr marL="341313" indent="-341313"/>
            <a:endParaRPr lang="en-US" altLang="en-US" sz="800" dirty="0"/>
          </a:p>
          <a:p>
            <a:pPr marL="341313" indent="-341313"/>
            <a:endParaRPr lang="en-US" altLang="en-US" sz="800" dirty="0"/>
          </a:p>
          <a:p>
            <a:pPr marL="341313" indent="-341313"/>
            <a:endParaRPr lang="en-US" altLang="en-US" sz="800" dirty="0"/>
          </a:p>
          <a:p>
            <a:pPr marL="341313" indent="-341313"/>
            <a:r>
              <a:rPr lang="en-US" altLang="en-US" sz="2400" dirty="0"/>
              <a:t>Only locking type of </a:t>
            </a:r>
            <a:r>
              <a:rPr lang="en-US" altLang="en-US" sz="2400" dirty="0" err="1"/>
              <a:t>snaphook</a:t>
            </a:r>
            <a:r>
              <a:rPr lang="en-US" altLang="en-US" sz="2400" dirty="0"/>
              <a:t> can be used</a:t>
            </a:r>
          </a:p>
          <a:p>
            <a:pPr marL="341313" indent="-341313"/>
            <a:endParaRPr lang="en-US" altLang="en-US" dirty="0"/>
          </a:p>
          <a:p>
            <a:pPr marL="341313" indent="-341313"/>
            <a:endParaRPr lang="en-US" altLang="en-US" dirty="0"/>
          </a:p>
          <a:p>
            <a:pPr marL="341313" indent="-341313"/>
            <a:endParaRPr lang="en-US" altLang="en-US" dirty="0"/>
          </a:p>
          <a:p>
            <a:pPr marL="341313" indent="-341313" algn="ctr">
              <a:spcBef>
                <a:spcPct val="20000"/>
              </a:spcBef>
              <a:buClrTx/>
              <a:buSzTx/>
              <a:buFontTx/>
              <a:buNone/>
            </a:pPr>
            <a:endParaRPr lang="en-US" altLang="en-US" dirty="0">
              <a:solidFill>
                <a:schemeClr val="bg2"/>
              </a:solidFill>
              <a:latin typeface="Tahoma" panose="020B0604030504040204" pitchFamily="34" charset="0"/>
            </a:endParaRPr>
          </a:p>
        </p:txBody>
      </p:sp>
      <p:pic>
        <p:nvPicPr>
          <p:cNvPr id="6656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14800" y="3543300"/>
            <a:ext cx="4267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Grp="1" noChangeArrowheads="1"/>
          </p:cNvSpPr>
          <p:nvPr>
            <p:ph type="title"/>
          </p:nvPr>
        </p:nvSpPr>
        <p:spPr>
          <a:xfrm>
            <a:off x="533400" y="381000"/>
            <a:ext cx="8534400" cy="554038"/>
          </a:xfrm>
        </p:spPr>
        <p:txBody>
          <a:bodyPr/>
          <a:lstStyle/>
          <a:p>
            <a:r>
              <a:rPr lang="en-US" altLang="en-US" dirty="0"/>
              <a:t>Personal Fall Arrest System</a:t>
            </a:r>
            <a:endParaRPr lang="en-US" altLang="en-US" sz="1800" b="0" dirty="0">
              <a:solidFill>
                <a:schemeClr val="tx1"/>
              </a:solidFill>
            </a:endParaRPr>
          </a:p>
        </p:txBody>
      </p:sp>
      <p:sp>
        <p:nvSpPr>
          <p:cNvPr id="5" name="Text Box 8">
            <a:extLst>
              <a:ext uri="{FF2B5EF4-FFF2-40B4-BE49-F238E27FC236}">
                <a16:creationId xmlns:a16="http://schemas.microsoft.com/office/drawing/2014/main" id="{FF0ABB48-06CE-4029-95A5-CED898170E75}"/>
              </a:ext>
            </a:extLst>
          </p:cNvPr>
          <p:cNvSpPr txBox="1">
            <a:spLocks noChangeArrowheads="1"/>
          </p:cNvSpPr>
          <p:nvPr/>
        </p:nvSpPr>
        <p:spPr bwMode="auto">
          <a:xfrm>
            <a:off x="7239000" y="620713"/>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1926.502(d)</a:t>
            </a:r>
          </a:p>
        </p:txBody>
      </p:sp>
    </p:spTree>
    <p:extLst>
      <p:ext uri="{BB962C8B-B14F-4D97-AF65-F5344CB8AC3E}">
        <p14:creationId xmlns:p14="http://schemas.microsoft.com/office/powerpoint/2010/main" val="2064446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6DBF31-9B59-45F5-922D-CB662C413493}"/>
              </a:ext>
            </a:extLst>
          </p:cNvPr>
          <p:cNvSpPr>
            <a:spLocks noGrp="1"/>
          </p:cNvSpPr>
          <p:nvPr>
            <p:ph type="title"/>
          </p:nvPr>
        </p:nvSpPr>
        <p:spPr>
          <a:xfrm>
            <a:off x="609600" y="457200"/>
            <a:ext cx="7924800" cy="492443"/>
          </a:xfrm>
        </p:spPr>
        <p:txBody>
          <a:bodyPr/>
          <a:lstStyle/>
          <a:p>
            <a:r>
              <a:rPr lang="en-US" altLang="en-US" sz="3200" dirty="0"/>
              <a:t>Methods of Fall Protection </a:t>
            </a:r>
            <a:endParaRPr lang="en-US" sz="3200" dirty="0"/>
          </a:p>
        </p:txBody>
      </p:sp>
      <p:sp>
        <p:nvSpPr>
          <p:cNvPr id="5" name="Content Placeholder 4">
            <a:extLst>
              <a:ext uri="{FF2B5EF4-FFF2-40B4-BE49-F238E27FC236}">
                <a16:creationId xmlns:a16="http://schemas.microsoft.com/office/drawing/2014/main" id="{08FDFDB6-F861-4B62-9737-9B536E77DF2C}"/>
              </a:ext>
            </a:extLst>
          </p:cNvPr>
          <p:cNvSpPr>
            <a:spLocks noGrp="1"/>
          </p:cNvSpPr>
          <p:nvPr>
            <p:ph idx="1"/>
          </p:nvPr>
        </p:nvSpPr>
        <p:spPr>
          <a:xfrm>
            <a:off x="533400" y="1219200"/>
            <a:ext cx="8001000" cy="4724400"/>
          </a:xfrm>
        </p:spPr>
        <p:txBody>
          <a:bodyPr/>
          <a:lstStyle/>
          <a:p>
            <a:r>
              <a:rPr lang="en-US" dirty="0"/>
              <a:t>Other acceptable methods</a:t>
            </a:r>
          </a:p>
          <a:p>
            <a:pPr lvl="1"/>
            <a:endParaRPr lang="en-US" sz="800" dirty="0"/>
          </a:p>
          <a:p>
            <a:pPr lvl="1"/>
            <a:r>
              <a:rPr lang="en-US" dirty="0"/>
              <a:t>Used under certain circumstances</a:t>
            </a:r>
          </a:p>
          <a:p>
            <a:pPr lvl="2"/>
            <a:endParaRPr lang="en-US" sz="800" dirty="0"/>
          </a:p>
          <a:p>
            <a:pPr lvl="2">
              <a:lnSpc>
                <a:spcPct val="150000"/>
              </a:lnSpc>
            </a:pPr>
            <a:r>
              <a:rPr lang="en-US" dirty="0"/>
              <a:t>Warning lines</a:t>
            </a:r>
          </a:p>
          <a:p>
            <a:pPr lvl="2">
              <a:lnSpc>
                <a:spcPct val="150000"/>
              </a:lnSpc>
            </a:pPr>
            <a:endParaRPr lang="en-US" sz="800" dirty="0"/>
          </a:p>
          <a:p>
            <a:pPr lvl="2">
              <a:lnSpc>
                <a:spcPct val="150000"/>
              </a:lnSpc>
            </a:pPr>
            <a:r>
              <a:rPr lang="en-US" dirty="0"/>
              <a:t>Control access zones (CAZ)</a:t>
            </a:r>
          </a:p>
          <a:p>
            <a:pPr lvl="2">
              <a:lnSpc>
                <a:spcPct val="150000"/>
              </a:lnSpc>
            </a:pPr>
            <a:endParaRPr lang="en-US" sz="800" dirty="0"/>
          </a:p>
          <a:p>
            <a:pPr lvl="2">
              <a:lnSpc>
                <a:spcPct val="150000"/>
              </a:lnSpc>
            </a:pPr>
            <a:r>
              <a:rPr lang="en-US" dirty="0"/>
              <a:t>Safety monitor</a:t>
            </a:r>
          </a:p>
          <a:p>
            <a:pPr lvl="2">
              <a:lnSpc>
                <a:spcPct val="150000"/>
              </a:lnSpc>
            </a:pPr>
            <a:endParaRPr lang="en-US" sz="800" dirty="0"/>
          </a:p>
          <a:p>
            <a:pPr lvl="2">
              <a:lnSpc>
                <a:spcPct val="150000"/>
              </a:lnSpc>
            </a:pPr>
            <a:r>
              <a:rPr lang="en-US" dirty="0"/>
              <a:t>Fall protection plan</a:t>
            </a:r>
          </a:p>
        </p:txBody>
      </p:sp>
      <p:sp>
        <p:nvSpPr>
          <p:cNvPr id="6" name="Content Placeholder 5">
            <a:extLst>
              <a:ext uri="{FF2B5EF4-FFF2-40B4-BE49-F238E27FC236}">
                <a16:creationId xmlns:a16="http://schemas.microsoft.com/office/drawing/2014/main" id="{E609651E-60C4-46CC-A741-03DAB9DC40F4}"/>
              </a:ext>
            </a:extLst>
          </p:cNvPr>
          <p:cNvSpPr>
            <a:spLocks noGrp="1"/>
          </p:cNvSpPr>
          <p:nvPr>
            <p:ph sz="quarter" idx="10"/>
          </p:nvPr>
        </p:nvSpPr>
        <p:spPr>
          <a:xfrm>
            <a:off x="5791200" y="533400"/>
            <a:ext cx="2895600" cy="381000"/>
          </a:xfrm>
        </p:spPr>
        <p:txBody>
          <a:bodyPr/>
          <a:lstStyle/>
          <a:p>
            <a:r>
              <a:rPr lang="en-US" altLang="en-US" dirty="0"/>
              <a:t>1926.502(f), (g), (h), (k)</a:t>
            </a:r>
          </a:p>
          <a:p>
            <a:endParaRPr lang="en-US" dirty="0"/>
          </a:p>
        </p:txBody>
      </p:sp>
    </p:spTree>
    <p:extLst>
      <p:ext uri="{BB962C8B-B14F-4D97-AF65-F5344CB8AC3E}">
        <p14:creationId xmlns:p14="http://schemas.microsoft.com/office/powerpoint/2010/main" val="21499306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11"/>
          <p:cNvSpPr>
            <a:spLocks noGrp="1" noChangeArrowheads="1"/>
          </p:cNvSpPr>
          <p:nvPr>
            <p:ph type="title"/>
          </p:nvPr>
        </p:nvSpPr>
        <p:spPr>
          <a:xfrm>
            <a:off x="609600" y="381000"/>
            <a:ext cx="5638800" cy="549275"/>
          </a:xfrm>
        </p:spPr>
        <p:txBody>
          <a:bodyPr/>
          <a:lstStyle/>
          <a:p>
            <a:r>
              <a:rPr lang="en-US" altLang="en-US" dirty="0"/>
              <a:t>Warning Lines</a:t>
            </a:r>
            <a:endParaRPr lang="en-US" altLang="en-US" sz="2000" b="0" dirty="0">
              <a:solidFill>
                <a:schemeClr val="tx1"/>
              </a:solidFill>
            </a:endParaRPr>
          </a:p>
        </p:txBody>
      </p:sp>
      <p:sp>
        <p:nvSpPr>
          <p:cNvPr id="70658" name="Rectangle 7"/>
          <p:cNvSpPr>
            <a:spLocks noGrp="1" noChangeArrowheads="1"/>
          </p:cNvSpPr>
          <p:nvPr>
            <p:ph idx="1"/>
          </p:nvPr>
        </p:nvSpPr>
        <p:spPr/>
        <p:txBody>
          <a:bodyPr/>
          <a:lstStyle/>
          <a:p>
            <a:pPr>
              <a:lnSpc>
                <a:spcPct val="200000"/>
              </a:lnSpc>
            </a:pPr>
            <a:r>
              <a:rPr lang="en-US" altLang="en-US" sz="2400" dirty="0"/>
              <a:t>Used on low-sloped roofs </a:t>
            </a:r>
            <a:r>
              <a:rPr lang="en-US" altLang="en-US" sz="2400" u="sng" dirty="0"/>
              <a:t>&lt;</a:t>
            </a:r>
            <a:r>
              <a:rPr lang="en-US" altLang="en-US" sz="2400" dirty="0"/>
              <a:t> 4/12</a:t>
            </a:r>
            <a:endParaRPr lang="en-US" altLang="en-US" sz="2400" u="sng" dirty="0"/>
          </a:p>
          <a:p>
            <a:pPr>
              <a:lnSpc>
                <a:spcPct val="200000"/>
              </a:lnSpc>
            </a:pPr>
            <a:r>
              <a:rPr lang="en-US" altLang="en-US" sz="2400" dirty="0"/>
              <a:t>Erect 6 feet from </a:t>
            </a:r>
            <a:r>
              <a:rPr lang="en-US" altLang="en-US" sz="2400" b="1" u="sng" dirty="0"/>
              <a:t>all</a:t>
            </a:r>
            <a:r>
              <a:rPr lang="en-US" altLang="en-US" sz="2400" b="1" dirty="0"/>
              <a:t> </a:t>
            </a:r>
            <a:r>
              <a:rPr lang="en-US" altLang="en-US" sz="2400" dirty="0"/>
              <a:t>edges</a:t>
            </a:r>
          </a:p>
          <a:p>
            <a:pPr>
              <a:lnSpc>
                <a:spcPct val="200000"/>
              </a:lnSpc>
            </a:pPr>
            <a:r>
              <a:rPr lang="en-US" altLang="en-US" sz="2400" dirty="0"/>
              <a:t>Need fall protection for last 6 feet</a:t>
            </a:r>
          </a:p>
          <a:p>
            <a:pPr>
              <a:lnSpc>
                <a:spcPct val="200000"/>
              </a:lnSpc>
            </a:pPr>
            <a:r>
              <a:rPr lang="en-US" altLang="en-US" sz="2400" dirty="0"/>
              <a:t>Used in combination with other systems</a:t>
            </a:r>
          </a:p>
          <a:p>
            <a:pPr>
              <a:lnSpc>
                <a:spcPct val="200000"/>
              </a:lnSpc>
            </a:pPr>
            <a:r>
              <a:rPr lang="en-US" altLang="en-US" sz="2400" dirty="0"/>
              <a:t>Developed by competent person</a:t>
            </a:r>
          </a:p>
          <a:p>
            <a:pPr>
              <a:lnSpc>
                <a:spcPct val="90000"/>
              </a:lnSpc>
              <a:buFont typeface="Wingdings" panose="05000000000000000000" pitchFamily="2" charset="2"/>
              <a:buNone/>
            </a:pPr>
            <a:endParaRPr lang="en-US" altLang="en-US" sz="2400" dirty="0"/>
          </a:p>
        </p:txBody>
      </p:sp>
      <p:sp>
        <p:nvSpPr>
          <p:cNvPr id="2" name="Content Placeholder 1">
            <a:extLst>
              <a:ext uri="{FF2B5EF4-FFF2-40B4-BE49-F238E27FC236}">
                <a16:creationId xmlns:a16="http://schemas.microsoft.com/office/drawing/2014/main" id="{2C600FAE-10AB-4F4F-8CAC-8C809D6CCD92}"/>
              </a:ext>
            </a:extLst>
          </p:cNvPr>
          <p:cNvSpPr>
            <a:spLocks noGrp="1"/>
          </p:cNvSpPr>
          <p:nvPr>
            <p:ph sz="quarter" idx="10"/>
          </p:nvPr>
        </p:nvSpPr>
        <p:spPr>
          <a:xfrm>
            <a:off x="5257800" y="533400"/>
            <a:ext cx="3429000" cy="381000"/>
          </a:xfrm>
        </p:spPr>
        <p:txBody>
          <a:bodyPr/>
          <a:lstStyle/>
          <a:p>
            <a:r>
              <a:rPr lang="en-US" altLang="en-US" dirty="0"/>
              <a:t>1926.502(f),1926.501(b)(10)</a:t>
            </a:r>
            <a:endParaRPr lang="en-US" dirty="0"/>
          </a:p>
        </p:txBody>
      </p:sp>
    </p:spTree>
    <p:extLst>
      <p:ext uri="{BB962C8B-B14F-4D97-AF65-F5344CB8AC3E}">
        <p14:creationId xmlns:p14="http://schemas.microsoft.com/office/powerpoint/2010/main" val="19557951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body" idx="1"/>
          </p:nvPr>
        </p:nvSpPr>
        <p:spPr>
          <a:xfrm>
            <a:off x="533400" y="1265237"/>
            <a:ext cx="5364162" cy="4525963"/>
          </a:xfrm>
        </p:spPr>
        <p:txBody>
          <a:bodyPr/>
          <a:lstStyle/>
          <a:p>
            <a:r>
              <a:rPr lang="en-US" altLang="en-US" sz="2400" dirty="0"/>
              <a:t>Used in:</a:t>
            </a:r>
          </a:p>
          <a:p>
            <a:pPr lvl="1">
              <a:lnSpc>
                <a:spcPct val="150000"/>
              </a:lnSpc>
            </a:pPr>
            <a:r>
              <a:rPr lang="en-US" altLang="en-US" sz="2000" dirty="0"/>
              <a:t>Leading edge work</a:t>
            </a:r>
          </a:p>
          <a:p>
            <a:pPr lvl="1">
              <a:lnSpc>
                <a:spcPct val="150000"/>
              </a:lnSpc>
            </a:pPr>
            <a:r>
              <a:rPr lang="en-US" altLang="en-US" sz="2000" dirty="0"/>
              <a:t>Overhand bricklaying</a:t>
            </a:r>
          </a:p>
          <a:p>
            <a:pPr lvl="1">
              <a:lnSpc>
                <a:spcPct val="150000"/>
              </a:lnSpc>
            </a:pPr>
            <a:r>
              <a:rPr lang="en-US" altLang="en-US" sz="2000" dirty="0"/>
              <a:t>Pre-cast concrete</a:t>
            </a:r>
          </a:p>
          <a:p>
            <a:pPr lvl="1"/>
            <a:endParaRPr lang="en-US" altLang="en-US" dirty="0"/>
          </a:p>
          <a:p>
            <a:r>
              <a:rPr lang="en-US" altLang="en-US" sz="2400" dirty="0"/>
              <a:t>Only authorized persons</a:t>
            </a:r>
          </a:p>
        </p:txBody>
      </p:sp>
      <p:sp>
        <p:nvSpPr>
          <p:cNvPr id="72707" name="Rectangle 9"/>
          <p:cNvSpPr>
            <a:spLocks noGrp="1" noChangeArrowheads="1"/>
          </p:cNvSpPr>
          <p:nvPr>
            <p:ph type="title"/>
          </p:nvPr>
        </p:nvSpPr>
        <p:spPr>
          <a:xfrm>
            <a:off x="533400" y="381000"/>
            <a:ext cx="8458200" cy="554038"/>
          </a:xfrm>
        </p:spPr>
        <p:txBody>
          <a:bodyPr/>
          <a:lstStyle/>
          <a:p>
            <a:r>
              <a:rPr lang="en-US" altLang="en-US" dirty="0"/>
              <a:t>Controlled Access Zones</a:t>
            </a:r>
            <a:endParaRPr lang="en-US" altLang="en-US" sz="1800" b="0" dirty="0">
              <a:solidFill>
                <a:schemeClr val="tx1"/>
              </a:solidFill>
            </a:endParaRPr>
          </a:p>
        </p:txBody>
      </p:sp>
      <p:pic>
        <p:nvPicPr>
          <p:cNvPr id="72708"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83555" y="3200400"/>
            <a:ext cx="3733799" cy="27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1"/>
          <p:cNvSpPr txBox="1">
            <a:spLocks noChangeArrowheads="1"/>
          </p:cNvSpPr>
          <p:nvPr/>
        </p:nvSpPr>
        <p:spPr bwMode="auto">
          <a:xfrm>
            <a:off x="1311275" y="5316538"/>
            <a:ext cx="1371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900" b="1" u="none">
                <a:solidFill>
                  <a:schemeClr val="bg1"/>
                </a:solidFill>
                <a:latin typeface="Times New Roman" panose="02020603050405020304" pitchFamily="18" charset="0"/>
              </a:rPr>
              <a:t>NCDOL Photo Library</a:t>
            </a:r>
          </a:p>
        </p:txBody>
      </p:sp>
      <p:sp>
        <p:nvSpPr>
          <p:cNvPr id="2" name="TextBox 1"/>
          <p:cNvSpPr txBox="1"/>
          <p:nvPr/>
        </p:nvSpPr>
        <p:spPr>
          <a:xfrm>
            <a:off x="4683555" y="5664819"/>
            <a:ext cx="1508746" cy="246221"/>
          </a:xfrm>
          <a:prstGeom prst="rect">
            <a:avLst/>
          </a:prstGeom>
          <a:noFill/>
        </p:spPr>
        <p:txBody>
          <a:bodyPr wrap="none" rtlCol="0">
            <a:spAutoFit/>
          </a:bodyPr>
          <a:lstStyle/>
          <a:p>
            <a:r>
              <a:rPr lang="en-US" sz="1000" b="1" u="none" dirty="0">
                <a:solidFill>
                  <a:schemeClr val="bg1"/>
                </a:solidFill>
                <a:latin typeface="+mj-lt"/>
              </a:rPr>
              <a:t>NCDOL Photo Library</a:t>
            </a:r>
          </a:p>
        </p:txBody>
      </p:sp>
      <p:sp>
        <p:nvSpPr>
          <p:cNvPr id="7" name="Text Box 8">
            <a:extLst>
              <a:ext uri="{FF2B5EF4-FFF2-40B4-BE49-F238E27FC236}">
                <a16:creationId xmlns:a16="http://schemas.microsoft.com/office/drawing/2014/main" id="{00A6A0A9-D0AE-429E-9483-0A2A97E64896}"/>
              </a:ext>
            </a:extLst>
          </p:cNvPr>
          <p:cNvSpPr txBox="1">
            <a:spLocks noChangeArrowheads="1"/>
          </p:cNvSpPr>
          <p:nvPr/>
        </p:nvSpPr>
        <p:spPr bwMode="auto">
          <a:xfrm>
            <a:off x="7239000" y="533400"/>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1926.502(g)</a:t>
            </a:r>
          </a:p>
        </p:txBody>
      </p:sp>
    </p:spTree>
    <p:extLst>
      <p:ext uri="{BB962C8B-B14F-4D97-AF65-F5344CB8AC3E}">
        <p14:creationId xmlns:p14="http://schemas.microsoft.com/office/powerpoint/2010/main" val="648569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body" idx="1"/>
          </p:nvPr>
        </p:nvSpPr>
        <p:spPr>
          <a:xfrm>
            <a:off x="533400" y="1295400"/>
            <a:ext cx="8001000" cy="4525963"/>
          </a:xfrm>
        </p:spPr>
        <p:txBody>
          <a:bodyPr/>
          <a:lstStyle/>
          <a:p>
            <a:r>
              <a:rPr lang="en-US" altLang="en-US" sz="2400" dirty="0"/>
              <a:t>Used on low-sloped roofs </a:t>
            </a:r>
            <a:r>
              <a:rPr lang="en-US" altLang="en-US" sz="2400" u="sng" dirty="0"/>
              <a:t>&lt;</a:t>
            </a:r>
            <a:r>
              <a:rPr lang="en-US" altLang="en-US" sz="2400" dirty="0"/>
              <a:t> 4/12</a:t>
            </a:r>
          </a:p>
          <a:p>
            <a:endParaRPr lang="en-US" altLang="en-US" sz="800" dirty="0"/>
          </a:p>
          <a:p>
            <a:endParaRPr lang="en-US" altLang="en-US" sz="800" dirty="0"/>
          </a:p>
          <a:p>
            <a:r>
              <a:rPr lang="en-US" altLang="en-US" sz="2400" dirty="0"/>
              <a:t>With roof widths </a:t>
            </a:r>
            <a:r>
              <a:rPr lang="en-US" altLang="en-US" sz="2400" u="sng" dirty="0"/>
              <a:t>&lt;</a:t>
            </a:r>
            <a:r>
              <a:rPr lang="en-US" altLang="en-US" sz="2400" dirty="0"/>
              <a:t> 50 feet, can use alone</a:t>
            </a:r>
          </a:p>
          <a:p>
            <a:endParaRPr lang="en-US" altLang="en-US" sz="800" dirty="0"/>
          </a:p>
          <a:p>
            <a:endParaRPr lang="en-US" altLang="en-US" sz="800" dirty="0"/>
          </a:p>
          <a:p>
            <a:r>
              <a:rPr lang="en-US" altLang="en-US" sz="2400" dirty="0"/>
              <a:t>Monitor must be competent person</a:t>
            </a:r>
          </a:p>
          <a:p>
            <a:endParaRPr lang="en-US" altLang="en-US" sz="800" dirty="0"/>
          </a:p>
          <a:p>
            <a:pPr lvl="1"/>
            <a:r>
              <a:rPr lang="en-US" altLang="en-US" sz="2000" dirty="0"/>
              <a:t>No other responsibilities</a:t>
            </a:r>
          </a:p>
          <a:p>
            <a:endParaRPr lang="en-US" altLang="en-US" sz="2400" dirty="0"/>
          </a:p>
        </p:txBody>
      </p:sp>
      <p:sp>
        <p:nvSpPr>
          <p:cNvPr id="74755" name="Rectangle 9"/>
          <p:cNvSpPr>
            <a:spLocks noGrp="1" noChangeArrowheads="1"/>
          </p:cNvSpPr>
          <p:nvPr>
            <p:ph type="title"/>
          </p:nvPr>
        </p:nvSpPr>
        <p:spPr>
          <a:xfrm>
            <a:off x="533400" y="381000"/>
            <a:ext cx="8458200" cy="554038"/>
          </a:xfrm>
        </p:spPr>
        <p:txBody>
          <a:bodyPr/>
          <a:lstStyle/>
          <a:p>
            <a:r>
              <a:rPr lang="en-US" altLang="en-US" dirty="0"/>
              <a:t>Safety Monitor System              </a:t>
            </a:r>
            <a:r>
              <a:rPr lang="en-US" altLang="en-US" sz="1800" b="0" dirty="0">
                <a:solidFill>
                  <a:schemeClr val="tx1"/>
                </a:solidFill>
              </a:rPr>
              <a:t>1926.502(h)</a:t>
            </a:r>
            <a:endParaRPr lang="en-US" altLang="en-US" sz="2000" b="0" dirty="0">
              <a:solidFill>
                <a:schemeClr val="tx1"/>
              </a:solidFill>
            </a:endParaRPr>
          </a:p>
        </p:txBody>
      </p:sp>
      <p:pic>
        <p:nvPicPr>
          <p:cNvPr id="747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733800"/>
            <a:ext cx="36020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65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body" idx="1"/>
          </p:nvPr>
        </p:nvSpPr>
        <p:spPr>
          <a:xfrm>
            <a:off x="609600" y="1295400"/>
            <a:ext cx="7772400" cy="5029200"/>
          </a:xfrm>
        </p:spPr>
        <p:txBody>
          <a:bodyPr/>
          <a:lstStyle/>
          <a:p>
            <a:pPr>
              <a:lnSpc>
                <a:spcPct val="110000"/>
              </a:lnSpc>
            </a:pPr>
            <a:r>
              <a:rPr lang="en-US" altLang="en-US" sz="2400" dirty="0"/>
              <a:t>Only for specific area or jobs</a:t>
            </a:r>
          </a:p>
          <a:p>
            <a:pPr lvl="1">
              <a:lnSpc>
                <a:spcPct val="150000"/>
              </a:lnSpc>
            </a:pPr>
            <a:r>
              <a:rPr lang="en-US" altLang="en-US" sz="2000" dirty="0"/>
              <a:t>Leading edge work</a:t>
            </a:r>
            <a:endParaRPr lang="en-US" altLang="en-US" sz="700" dirty="0"/>
          </a:p>
          <a:p>
            <a:pPr lvl="1">
              <a:lnSpc>
                <a:spcPct val="150000"/>
              </a:lnSpc>
            </a:pPr>
            <a:r>
              <a:rPr lang="en-US" altLang="en-US" sz="2000" dirty="0"/>
              <a:t>Precast concrete erection work</a:t>
            </a:r>
            <a:endParaRPr lang="en-US" altLang="en-US" sz="700" dirty="0"/>
          </a:p>
          <a:p>
            <a:pPr lvl="1">
              <a:lnSpc>
                <a:spcPct val="150000"/>
              </a:lnSpc>
            </a:pPr>
            <a:r>
              <a:rPr lang="en-US" altLang="en-US" sz="2000" dirty="0"/>
              <a:t>Residential construction work</a:t>
            </a:r>
          </a:p>
          <a:p>
            <a:pPr lvl="1">
              <a:lnSpc>
                <a:spcPct val="110000"/>
              </a:lnSpc>
            </a:pPr>
            <a:endParaRPr lang="en-US" altLang="en-US" sz="800" dirty="0"/>
          </a:p>
          <a:p>
            <a:pPr lvl="1">
              <a:lnSpc>
                <a:spcPct val="110000"/>
              </a:lnSpc>
            </a:pPr>
            <a:endParaRPr lang="en-US" altLang="en-US" sz="800" dirty="0"/>
          </a:p>
          <a:p>
            <a:pPr>
              <a:lnSpc>
                <a:spcPct val="110000"/>
              </a:lnSpc>
            </a:pPr>
            <a:r>
              <a:rPr lang="en-US" altLang="en-US" sz="2400" dirty="0"/>
              <a:t>Used when conventional fall protection equipment is infeasible or creates a greater hazard</a:t>
            </a:r>
          </a:p>
          <a:p>
            <a:pPr>
              <a:lnSpc>
                <a:spcPct val="110000"/>
              </a:lnSpc>
            </a:pPr>
            <a:endParaRPr lang="en-US" altLang="en-US" sz="800" dirty="0"/>
          </a:p>
          <a:p>
            <a:pPr>
              <a:lnSpc>
                <a:spcPct val="110000"/>
              </a:lnSpc>
            </a:pPr>
            <a:endParaRPr lang="en-US" altLang="en-US" sz="800" dirty="0"/>
          </a:p>
          <a:p>
            <a:pPr>
              <a:lnSpc>
                <a:spcPct val="110000"/>
              </a:lnSpc>
            </a:pPr>
            <a:r>
              <a:rPr lang="en-US" altLang="en-US" sz="2400" dirty="0"/>
              <a:t>Designed by qualified person</a:t>
            </a:r>
          </a:p>
          <a:p>
            <a:pPr>
              <a:lnSpc>
                <a:spcPct val="110000"/>
              </a:lnSpc>
            </a:pPr>
            <a:endParaRPr lang="en-US" altLang="en-US" sz="800" dirty="0"/>
          </a:p>
          <a:p>
            <a:pPr>
              <a:lnSpc>
                <a:spcPct val="110000"/>
              </a:lnSpc>
            </a:pPr>
            <a:endParaRPr lang="en-US" altLang="en-US" sz="800" dirty="0"/>
          </a:p>
          <a:p>
            <a:pPr>
              <a:lnSpc>
                <a:spcPct val="110000"/>
              </a:lnSpc>
            </a:pPr>
            <a:r>
              <a:rPr lang="en-US" altLang="en-US" sz="2400" dirty="0"/>
              <a:t>Supervised by competent person</a:t>
            </a:r>
          </a:p>
          <a:p>
            <a:pPr>
              <a:lnSpc>
                <a:spcPct val="110000"/>
              </a:lnSpc>
              <a:buFont typeface="Wingdings" panose="05000000000000000000" pitchFamily="2" charset="2"/>
              <a:buNone/>
            </a:pPr>
            <a:endParaRPr lang="en-US" altLang="en-US" sz="800" dirty="0"/>
          </a:p>
        </p:txBody>
      </p:sp>
      <p:sp>
        <p:nvSpPr>
          <p:cNvPr id="76803" name="Rectangle 9"/>
          <p:cNvSpPr>
            <a:spLocks noGrp="1" noChangeArrowheads="1"/>
          </p:cNvSpPr>
          <p:nvPr>
            <p:ph type="title"/>
          </p:nvPr>
        </p:nvSpPr>
        <p:spPr>
          <a:xfrm>
            <a:off x="533400" y="360362"/>
            <a:ext cx="8458200" cy="554038"/>
          </a:xfrm>
        </p:spPr>
        <p:txBody>
          <a:bodyPr/>
          <a:lstStyle/>
          <a:p>
            <a:r>
              <a:rPr lang="en-US" altLang="en-US" dirty="0"/>
              <a:t>Fall Protection Plan</a:t>
            </a:r>
            <a:endParaRPr lang="en-US" altLang="en-US" b="0" dirty="0">
              <a:solidFill>
                <a:schemeClr val="tx1"/>
              </a:solidFill>
            </a:endParaRPr>
          </a:p>
        </p:txBody>
      </p:sp>
      <p:sp>
        <p:nvSpPr>
          <p:cNvPr id="4" name="Text Box 8">
            <a:extLst>
              <a:ext uri="{FF2B5EF4-FFF2-40B4-BE49-F238E27FC236}">
                <a16:creationId xmlns:a16="http://schemas.microsoft.com/office/drawing/2014/main" id="{29B81AE0-1C17-4130-A24B-E3A59EE5D17F}"/>
              </a:ext>
            </a:extLst>
          </p:cNvPr>
          <p:cNvSpPr txBox="1">
            <a:spLocks noChangeArrowheads="1"/>
          </p:cNvSpPr>
          <p:nvPr/>
        </p:nvSpPr>
        <p:spPr bwMode="auto">
          <a:xfrm>
            <a:off x="7239000" y="533400"/>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1926.502(k)</a:t>
            </a:r>
          </a:p>
        </p:txBody>
      </p:sp>
    </p:spTree>
    <p:extLst>
      <p:ext uri="{BB962C8B-B14F-4D97-AF65-F5344CB8AC3E}">
        <p14:creationId xmlns:p14="http://schemas.microsoft.com/office/powerpoint/2010/main" val="484731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body" idx="1"/>
          </p:nvPr>
        </p:nvSpPr>
        <p:spPr>
          <a:xfrm>
            <a:off x="579438" y="1219200"/>
            <a:ext cx="7116762" cy="4724400"/>
          </a:xfrm>
        </p:spPr>
        <p:txBody>
          <a:bodyPr/>
          <a:lstStyle/>
          <a:p>
            <a:r>
              <a:rPr lang="en-US" altLang="en-US" dirty="0"/>
              <a:t>Covers must:</a:t>
            </a:r>
          </a:p>
          <a:p>
            <a:pPr lvl="1"/>
            <a:endParaRPr lang="en-US" altLang="en-US" sz="800" dirty="0"/>
          </a:p>
          <a:p>
            <a:pPr lvl="1"/>
            <a:r>
              <a:rPr lang="en-US" altLang="en-US" dirty="0"/>
              <a:t>Withstand two times weight of expected load</a:t>
            </a:r>
          </a:p>
          <a:p>
            <a:pPr lvl="1"/>
            <a:endParaRPr lang="en-US" altLang="en-US" sz="800" dirty="0"/>
          </a:p>
          <a:p>
            <a:pPr lvl="1"/>
            <a:r>
              <a:rPr lang="en-US" altLang="en-US" dirty="0"/>
              <a:t>Secured to prevent displacement</a:t>
            </a:r>
          </a:p>
          <a:p>
            <a:pPr lvl="1"/>
            <a:endParaRPr lang="en-US" altLang="en-US" sz="800" dirty="0"/>
          </a:p>
          <a:p>
            <a:pPr lvl="1"/>
            <a:r>
              <a:rPr lang="en-US" altLang="en-US" dirty="0"/>
              <a:t>Marked “hole” or “cover” or color-coded</a:t>
            </a:r>
          </a:p>
        </p:txBody>
      </p:sp>
      <p:sp>
        <p:nvSpPr>
          <p:cNvPr id="78851" name="Rectangle 9"/>
          <p:cNvSpPr>
            <a:spLocks noGrp="1" noChangeArrowheads="1"/>
          </p:cNvSpPr>
          <p:nvPr>
            <p:ph type="title"/>
          </p:nvPr>
        </p:nvSpPr>
        <p:spPr>
          <a:xfrm>
            <a:off x="533400" y="381000"/>
            <a:ext cx="8534400" cy="554038"/>
          </a:xfrm>
        </p:spPr>
        <p:txBody>
          <a:bodyPr/>
          <a:lstStyle/>
          <a:p>
            <a:r>
              <a:rPr lang="en-US" altLang="en-US" dirty="0"/>
              <a:t>Covers for Holes</a:t>
            </a:r>
            <a:endParaRPr lang="en-US" altLang="en-US" sz="1800" b="0" dirty="0">
              <a:solidFill>
                <a:schemeClr val="tx1"/>
              </a:solidFill>
            </a:endParaRPr>
          </a:p>
        </p:txBody>
      </p:sp>
      <p:pic>
        <p:nvPicPr>
          <p:cNvPr id="7885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09800" y="3308350"/>
            <a:ext cx="46847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1"/>
          <p:cNvSpPr txBox="1">
            <a:spLocks noChangeArrowheads="1"/>
          </p:cNvSpPr>
          <p:nvPr/>
        </p:nvSpPr>
        <p:spPr bwMode="auto">
          <a:xfrm>
            <a:off x="3744121" y="5713413"/>
            <a:ext cx="1377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900" b="1" u="none" dirty="0">
                <a:solidFill>
                  <a:schemeClr val="bg1"/>
                </a:solidFill>
                <a:latin typeface="+mn-lt"/>
              </a:rPr>
              <a:t>NCDOL Photo Library</a:t>
            </a:r>
          </a:p>
        </p:txBody>
      </p:sp>
      <p:sp>
        <p:nvSpPr>
          <p:cNvPr id="6" name="Text Box 8">
            <a:extLst>
              <a:ext uri="{FF2B5EF4-FFF2-40B4-BE49-F238E27FC236}">
                <a16:creationId xmlns:a16="http://schemas.microsoft.com/office/drawing/2014/main" id="{0F06570B-3B06-4E2B-9B18-A5AEBB0DB4AD}"/>
              </a:ext>
            </a:extLst>
          </p:cNvPr>
          <p:cNvSpPr txBox="1">
            <a:spLocks noChangeArrowheads="1"/>
          </p:cNvSpPr>
          <p:nvPr/>
        </p:nvSpPr>
        <p:spPr bwMode="auto">
          <a:xfrm>
            <a:off x="7239000" y="533400"/>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1926.502(</a:t>
            </a:r>
            <a:r>
              <a:rPr lang="en-US" altLang="en-US" sz="1800" u="none" dirty="0" err="1"/>
              <a:t>i</a:t>
            </a:r>
            <a:r>
              <a:rPr lang="en-US" altLang="en-US" sz="1800" u="none" dirty="0"/>
              <a:t>)</a:t>
            </a:r>
          </a:p>
        </p:txBody>
      </p:sp>
    </p:spTree>
    <p:extLst>
      <p:ext uri="{BB962C8B-B14F-4D97-AF65-F5344CB8AC3E}">
        <p14:creationId xmlns:p14="http://schemas.microsoft.com/office/powerpoint/2010/main" val="738897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090" y="4001987"/>
            <a:ext cx="1195473" cy="1973262"/>
          </a:xfrm>
          <a:prstGeom prst="rect">
            <a:avLst/>
          </a:prstGeom>
        </p:spPr>
      </p:pic>
      <p:sp>
        <p:nvSpPr>
          <p:cNvPr id="38914" name="Rectangle 3"/>
          <p:cNvSpPr>
            <a:spLocks noChangeArrowheads="1"/>
          </p:cNvSpPr>
          <p:nvPr/>
        </p:nvSpPr>
        <p:spPr bwMode="auto">
          <a:xfrm>
            <a:off x="533400" y="1219200"/>
            <a:ext cx="7772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
                <a:schemeClr val="folHlink"/>
              </a:buClr>
              <a:buSzPct val="60000"/>
              <a:buFont typeface="Wingdings" panose="05000000000000000000" pitchFamily="2" charset="2"/>
              <a:buNone/>
            </a:pPr>
            <a:r>
              <a:rPr lang="en-US" altLang="en-US" u="none" dirty="0">
                <a:latin typeface="Tahoma" panose="020B0604030504040204" pitchFamily="34" charset="0"/>
              </a:rPr>
              <a:t>     </a:t>
            </a:r>
            <a:r>
              <a:rPr lang="en-US" altLang="en-US" u="none" dirty="0">
                <a:latin typeface="+mj-lt"/>
              </a:rPr>
              <a:t>Anchorage</a:t>
            </a:r>
            <a:r>
              <a:rPr lang="en-US" altLang="en-US" sz="3200" b="1" u="none" dirty="0">
                <a:latin typeface="+mj-lt"/>
              </a:rPr>
              <a:t>	</a:t>
            </a:r>
            <a:r>
              <a:rPr lang="en-US" altLang="en-US" sz="3200" u="none" dirty="0">
                <a:latin typeface="Tahoma" panose="020B0604030504040204" pitchFamily="34" charset="0"/>
              </a:rPr>
              <a:t>	              </a:t>
            </a:r>
            <a:r>
              <a:rPr lang="en-US" altLang="en-US" u="none" dirty="0">
                <a:latin typeface="+mj-lt"/>
              </a:rPr>
              <a:t>Connectors</a:t>
            </a:r>
            <a:r>
              <a:rPr lang="en-US" altLang="en-US" sz="3200" b="1" u="none" dirty="0">
                <a:latin typeface="+mj-lt"/>
              </a:rPr>
              <a:t>	</a:t>
            </a:r>
            <a:r>
              <a:rPr lang="en-US" altLang="en-US" sz="3200" b="1" u="none" dirty="0">
                <a:latin typeface="Tahoma" panose="020B0604030504040204" pitchFamily="34" charset="0"/>
              </a:rPr>
              <a:t>						</a:t>
            </a:r>
          </a:p>
          <a:p>
            <a:pPr lvl="1" eaLnBrk="1" hangingPunct="1">
              <a:spcBef>
                <a:spcPct val="50000"/>
              </a:spcBef>
              <a:buClr>
                <a:schemeClr val="hlink"/>
              </a:buClr>
              <a:buSzPct val="55000"/>
              <a:buFont typeface="Wingdings" panose="05000000000000000000" pitchFamily="2" charset="2"/>
              <a:buChar char="n"/>
            </a:pPr>
            <a:endParaRPr lang="en-US" altLang="en-US" sz="800" b="1" u="none" dirty="0">
              <a:latin typeface="Tahoma" panose="020B0604030504040204" pitchFamily="34" charset="0"/>
            </a:endParaRPr>
          </a:p>
          <a:p>
            <a:pPr eaLnBrk="1" hangingPunct="1">
              <a:spcBef>
                <a:spcPct val="50000"/>
              </a:spcBef>
              <a:buClr>
                <a:schemeClr val="folHlink"/>
              </a:buClr>
              <a:buSzPct val="60000"/>
              <a:buFont typeface="Wingdings" panose="05000000000000000000" pitchFamily="2" charset="2"/>
              <a:buNone/>
            </a:pPr>
            <a:endParaRPr lang="en-US" altLang="en-US" sz="3200" b="1" u="none" dirty="0">
              <a:latin typeface="Tahoma" panose="020B0604030504040204" pitchFamily="34" charset="0"/>
            </a:endParaRPr>
          </a:p>
          <a:p>
            <a:pPr eaLnBrk="1" hangingPunct="1">
              <a:spcBef>
                <a:spcPct val="50000"/>
              </a:spcBef>
              <a:buClr>
                <a:schemeClr val="folHlink"/>
              </a:buClr>
              <a:buSzPct val="60000"/>
              <a:buFont typeface="Wingdings" panose="05000000000000000000" pitchFamily="2" charset="2"/>
              <a:buNone/>
            </a:pPr>
            <a:endParaRPr lang="en-US" altLang="en-US" sz="3200" b="1" u="none" dirty="0">
              <a:latin typeface="Tahoma" panose="020B0604030504040204" pitchFamily="34" charset="0"/>
            </a:endParaRPr>
          </a:p>
          <a:p>
            <a:pPr eaLnBrk="1" hangingPunct="1">
              <a:spcBef>
                <a:spcPct val="50000"/>
              </a:spcBef>
              <a:buClr>
                <a:schemeClr val="folHlink"/>
              </a:buClr>
              <a:buSzPct val="60000"/>
              <a:buFont typeface="Wingdings" panose="05000000000000000000" pitchFamily="2" charset="2"/>
              <a:buNone/>
            </a:pPr>
            <a:r>
              <a:rPr lang="en-US" altLang="en-US" sz="3200" b="1" u="none" dirty="0">
                <a:latin typeface="Tahoma" panose="020B0604030504040204" pitchFamily="34" charset="0"/>
              </a:rPr>
              <a:t>            </a:t>
            </a:r>
          </a:p>
          <a:p>
            <a:pPr eaLnBrk="1" hangingPunct="1">
              <a:spcBef>
                <a:spcPct val="50000"/>
              </a:spcBef>
              <a:buClr>
                <a:schemeClr val="folHlink"/>
              </a:buClr>
              <a:buSzPct val="60000"/>
              <a:buFont typeface="Wingdings" panose="05000000000000000000" pitchFamily="2" charset="2"/>
              <a:buNone/>
            </a:pPr>
            <a:r>
              <a:rPr lang="en-US" altLang="en-US" sz="3200" b="1" u="none" dirty="0">
                <a:latin typeface="Tahoma" panose="020B0604030504040204" pitchFamily="34" charset="0"/>
              </a:rPr>
              <a:t>               </a:t>
            </a:r>
            <a:r>
              <a:rPr lang="en-US" altLang="en-US" u="none" dirty="0">
                <a:latin typeface="+mj-lt"/>
              </a:rPr>
              <a:t>Harness </a:t>
            </a:r>
          </a:p>
        </p:txBody>
      </p:sp>
      <p:sp>
        <p:nvSpPr>
          <p:cNvPr id="80899" name="Rectangle 13"/>
          <p:cNvSpPr>
            <a:spLocks noGrp="1" noChangeArrowheads="1"/>
          </p:cNvSpPr>
          <p:nvPr>
            <p:ph type="title"/>
          </p:nvPr>
        </p:nvSpPr>
        <p:spPr>
          <a:xfrm>
            <a:off x="533400" y="381000"/>
            <a:ext cx="8305800" cy="554038"/>
          </a:xfrm>
        </p:spPr>
        <p:txBody>
          <a:bodyPr/>
          <a:lstStyle/>
          <a:p>
            <a:r>
              <a:rPr lang="en-US" altLang="en-US" dirty="0"/>
              <a:t>Personal Fall Arrest System     </a:t>
            </a:r>
            <a:r>
              <a:rPr lang="en-US" altLang="en-US" sz="1800" b="0" dirty="0">
                <a:solidFill>
                  <a:schemeClr val="tx1"/>
                </a:solidFill>
              </a:rPr>
              <a:t>1926.502(d)</a:t>
            </a:r>
          </a:p>
        </p:txBody>
      </p:sp>
      <p:pic>
        <p:nvPicPr>
          <p:cNvPr id="809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62138"/>
            <a:ext cx="16764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6211888" y="1871663"/>
            <a:ext cx="1484312" cy="2098675"/>
          </a:xfrm>
        </p:spPr>
      </p:pic>
      <p:sp>
        <p:nvSpPr>
          <p:cNvPr id="80904" name="TextBox 7"/>
          <p:cNvSpPr txBox="1">
            <a:spLocks noChangeArrowheads="1"/>
          </p:cNvSpPr>
          <p:nvPr/>
        </p:nvSpPr>
        <p:spPr bwMode="auto">
          <a:xfrm>
            <a:off x="6281738" y="3738563"/>
            <a:ext cx="1377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900" b="1" u="none" dirty="0">
                <a:latin typeface="+mn-lt"/>
              </a:rPr>
              <a:t>NCDOL Photo Library</a:t>
            </a:r>
          </a:p>
        </p:txBody>
      </p:sp>
      <p:sp>
        <p:nvSpPr>
          <p:cNvPr id="80905" name="TextBox 8"/>
          <p:cNvSpPr txBox="1">
            <a:spLocks noChangeArrowheads="1"/>
          </p:cNvSpPr>
          <p:nvPr/>
        </p:nvSpPr>
        <p:spPr bwMode="auto">
          <a:xfrm rot="16200000">
            <a:off x="4427863" y="4548659"/>
            <a:ext cx="1377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900" b="1" u="none" dirty="0">
                <a:latin typeface="+mj-lt"/>
              </a:rPr>
              <a:t>NCDOL Photo Library</a:t>
            </a:r>
          </a:p>
        </p:txBody>
      </p:sp>
      <p:sp>
        <p:nvSpPr>
          <p:cNvPr id="11" name="Rectangle 10">
            <a:extLst>
              <a:ext uri="{FF2B5EF4-FFF2-40B4-BE49-F238E27FC236}">
                <a16:creationId xmlns:a16="http://schemas.microsoft.com/office/drawing/2014/main" id="{C439C2E8-C835-4AE6-A698-5548AF02BDFB}"/>
              </a:ext>
            </a:extLst>
          </p:cNvPr>
          <p:cNvSpPr/>
          <p:nvPr/>
        </p:nvSpPr>
        <p:spPr>
          <a:xfrm>
            <a:off x="1289050" y="3624590"/>
            <a:ext cx="1676400" cy="261610"/>
          </a:xfrm>
          <a:prstGeom prst="rect">
            <a:avLst/>
          </a:prstGeom>
        </p:spPr>
        <p:txBody>
          <a:bodyPr wrap="square">
            <a:spAutoFit/>
          </a:bodyPr>
          <a:lstStyle/>
          <a:p>
            <a:pPr>
              <a:defRPr/>
            </a:pPr>
            <a:r>
              <a:rPr lang="en-US" sz="1100" b="1" u="none" dirty="0">
                <a:latin typeface="+mj-lt"/>
              </a:rPr>
              <a:t>NCDOL Photo Library</a:t>
            </a:r>
          </a:p>
        </p:txBody>
      </p:sp>
    </p:spTree>
    <p:extLst>
      <p:ext uri="{BB962C8B-B14F-4D97-AF65-F5344CB8AC3E}">
        <p14:creationId xmlns:p14="http://schemas.microsoft.com/office/powerpoint/2010/main" val="412449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9304A-0E4B-4A3C-B01E-A2D3A2BFC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148267"/>
            <a:ext cx="4495800" cy="4806570"/>
          </a:xfrm>
          <a:prstGeom prst="rect">
            <a:avLst/>
          </a:prstGeom>
        </p:spPr>
      </p:pic>
      <p:sp>
        <p:nvSpPr>
          <p:cNvPr id="2" name="Rectangle 1">
            <a:extLst>
              <a:ext uri="{FF2B5EF4-FFF2-40B4-BE49-F238E27FC236}">
                <a16:creationId xmlns:a16="http://schemas.microsoft.com/office/drawing/2014/main" id="{898CAC4A-CDE6-4614-B276-CCB67373F39F}"/>
              </a:ext>
            </a:extLst>
          </p:cNvPr>
          <p:cNvSpPr/>
          <p:nvPr/>
        </p:nvSpPr>
        <p:spPr>
          <a:xfrm>
            <a:off x="2590800" y="5334000"/>
            <a:ext cx="1676400" cy="261610"/>
          </a:xfrm>
          <a:prstGeom prst="rect">
            <a:avLst/>
          </a:prstGeom>
        </p:spPr>
        <p:txBody>
          <a:bodyPr wrap="square">
            <a:spAutoFit/>
          </a:bodyPr>
          <a:lstStyle/>
          <a:p>
            <a:pPr>
              <a:defRPr/>
            </a:pPr>
            <a:r>
              <a:rPr lang="en-US" sz="1100" b="1" u="none" dirty="0">
                <a:latin typeface="+mj-lt"/>
              </a:rPr>
              <a:t>NCDOL Photo Library</a:t>
            </a:r>
          </a:p>
        </p:txBody>
      </p:sp>
      <p:sp>
        <p:nvSpPr>
          <p:cNvPr id="8" name="Rectangle 7">
            <a:extLst>
              <a:ext uri="{FF2B5EF4-FFF2-40B4-BE49-F238E27FC236}">
                <a16:creationId xmlns:a16="http://schemas.microsoft.com/office/drawing/2014/main" id="{94096CE8-DC47-4251-83EA-2B3A9CAA481D}"/>
              </a:ext>
            </a:extLst>
          </p:cNvPr>
          <p:cNvSpPr txBox="1">
            <a:spLocks noChangeArrowheads="1"/>
          </p:cNvSpPr>
          <p:nvPr/>
        </p:nvSpPr>
        <p:spPr bwMode="auto">
          <a:xfrm>
            <a:off x="533400" y="381000"/>
            <a:ext cx="8458200" cy="554038"/>
          </a:xfrm>
          <a:prstGeom prst="rect">
            <a:avLst/>
          </a:prstGeom>
        </p:spPr>
        <p:txBody>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a:lstStyle>
          <a:p>
            <a:pPr>
              <a:spcBef>
                <a:spcPct val="50000"/>
              </a:spcBef>
            </a:pPr>
            <a:r>
              <a:rPr lang="en-US" altLang="en-US" u="none" kern="0"/>
              <a:t>Personal Fall Arrest Systems</a:t>
            </a:r>
            <a:endParaRPr lang="en-US" altLang="en-US" u="none" kern="0" dirty="0"/>
          </a:p>
        </p:txBody>
      </p:sp>
    </p:spTree>
    <p:extLst>
      <p:ext uri="{BB962C8B-B14F-4D97-AF65-F5344CB8AC3E}">
        <p14:creationId xmlns:p14="http://schemas.microsoft.com/office/powerpoint/2010/main" val="41113661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981200" y="1371600"/>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84996" name="Text Box 10"/>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84997" name="Picture 6" descr="C:\Users\tmwilder\Desktop\April 06 Photos\FallCons31771468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00200" y="15240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38481230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8"/>
          <p:cNvSpPr>
            <a:spLocks noGrp="1" noChangeArrowheads="1"/>
          </p:cNvSpPr>
          <p:nvPr>
            <p:ph type="body" sz="half" idx="1"/>
          </p:nvPr>
        </p:nvSpPr>
        <p:spPr>
          <a:xfrm>
            <a:off x="533400" y="1219200"/>
            <a:ext cx="8259762" cy="4953000"/>
          </a:xfrm>
        </p:spPr>
        <p:txBody>
          <a:bodyPr/>
          <a:lstStyle/>
          <a:p>
            <a:pPr marL="0" indent="0"/>
            <a:r>
              <a:rPr lang="en-US" altLang="en-US" dirty="0"/>
              <a:t> Exception</a:t>
            </a:r>
          </a:p>
          <a:p>
            <a:pPr marL="0" indent="0"/>
            <a:endParaRPr lang="en-US" altLang="en-US" sz="800" dirty="0"/>
          </a:p>
          <a:p>
            <a:pPr lvl="1"/>
            <a:r>
              <a:rPr lang="en-US" altLang="en-US" dirty="0"/>
              <a:t>Covers all fall hazards </a:t>
            </a:r>
            <a:r>
              <a:rPr lang="en-US" altLang="en-US" b="1" i="1" dirty="0"/>
              <a:t>except </a:t>
            </a:r>
            <a:r>
              <a:rPr lang="en-US" altLang="en-US" dirty="0"/>
              <a:t>specific requirements </a:t>
            </a:r>
          </a:p>
          <a:p>
            <a:pPr marL="0" indent="0">
              <a:buFont typeface="Wingdings" panose="05000000000000000000" pitchFamily="2" charset="2"/>
              <a:buNone/>
            </a:pPr>
            <a:r>
              <a:rPr lang="en-US" altLang="en-US" sz="2400" dirty="0"/>
              <a:t>         found in:</a:t>
            </a:r>
          </a:p>
          <a:p>
            <a:pPr lvl="1"/>
            <a:endParaRPr lang="en-US" altLang="en-US" sz="600" dirty="0"/>
          </a:p>
          <a:p>
            <a:pPr lvl="2">
              <a:lnSpc>
                <a:spcPct val="150000"/>
              </a:lnSpc>
            </a:pPr>
            <a:r>
              <a:rPr lang="en-US" altLang="en-US" i="0" dirty="0"/>
              <a:t>Subpart L – Scaffolds</a:t>
            </a:r>
          </a:p>
          <a:p>
            <a:pPr lvl="2">
              <a:lnSpc>
                <a:spcPct val="150000"/>
              </a:lnSpc>
            </a:pPr>
            <a:r>
              <a:rPr lang="en-US" altLang="en-US" i="0" dirty="0"/>
              <a:t>Subpart R – Steel erection</a:t>
            </a:r>
          </a:p>
          <a:p>
            <a:pPr lvl="2">
              <a:lnSpc>
                <a:spcPct val="150000"/>
              </a:lnSpc>
            </a:pPr>
            <a:r>
              <a:rPr lang="en-US" altLang="en-US" i="0" dirty="0"/>
              <a:t>Subpart S – Tunneling operations</a:t>
            </a:r>
          </a:p>
          <a:p>
            <a:pPr lvl="2">
              <a:lnSpc>
                <a:spcPct val="150000"/>
              </a:lnSpc>
            </a:pPr>
            <a:r>
              <a:rPr lang="en-US" altLang="en-US" i="0" dirty="0"/>
              <a:t>Subpart V – Power transmission and distribution</a:t>
            </a:r>
          </a:p>
          <a:p>
            <a:pPr lvl="2">
              <a:lnSpc>
                <a:spcPct val="150000"/>
              </a:lnSpc>
            </a:pPr>
            <a:r>
              <a:rPr lang="en-US" altLang="en-US" i="0" dirty="0"/>
              <a:t>Subpart X – Stairways and ladders</a:t>
            </a:r>
          </a:p>
          <a:p>
            <a:pPr lvl="2">
              <a:lnSpc>
                <a:spcPct val="150000"/>
              </a:lnSpc>
            </a:pPr>
            <a:r>
              <a:rPr lang="en-US" altLang="en-US" i="0" dirty="0"/>
              <a:t>Subpart CC – Cranes and derricks</a:t>
            </a:r>
          </a:p>
          <a:p>
            <a:pPr lvl="2">
              <a:lnSpc>
                <a:spcPct val="150000"/>
              </a:lnSpc>
            </a:pPr>
            <a:r>
              <a:rPr lang="en-US" altLang="en-US" dirty="0"/>
              <a:t>13 NCAC 07F .0605 – Communication towers</a:t>
            </a:r>
            <a:endParaRPr lang="en-US" altLang="en-US" i="0" dirty="0"/>
          </a:p>
          <a:p>
            <a:pPr lvl="2">
              <a:lnSpc>
                <a:spcPct val="150000"/>
              </a:lnSpc>
            </a:pPr>
            <a:endParaRPr lang="en-US" altLang="en-US" i="0" dirty="0"/>
          </a:p>
        </p:txBody>
      </p:sp>
      <p:sp>
        <p:nvSpPr>
          <p:cNvPr id="11268" name="Text Box 11"/>
          <p:cNvSpPr txBox="1">
            <a:spLocks noChangeArrowheads="1"/>
          </p:cNvSpPr>
          <p:nvPr/>
        </p:nvSpPr>
        <p:spPr bwMode="auto">
          <a:xfrm>
            <a:off x="7002462" y="620712"/>
            <a:ext cx="16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1800" u="none" dirty="0"/>
              <a:t>1926.500-503</a:t>
            </a:r>
          </a:p>
        </p:txBody>
      </p:sp>
      <p:sp>
        <p:nvSpPr>
          <p:cNvPr id="7" name="Rectangle 6">
            <a:extLst>
              <a:ext uri="{FF2B5EF4-FFF2-40B4-BE49-F238E27FC236}">
                <a16:creationId xmlns:a16="http://schemas.microsoft.com/office/drawing/2014/main" id="{B1C16F73-A494-4D6B-AEBD-A164ADCA9FA3}"/>
              </a:ext>
            </a:extLst>
          </p:cNvPr>
          <p:cNvSpPr>
            <a:spLocks noGrp="1" noChangeArrowheads="1"/>
          </p:cNvSpPr>
          <p:nvPr>
            <p:ph type="title"/>
          </p:nvPr>
        </p:nvSpPr>
        <p:spPr>
          <a:xfrm>
            <a:off x="609600" y="457200"/>
            <a:ext cx="7924800" cy="549275"/>
          </a:xfrm>
        </p:spPr>
        <p:txBody>
          <a:bodyPr/>
          <a:lstStyle/>
          <a:p>
            <a:r>
              <a:rPr lang="en-US" altLang="en-US" dirty="0"/>
              <a:t>Subpart M – Fall Protection</a:t>
            </a:r>
            <a:endParaRPr lang="en-US" altLang="en-US" sz="2000" b="0" dirty="0">
              <a:solidFill>
                <a:schemeClr val="tx1"/>
              </a:solidFill>
            </a:endParaRPr>
          </a:p>
        </p:txBody>
      </p:sp>
    </p:spTree>
    <p:extLst>
      <p:ext uri="{BB962C8B-B14F-4D97-AF65-F5344CB8AC3E}">
        <p14:creationId xmlns:p14="http://schemas.microsoft.com/office/powerpoint/2010/main" val="17218140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7"/>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87045" name="Picture 6" descr="C:\Users\tmwilder\Desktop\April 06 Photos\FallConsNoAnchor31659565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76400" y="1600200"/>
            <a:ext cx="574992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653EC1C0-29B1-4A82-BAA4-913D77F89E12}"/>
              </a:ext>
            </a:extLst>
          </p:cNvPr>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188064812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10"/>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89092" name="Picture 5" descr="C:\Users\tmwilder\Desktop\April 06 Photos\FallConsNotConn31659565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52600" y="1676400"/>
            <a:ext cx="564832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89030923-FF63-4B98-B9B7-2D1128E90231}"/>
              </a:ext>
            </a:extLst>
          </p:cNvPr>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3527300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8"/>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91140" name="Picture 6" descr="C:\Users\tmwilder\Desktop\April 06 Photos\FallConsSlack31659565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00200" y="1676400"/>
            <a:ext cx="574992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2B10EFC8-F0E1-443F-B600-BAAD16C99701}"/>
              </a:ext>
            </a:extLst>
          </p:cNvPr>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2566139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8"/>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93188" name="Picture 5" descr="C:\Users\tmwilder\Desktop\April 06 Photos\FallConstructionFreeRing31659574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00200" y="1600200"/>
            <a:ext cx="5715000" cy="4286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5AB81723-3C73-48FE-97A9-B65610C621A5}"/>
              </a:ext>
            </a:extLst>
          </p:cNvPr>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1334782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8"/>
          <p:cNvSpPr txBox="1">
            <a:spLocks noChangeArrowheads="1"/>
          </p:cNvSpPr>
          <p:nvPr/>
        </p:nvSpPr>
        <p:spPr bwMode="auto">
          <a:xfrm>
            <a:off x="3505200" y="1143000"/>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r>
              <a:rPr lang="en-US" altLang="en-US" sz="2000" b="1" u="none"/>
              <a:t>Is this correct?</a:t>
            </a:r>
          </a:p>
        </p:txBody>
      </p:sp>
      <p:pic>
        <p:nvPicPr>
          <p:cNvPr id="95236" name="Picture 5" descr="C:\Users\tmwilder\Desktop\April 06 Photos\FallConstructionNotConnected31659574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00200" y="16002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019401BC-93F2-4B46-B6E4-5ADC12D4DF20}"/>
              </a:ext>
            </a:extLst>
          </p:cNvPr>
          <p:cNvSpPr>
            <a:spLocks noGrp="1" noChangeArrowheads="1"/>
          </p:cNvSpPr>
          <p:nvPr>
            <p:ph type="title"/>
          </p:nvPr>
        </p:nvSpPr>
        <p:spPr bwMode="auto">
          <a:xfrm>
            <a:off x="533400" y="436562"/>
            <a:ext cx="8458200" cy="554038"/>
          </a:xfrm>
        </p:spPr>
        <p:txBody>
          <a:bodyPr/>
          <a:lstStyle/>
          <a:p>
            <a:pPr>
              <a:spcBef>
                <a:spcPct val="50000"/>
              </a:spcBef>
            </a:pPr>
            <a:r>
              <a:rPr lang="en-US" altLang="en-US" dirty="0"/>
              <a:t>Personal Fall Arrest Systems</a:t>
            </a:r>
          </a:p>
        </p:txBody>
      </p:sp>
    </p:spTree>
    <p:extLst>
      <p:ext uri="{BB962C8B-B14F-4D97-AF65-F5344CB8AC3E}">
        <p14:creationId xmlns:p14="http://schemas.microsoft.com/office/powerpoint/2010/main" val="1088001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body" idx="1"/>
          </p:nvPr>
        </p:nvSpPr>
        <p:spPr>
          <a:xfrm>
            <a:off x="609600" y="1295400"/>
            <a:ext cx="7924800" cy="4525963"/>
          </a:xfrm>
        </p:spPr>
        <p:txBody>
          <a:bodyPr/>
          <a:lstStyle/>
          <a:p>
            <a:r>
              <a:rPr lang="en-US" altLang="en-US" sz="2400" dirty="0"/>
              <a:t>Allows an employee to be supported on an elevated vertical surface</a:t>
            </a:r>
          </a:p>
          <a:p>
            <a:endParaRPr lang="en-US" altLang="en-US" sz="800" dirty="0"/>
          </a:p>
          <a:p>
            <a:endParaRPr lang="en-US" altLang="en-US" sz="800" dirty="0"/>
          </a:p>
          <a:p>
            <a:r>
              <a:rPr lang="en-US" altLang="en-US" sz="2400" dirty="0"/>
              <a:t>No more than 2 feet freefall</a:t>
            </a:r>
          </a:p>
          <a:p>
            <a:endParaRPr lang="en-US" altLang="en-US" sz="800" dirty="0"/>
          </a:p>
          <a:p>
            <a:endParaRPr lang="en-US" altLang="en-US" sz="800" dirty="0"/>
          </a:p>
          <a:p>
            <a:r>
              <a:rPr lang="en-US" altLang="en-US" sz="2400" dirty="0"/>
              <a:t>Inspected before each use</a:t>
            </a:r>
          </a:p>
          <a:p>
            <a:endParaRPr lang="en-US" altLang="en-US" sz="800" dirty="0"/>
          </a:p>
          <a:p>
            <a:endParaRPr lang="en-US" altLang="en-US" sz="800" dirty="0"/>
          </a:p>
          <a:p>
            <a:r>
              <a:rPr lang="en-US" altLang="en-US" sz="2400" dirty="0"/>
              <a:t>Safety belts okay for use</a:t>
            </a:r>
          </a:p>
          <a:p>
            <a:pPr>
              <a:buFont typeface="Wingdings" panose="05000000000000000000" pitchFamily="2" charset="2"/>
              <a:buNone/>
            </a:pPr>
            <a:endParaRPr lang="en-US" altLang="en-US" sz="2600" dirty="0"/>
          </a:p>
        </p:txBody>
      </p:sp>
      <p:sp>
        <p:nvSpPr>
          <p:cNvPr id="97283" name="Rectangle 10"/>
          <p:cNvSpPr>
            <a:spLocks noGrp="1" noChangeArrowheads="1"/>
          </p:cNvSpPr>
          <p:nvPr>
            <p:ph type="title"/>
          </p:nvPr>
        </p:nvSpPr>
        <p:spPr>
          <a:xfrm>
            <a:off x="533400" y="457200"/>
            <a:ext cx="8458200" cy="554038"/>
          </a:xfrm>
        </p:spPr>
        <p:txBody>
          <a:bodyPr/>
          <a:lstStyle/>
          <a:p>
            <a:r>
              <a:rPr lang="en-US" altLang="en-US" dirty="0"/>
              <a:t>Positioning Device System       </a:t>
            </a:r>
            <a:r>
              <a:rPr lang="en-US" altLang="en-US" sz="1800" b="0" dirty="0">
                <a:solidFill>
                  <a:schemeClr val="tx1"/>
                </a:solidFill>
              </a:rPr>
              <a:t>1926.502(e)</a:t>
            </a:r>
          </a:p>
        </p:txBody>
      </p:sp>
    </p:spTree>
    <p:extLst>
      <p:ext uri="{BB962C8B-B14F-4D97-AF65-F5344CB8AC3E}">
        <p14:creationId xmlns:p14="http://schemas.microsoft.com/office/powerpoint/2010/main" val="3800156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body" idx="1"/>
          </p:nvPr>
        </p:nvSpPr>
        <p:spPr>
          <a:xfrm>
            <a:off x="533400" y="1265237"/>
            <a:ext cx="6888163" cy="4525963"/>
          </a:xfrm>
        </p:spPr>
        <p:txBody>
          <a:bodyPr/>
          <a:lstStyle/>
          <a:p>
            <a:r>
              <a:rPr lang="en-US" altLang="en-US" dirty="0"/>
              <a:t>Employer must:</a:t>
            </a:r>
          </a:p>
          <a:p>
            <a:endParaRPr lang="en-US" altLang="en-US" sz="1200" dirty="0"/>
          </a:p>
          <a:p>
            <a:pPr lvl="1">
              <a:lnSpc>
                <a:spcPct val="150000"/>
              </a:lnSpc>
            </a:pPr>
            <a:r>
              <a:rPr lang="en-US" altLang="en-US" sz="2000" dirty="0"/>
              <a:t>Provide a training program</a:t>
            </a:r>
          </a:p>
          <a:p>
            <a:pPr lvl="1">
              <a:lnSpc>
                <a:spcPct val="150000"/>
              </a:lnSpc>
            </a:pPr>
            <a:endParaRPr lang="en-US" altLang="en-US" sz="800" dirty="0"/>
          </a:p>
          <a:p>
            <a:pPr lvl="1">
              <a:lnSpc>
                <a:spcPct val="150000"/>
              </a:lnSpc>
            </a:pPr>
            <a:r>
              <a:rPr lang="en-US" altLang="en-US" sz="2000" dirty="0"/>
              <a:t>Ensure each employee has been trained</a:t>
            </a:r>
          </a:p>
          <a:p>
            <a:pPr lvl="1">
              <a:lnSpc>
                <a:spcPct val="150000"/>
              </a:lnSpc>
            </a:pPr>
            <a:endParaRPr lang="en-US" altLang="en-US" sz="800" dirty="0"/>
          </a:p>
          <a:p>
            <a:pPr lvl="1">
              <a:lnSpc>
                <a:spcPct val="150000"/>
              </a:lnSpc>
            </a:pPr>
            <a:r>
              <a:rPr lang="en-US" altLang="en-US" sz="2000" dirty="0"/>
              <a:t>Provide written certification of training</a:t>
            </a:r>
          </a:p>
          <a:p>
            <a:pPr lvl="1">
              <a:lnSpc>
                <a:spcPct val="150000"/>
              </a:lnSpc>
            </a:pPr>
            <a:endParaRPr lang="en-US" altLang="en-US" sz="800" dirty="0"/>
          </a:p>
          <a:p>
            <a:pPr lvl="1">
              <a:lnSpc>
                <a:spcPct val="150000"/>
              </a:lnSpc>
            </a:pPr>
            <a:r>
              <a:rPr lang="en-US" altLang="en-US" sz="2000" dirty="0"/>
              <a:t>Retrain where necessary	</a:t>
            </a:r>
          </a:p>
        </p:txBody>
      </p:sp>
      <p:sp>
        <p:nvSpPr>
          <p:cNvPr id="99331" name="Rectangle 9"/>
          <p:cNvSpPr>
            <a:spLocks noGrp="1" noChangeArrowheads="1"/>
          </p:cNvSpPr>
          <p:nvPr>
            <p:ph type="title"/>
          </p:nvPr>
        </p:nvSpPr>
        <p:spPr>
          <a:xfrm>
            <a:off x="533400" y="457200"/>
            <a:ext cx="8458200" cy="554038"/>
          </a:xfrm>
        </p:spPr>
        <p:txBody>
          <a:bodyPr/>
          <a:lstStyle/>
          <a:p>
            <a:r>
              <a:rPr lang="en-US" altLang="en-US"/>
              <a:t>Training Requirements                </a:t>
            </a:r>
            <a:r>
              <a:rPr lang="en-US" altLang="en-US" sz="1800" b="0">
                <a:solidFill>
                  <a:schemeClr val="tx1"/>
                </a:solidFill>
              </a:rPr>
              <a:t>1926.503</a:t>
            </a:r>
          </a:p>
        </p:txBody>
      </p:sp>
      <p:pic>
        <p:nvPicPr>
          <p:cNvPr id="3" name="Picture 2">
            <a:extLst>
              <a:ext uri="{FF2B5EF4-FFF2-40B4-BE49-F238E27FC236}">
                <a16:creationId xmlns:a16="http://schemas.microsoft.com/office/drawing/2014/main" id="{254A69BF-7CA2-4AD2-B91B-EE2DC2BF5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688" y="3378200"/>
            <a:ext cx="1809750" cy="2413000"/>
          </a:xfrm>
          <a:prstGeom prst="rect">
            <a:avLst/>
          </a:prstGeom>
        </p:spPr>
      </p:pic>
      <p:sp>
        <p:nvSpPr>
          <p:cNvPr id="6" name="Rectangle 5">
            <a:extLst>
              <a:ext uri="{FF2B5EF4-FFF2-40B4-BE49-F238E27FC236}">
                <a16:creationId xmlns:a16="http://schemas.microsoft.com/office/drawing/2014/main" id="{85C198F6-91AF-42E6-B96A-C7B8FA1EA62E}"/>
              </a:ext>
            </a:extLst>
          </p:cNvPr>
          <p:cNvSpPr/>
          <p:nvPr/>
        </p:nvSpPr>
        <p:spPr>
          <a:xfrm>
            <a:off x="6583363" y="5715000"/>
            <a:ext cx="1676400" cy="261610"/>
          </a:xfrm>
          <a:prstGeom prst="rect">
            <a:avLst/>
          </a:prstGeom>
        </p:spPr>
        <p:txBody>
          <a:bodyPr wrap="square">
            <a:spAutoFit/>
          </a:bodyPr>
          <a:lstStyle/>
          <a:p>
            <a:pPr>
              <a:defRPr/>
            </a:pPr>
            <a:r>
              <a:rPr lang="en-US" sz="1100" b="1" u="none" dirty="0">
                <a:latin typeface="+mj-lt"/>
              </a:rPr>
              <a:t>NCDOL Photo Library</a:t>
            </a:r>
          </a:p>
        </p:txBody>
      </p:sp>
    </p:spTree>
    <p:extLst>
      <p:ext uri="{BB962C8B-B14F-4D97-AF65-F5344CB8AC3E}">
        <p14:creationId xmlns:p14="http://schemas.microsoft.com/office/powerpoint/2010/main" val="1073654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33400" y="457200"/>
            <a:ext cx="8610600" cy="554038"/>
          </a:xfrm>
        </p:spPr>
        <p:txBody>
          <a:bodyPr/>
          <a:lstStyle/>
          <a:p>
            <a:r>
              <a:rPr lang="en-US" altLang="en-US"/>
              <a:t>Summary</a:t>
            </a:r>
          </a:p>
        </p:txBody>
      </p:sp>
      <p:sp>
        <p:nvSpPr>
          <p:cNvPr id="101379" name="Rectangle 3"/>
          <p:cNvSpPr>
            <a:spLocks noGrp="1" noChangeArrowheads="1"/>
          </p:cNvSpPr>
          <p:nvPr>
            <p:ph type="body" idx="1"/>
          </p:nvPr>
        </p:nvSpPr>
        <p:spPr>
          <a:xfrm>
            <a:off x="579438" y="1295400"/>
            <a:ext cx="8094662" cy="4525963"/>
          </a:xfrm>
        </p:spPr>
        <p:txBody>
          <a:bodyPr/>
          <a:lstStyle/>
          <a:p>
            <a:pPr>
              <a:lnSpc>
                <a:spcPct val="90000"/>
              </a:lnSpc>
              <a:buFont typeface="Wingdings" panose="05000000000000000000" pitchFamily="2" charset="2"/>
              <a:buNone/>
            </a:pPr>
            <a:r>
              <a:rPr lang="en-US" altLang="en-US" dirty="0"/>
              <a:t>In this course, we discussed:</a:t>
            </a:r>
          </a:p>
          <a:p>
            <a:pPr>
              <a:lnSpc>
                <a:spcPct val="90000"/>
              </a:lnSpc>
              <a:buFont typeface="Wingdings" panose="05000000000000000000" pitchFamily="2" charset="2"/>
              <a:buNone/>
            </a:pPr>
            <a:endParaRPr lang="en-US" altLang="en-US" sz="1200" dirty="0"/>
          </a:p>
          <a:p>
            <a:pPr>
              <a:lnSpc>
                <a:spcPct val="250000"/>
              </a:lnSpc>
            </a:pPr>
            <a:r>
              <a:rPr lang="en-US" altLang="en-US" sz="2400" dirty="0"/>
              <a:t>Fall hazards in construction</a:t>
            </a:r>
          </a:p>
          <a:p>
            <a:pPr>
              <a:lnSpc>
                <a:spcPct val="250000"/>
              </a:lnSpc>
            </a:pPr>
            <a:r>
              <a:rPr lang="en-US" altLang="en-US" sz="2400" dirty="0"/>
              <a:t>Subpart M requirements </a:t>
            </a:r>
          </a:p>
          <a:p>
            <a:pPr>
              <a:lnSpc>
                <a:spcPct val="250000"/>
              </a:lnSpc>
            </a:pPr>
            <a:r>
              <a:rPr lang="en-US" altLang="en-US" sz="2400" dirty="0"/>
              <a:t>Applying fall protection standards to construction sites</a:t>
            </a:r>
          </a:p>
          <a:p>
            <a:pPr>
              <a:lnSpc>
                <a:spcPct val="90000"/>
              </a:lnSpc>
            </a:pPr>
            <a:endParaRPr lang="en-US" altLang="en-US" dirty="0"/>
          </a:p>
        </p:txBody>
      </p:sp>
    </p:spTree>
    <p:extLst>
      <p:ext uri="{BB962C8B-B14F-4D97-AF65-F5344CB8AC3E}">
        <p14:creationId xmlns:p14="http://schemas.microsoft.com/office/powerpoint/2010/main" val="424141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extLst>
      <p:ext uri="{BB962C8B-B14F-4D97-AF65-F5344CB8AC3E}">
        <p14:creationId xmlns:p14="http://schemas.microsoft.com/office/powerpoint/2010/main" val="21032412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p:txBody>
          <a:bodyPr/>
          <a:lstStyle/>
          <a:p>
            <a:r>
              <a:rPr lang="en-US" altLang="en-US" dirty="0"/>
              <a:t>Subpart M – Fall Protection</a:t>
            </a:r>
            <a:endParaRPr lang="en-US" altLang="en-US" sz="2000" b="0" dirty="0">
              <a:solidFill>
                <a:schemeClr val="tx1"/>
              </a:solidFill>
            </a:endParaRPr>
          </a:p>
        </p:txBody>
      </p:sp>
      <p:sp>
        <p:nvSpPr>
          <p:cNvPr id="13315" name="Rectangle 3"/>
          <p:cNvSpPr>
            <a:spLocks noGrp="1" noChangeArrowheads="1"/>
          </p:cNvSpPr>
          <p:nvPr>
            <p:ph idx="1"/>
          </p:nvPr>
        </p:nvSpPr>
        <p:spPr>
          <a:xfrm>
            <a:off x="533400" y="1219200"/>
            <a:ext cx="8001000" cy="4724400"/>
          </a:xfrm>
        </p:spPr>
        <p:txBody>
          <a:bodyPr/>
          <a:lstStyle/>
          <a:p>
            <a:r>
              <a:rPr lang="en-US" altLang="en-US" dirty="0"/>
              <a:t>Exception</a:t>
            </a:r>
          </a:p>
          <a:p>
            <a:endParaRPr lang="en-US" altLang="en-US" sz="1000" dirty="0"/>
          </a:p>
          <a:p>
            <a:pPr lvl="1"/>
            <a:r>
              <a:rPr lang="en-US" altLang="en-US" dirty="0"/>
              <a:t>The provisions of this subpart do not apply when employees are making an inspection, investigation, or assessment of workplace conditions prior to the actual start of construction work or after all construction work has been completed </a:t>
            </a:r>
          </a:p>
        </p:txBody>
      </p:sp>
      <p:sp>
        <p:nvSpPr>
          <p:cNvPr id="2" name="Content Placeholder 1">
            <a:extLst>
              <a:ext uri="{FF2B5EF4-FFF2-40B4-BE49-F238E27FC236}">
                <a16:creationId xmlns:a16="http://schemas.microsoft.com/office/drawing/2014/main" id="{2C5EB61A-558F-4E4E-9830-472289437BA3}"/>
              </a:ext>
            </a:extLst>
          </p:cNvPr>
          <p:cNvSpPr>
            <a:spLocks noGrp="1"/>
          </p:cNvSpPr>
          <p:nvPr>
            <p:ph sz="quarter" idx="10"/>
          </p:nvPr>
        </p:nvSpPr>
        <p:spPr>
          <a:xfrm>
            <a:off x="6477000" y="609600"/>
            <a:ext cx="2133600" cy="381000"/>
          </a:xfrm>
        </p:spPr>
        <p:txBody>
          <a:bodyPr/>
          <a:lstStyle/>
          <a:p>
            <a:pPr algn="r"/>
            <a:r>
              <a:rPr lang="en-US" altLang="en-US" sz="1800" dirty="0"/>
              <a:t>1926.500(a)(1)</a:t>
            </a:r>
          </a:p>
          <a:p>
            <a:endParaRPr lang="en-US" dirty="0"/>
          </a:p>
        </p:txBody>
      </p:sp>
    </p:spTree>
    <p:extLst>
      <p:ext uri="{BB962C8B-B14F-4D97-AF65-F5344CB8AC3E}">
        <p14:creationId xmlns:p14="http://schemas.microsoft.com/office/powerpoint/2010/main" val="22684113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bwMode="auto">
          <a:xfrm>
            <a:off x="533400" y="381000"/>
            <a:ext cx="8458200" cy="554038"/>
          </a:xfrm>
        </p:spPr>
        <p:txBody>
          <a:bodyPr/>
          <a:lstStyle/>
          <a:p>
            <a:pPr>
              <a:spcBef>
                <a:spcPct val="50000"/>
              </a:spcBef>
            </a:pPr>
            <a:r>
              <a:rPr lang="en-US" altLang="en-US" dirty="0"/>
              <a:t>Fall Exposure: Then and now...</a:t>
            </a:r>
          </a:p>
        </p:txBody>
      </p:sp>
      <p:sp>
        <p:nvSpPr>
          <p:cNvPr id="15363" name="Rectangle 5"/>
          <p:cNvSpPr>
            <a:spLocks noGrp="1" noChangeArrowheads="1"/>
          </p:cNvSpPr>
          <p:nvPr>
            <p:ph type="body" sz="half" idx="1"/>
          </p:nvPr>
        </p:nvSpPr>
        <p:spPr>
          <a:xfrm>
            <a:off x="533400" y="1143000"/>
            <a:ext cx="4413250" cy="4572000"/>
          </a:xfrm>
        </p:spPr>
        <p:txBody>
          <a:bodyPr/>
          <a:lstStyle/>
          <a:p>
            <a:pPr marL="341313" indent="-341313">
              <a:lnSpc>
                <a:spcPct val="150000"/>
              </a:lnSpc>
            </a:pPr>
            <a:r>
              <a:rPr lang="en-US" altLang="en-US" sz="2400" b="1" dirty="0"/>
              <a:t>1969 Construction</a:t>
            </a:r>
          </a:p>
          <a:p>
            <a:pPr marL="341313" indent="-341313">
              <a:lnSpc>
                <a:spcPct val="150000"/>
              </a:lnSpc>
              <a:buFont typeface="Wingdings" panose="05000000000000000000" pitchFamily="2" charset="2"/>
              <a:buNone/>
            </a:pPr>
            <a:r>
              <a:rPr lang="en-US" altLang="en-US" sz="2400" dirty="0"/>
              <a:t>     </a:t>
            </a:r>
            <a:r>
              <a:rPr lang="en-US" altLang="en-US" sz="2000" dirty="0"/>
              <a:t>Est. fall exposure</a:t>
            </a:r>
          </a:p>
          <a:p>
            <a:pPr marL="735013" lvl="1" indent="71438">
              <a:lnSpc>
                <a:spcPct val="150000"/>
              </a:lnSpc>
            </a:pPr>
            <a:r>
              <a:rPr lang="en-US" altLang="en-US" sz="2200" dirty="0"/>
              <a:t>  </a:t>
            </a:r>
            <a:r>
              <a:rPr lang="en-US" altLang="en-US" sz="1800" dirty="0"/>
              <a:t>Drip edge = 11 feet</a:t>
            </a:r>
            <a:endParaRPr lang="en-US" altLang="en-US" sz="2200" dirty="0"/>
          </a:p>
          <a:p>
            <a:pPr marL="735013" lvl="1" indent="71438">
              <a:lnSpc>
                <a:spcPct val="150000"/>
              </a:lnSpc>
            </a:pPr>
            <a:r>
              <a:rPr lang="en-US" altLang="en-US" sz="2200" dirty="0"/>
              <a:t> </a:t>
            </a:r>
            <a:r>
              <a:rPr lang="en-US" altLang="en-US" sz="1800" dirty="0"/>
              <a:t> Roof peak = 16 feet</a:t>
            </a:r>
          </a:p>
          <a:p>
            <a:pPr marL="920750" lvl="2" indent="6350"/>
            <a:endParaRPr lang="en-US" altLang="en-US" sz="1800" b="1" i="0" dirty="0"/>
          </a:p>
          <a:p>
            <a:pPr marL="341313" indent="-341313">
              <a:lnSpc>
                <a:spcPct val="150000"/>
              </a:lnSpc>
            </a:pPr>
            <a:r>
              <a:rPr lang="en-US" altLang="en-US" sz="2400" b="1" dirty="0"/>
              <a:t>2008 Construction</a:t>
            </a:r>
          </a:p>
          <a:p>
            <a:pPr marL="341313" indent="-341313">
              <a:lnSpc>
                <a:spcPct val="150000"/>
              </a:lnSpc>
              <a:buFont typeface="Wingdings" panose="05000000000000000000" pitchFamily="2" charset="2"/>
              <a:buNone/>
            </a:pPr>
            <a:r>
              <a:rPr lang="en-US" altLang="en-US" sz="2400" dirty="0"/>
              <a:t>    </a:t>
            </a:r>
            <a:r>
              <a:rPr lang="en-US" altLang="en-US" sz="2000" dirty="0"/>
              <a:t>Est. fall exposure</a:t>
            </a:r>
          </a:p>
          <a:p>
            <a:pPr marL="735013" lvl="1" indent="71438">
              <a:lnSpc>
                <a:spcPct val="150000"/>
              </a:lnSpc>
            </a:pPr>
            <a:r>
              <a:rPr lang="en-US" altLang="en-US" sz="2200" dirty="0"/>
              <a:t>   </a:t>
            </a:r>
            <a:r>
              <a:rPr lang="en-US" altLang="en-US" sz="1800" dirty="0"/>
              <a:t>Drip edge = 23 feet</a:t>
            </a:r>
            <a:endParaRPr lang="en-US" altLang="en-US" sz="2200" dirty="0"/>
          </a:p>
          <a:p>
            <a:pPr marL="735013" lvl="1" indent="71438">
              <a:lnSpc>
                <a:spcPct val="150000"/>
              </a:lnSpc>
            </a:pPr>
            <a:r>
              <a:rPr lang="en-US" altLang="en-US" sz="2200" dirty="0"/>
              <a:t>  </a:t>
            </a:r>
            <a:r>
              <a:rPr lang="en-US" altLang="en-US" sz="1800" dirty="0"/>
              <a:t> Roof peak = 38 feet</a:t>
            </a:r>
          </a:p>
          <a:p>
            <a:pPr marL="735013" lvl="1" indent="71438">
              <a:lnSpc>
                <a:spcPct val="150000"/>
              </a:lnSpc>
            </a:pPr>
            <a:endParaRPr lang="en-US" altLang="en-US" sz="1800" dirty="0">
              <a:latin typeface="Times New Roman" panose="02020603050405020304" pitchFamily="18" charset="0"/>
            </a:endParaRPr>
          </a:p>
        </p:txBody>
      </p:sp>
      <p:pic>
        <p:nvPicPr>
          <p:cNvPr id="15364" name="Picture 2"/>
          <p:cNvPicPr>
            <a:picLocks noChangeAspect="1"/>
          </p:cNvPicPr>
          <p:nvPr/>
        </p:nvPicPr>
        <p:blipFill>
          <a:blip r:embed="rId3">
            <a:extLst>
              <a:ext uri="{28A0092B-C50C-407E-A947-70E740481C1C}">
                <a14:useLocalDpi xmlns:a14="http://schemas.microsoft.com/office/drawing/2010/main" val="0"/>
              </a:ext>
            </a:extLst>
          </a:blip>
          <a:srcRect l="2" r="-14568" b="38889"/>
          <a:stretch>
            <a:fillRect/>
          </a:stretch>
        </p:blipFill>
        <p:spPr bwMode="auto">
          <a:xfrm>
            <a:off x="5638800" y="4103483"/>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968500"/>
            <a:ext cx="2362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05600" y="3198813"/>
            <a:ext cx="1306512" cy="230187"/>
          </a:xfrm>
          <a:prstGeom prst="rect">
            <a:avLst/>
          </a:prstGeom>
          <a:noFill/>
        </p:spPr>
        <p:txBody>
          <a:bodyPr wrap="none">
            <a:spAutoFit/>
          </a:bodyPr>
          <a:lstStyle/>
          <a:p>
            <a:pPr>
              <a:defRPr/>
            </a:pPr>
            <a:r>
              <a:rPr lang="en-US" sz="900" u="none" dirty="0">
                <a:latin typeface="+mn-lt"/>
              </a:rPr>
              <a:t>NCDOL Photo Library</a:t>
            </a:r>
          </a:p>
        </p:txBody>
      </p:sp>
      <p:sp>
        <p:nvSpPr>
          <p:cNvPr id="3" name="TextBox 2"/>
          <p:cNvSpPr txBox="1"/>
          <p:nvPr/>
        </p:nvSpPr>
        <p:spPr>
          <a:xfrm>
            <a:off x="6705600" y="5599906"/>
            <a:ext cx="1376362" cy="230187"/>
          </a:xfrm>
          <a:prstGeom prst="rect">
            <a:avLst/>
          </a:prstGeom>
          <a:noFill/>
        </p:spPr>
        <p:txBody>
          <a:bodyPr wrap="none">
            <a:spAutoFit/>
          </a:bodyPr>
          <a:lstStyle/>
          <a:p>
            <a:pPr>
              <a:defRPr/>
            </a:pPr>
            <a:r>
              <a:rPr lang="en-US" sz="900" b="1" u="none" dirty="0">
                <a:solidFill>
                  <a:schemeClr val="bg1"/>
                </a:solidFill>
                <a:latin typeface="+mn-lt"/>
              </a:rPr>
              <a:t>NCDOL Photo Library</a:t>
            </a:r>
          </a:p>
        </p:txBody>
      </p:sp>
    </p:spTree>
    <p:extLst>
      <p:ext uri="{BB962C8B-B14F-4D97-AF65-F5344CB8AC3E}">
        <p14:creationId xmlns:p14="http://schemas.microsoft.com/office/powerpoint/2010/main" val="4101821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609600" y="47244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 b="1" u="none"/>
              <a:t>General Industry</a:t>
            </a:r>
          </a:p>
        </p:txBody>
      </p:sp>
      <p:sp>
        <p:nvSpPr>
          <p:cNvPr id="17411" name="Text Box 4"/>
          <p:cNvSpPr txBox="1">
            <a:spLocks noChangeArrowheads="1"/>
          </p:cNvSpPr>
          <p:nvPr/>
        </p:nvSpPr>
        <p:spPr bwMode="auto">
          <a:xfrm>
            <a:off x="1676400" y="35814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 b="1" u="none" dirty="0"/>
              <a:t>            Construction </a:t>
            </a:r>
          </a:p>
        </p:txBody>
      </p:sp>
      <p:sp>
        <p:nvSpPr>
          <p:cNvPr id="17412" name="Text Box 5"/>
          <p:cNvSpPr txBox="1">
            <a:spLocks noChangeArrowheads="1"/>
          </p:cNvSpPr>
          <p:nvPr/>
        </p:nvSpPr>
        <p:spPr bwMode="auto">
          <a:xfrm>
            <a:off x="4419600" y="22860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 b="1" u="none" dirty="0"/>
              <a:t>Scaffolds</a:t>
            </a:r>
          </a:p>
        </p:txBody>
      </p:sp>
      <p:sp>
        <p:nvSpPr>
          <p:cNvPr id="9221" name="Text Box 6"/>
          <p:cNvSpPr txBox="1">
            <a:spLocks noChangeArrowheads="1"/>
          </p:cNvSpPr>
          <p:nvPr/>
        </p:nvSpPr>
        <p:spPr bwMode="auto">
          <a:xfrm>
            <a:off x="5562600" y="1371600"/>
            <a:ext cx="3124200" cy="400050"/>
          </a:xfrm>
          <a:prstGeom prst="rect">
            <a:avLst/>
          </a:prstGeom>
          <a:noFill/>
          <a:ln w="9525">
            <a:noFill/>
            <a:miter lim="800000"/>
            <a:headEnd/>
            <a:tailEnd/>
          </a:ln>
        </p:spPr>
        <p:txBody>
          <a:bodyPr>
            <a:spAutoFit/>
          </a:bodyPr>
          <a:lstStyle/>
          <a:p>
            <a:pPr eaLnBrk="1" hangingPunct="1">
              <a:spcBef>
                <a:spcPct val="50000"/>
              </a:spcBef>
              <a:defRPr/>
            </a:pPr>
            <a:r>
              <a:rPr lang="en-US" sz="2000" b="1" u="none" dirty="0">
                <a:latin typeface="+mn-lt"/>
              </a:rPr>
              <a:t>Steel Erection</a:t>
            </a:r>
          </a:p>
        </p:txBody>
      </p:sp>
      <p:sp>
        <p:nvSpPr>
          <p:cNvPr id="17414" name="AutoShape 7"/>
          <p:cNvSpPr>
            <a:spLocks/>
          </p:cNvSpPr>
          <p:nvPr/>
        </p:nvSpPr>
        <p:spPr bwMode="auto">
          <a:xfrm>
            <a:off x="2895600" y="4953000"/>
            <a:ext cx="609600" cy="990600"/>
          </a:xfrm>
          <a:prstGeom prst="rightBrace">
            <a:avLst>
              <a:gd name="adj1" fmla="val 13542"/>
              <a:gd name="adj2" fmla="val 50000"/>
            </a:avLst>
          </a:prstGeom>
          <a:noFill/>
          <a:ln w="76200">
            <a:solidFill>
              <a:srgbClr val="740C2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17415" name="Text Box 8"/>
          <p:cNvSpPr txBox="1">
            <a:spLocks noChangeArrowheads="1"/>
          </p:cNvSpPr>
          <p:nvPr/>
        </p:nvSpPr>
        <p:spPr bwMode="auto">
          <a:xfrm>
            <a:off x="2362200" y="51816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none" dirty="0"/>
              <a:t>4′</a:t>
            </a:r>
          </a:p>
        </p:txBody>
      </p:sp>
      <p:sp>
        <p:nvSpPr>
          <p:cNvPr id="17416" name="Text Box 9"/>
          <p:cNvSpPr txBox="1">
            <a:spLocks noChangeArrowheads="1"/>
          </p:cNvSpPr>
          <p:nvPr/>
        </p:nvSpPr>
        <p:spPr bwMode="auto">
          <a:xfrm>
            <a:off x="3886200" y="40386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none" dirty="0"/>
              <a:t>6′</a:t>
            </a:r>
          </a:p>
        </p:txBody>
      </p:sp>
      <p:sp>
        <p:nvSpPr>
          <p:cNvPr id="17417" name="Text Box 10"/>
          <p:cNvSpPr txBox="1">
            <a:spLocks noChangeArrowheads="1"/>
          </p:cNvSpPr>
          <p:nvPr/>
        </p:nvSpPr>
        <p:spPr bwMode="auto">
          <a:xfrm>
            <a:off x="5029200" y="27432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none" dirty="0"/>
              <a:t>10′ </a:t>
            </a:r>
          </a:p>
        </p:txBody>
      </p:sp>
      <p:sp>
        <p:nvSpPr>
          <p:cNvPr id="17418" name="Text Box 11"/>
          <p:cNvSpPr txBox="1">
            <a:spLocks noChangeArrowheads="1"/>
          </p:cNvSpPr>
          <p:nvPr/>
        </p:nvSpPr>
        <p:spPr bwMode="auto">
          <a:xfrm>
            <a:off x="6934200" y="18288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spcBef>
                <a:spcPct val="50000"/>
              </a:spcBef>
              <a:buClrTx/>
              <a:buSzTx/>
              <a:buFontTx/>
              <a:buNone/>
            </a:pPr>
            <a:r>
              <a:rPr lang="en-US" altLang="en-US" sz="2400" b="1" u="none" dirty="0"/>
              <a:t>15′</a:t>
            </a:r>
            <a:endParaRPr lang="en-US" altLang="en-US" sz="2400" u="none" dirty="0"/>
          </a:p>
        </p:txBody>
      </p:sp>
      <p:sp>
        <p:nvSpPr>
          <p:cNvPr id="17419" name="AutoShape 13"/>
          <p:cNvSpPr>
            <a:spLocks/>
          </p:cNvSpPr>
          <p:nvPr/>
        </p:nvSpPr>
        <p:spPr bwMode="auto">
          <a:xfrm>
            <a:off x="4495800" y="3810000"/>
            <a:ext cx="609600" cy="2133600"/>
          </a:xfrm>
          <a:prstGeom prst="rightBrace">
            <a:avLst>
              <a:gd name="adj1" fmla="val 29167"/>
              <a:gd name="adj2" fmla="val 50000"/>
            </a:avLst>
          </a:prstGeom>
          <a:noFill/>
          <a:ln w="76200">
            <a:solidFill>
              <a:srgbClr val="740C2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17420" name="AutoShape 14"/>
          <p:cNvSpPr>
            <a:spLocks/>
          </p:cNvSpPr>
          <p:nvPr/>
        </p:nvSpPr>
        <p:spPr bwMode="auto">
          <a:xfrm>
            <a:off x="5943600" y="2514600"/>
            <a:ext cx="609600" cy="3429000"/>
          </a:xfrm>
          <a:prstGeom prst="rightBrace">
            <a:avLst>
              <a:gd name="adj1" fmla="val 46875"/>
              <a:gd name="adj2" fmla="val 50000"/>
            </a:avLst>
          </a:prstGeom>
          <a:noFill/>
          <a:ln w="76200">
            <a:solidFill>
              <a:srgbClr val="740C2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17421" name="AutoShape 15"/>
          <p:cNvSpPr>
            <a:spLocks/>
          </p:cNvSpPr>
          <p:nvPr/>
        </p:nvSpPr>
        <p:spPr bwMode="auto">
          <a:xfrm>
            <a:off x="7543800" y="1600200"/>
            <a:ext cx="609600" cy="4343400"/>
          </a:xfrm>
          <a:prstGeom prst="rightBrace">
            <a:avLst>
              <a:gd name="adj1" fmla="val 59375"/>
              <a:gd name="adj2" fmla="val 50000"/>
            </a:avLst>
          </a:prstGeom>
          <a:noFill/>
          <a:ln w="76200">
            <a:solidFill>
              <a:srgbClr val="740C2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buClrTx/>
              <a:buSzTx/>
              <a:buFontTx/>
              <a:buNone/>
            </a:pPr>
            <a:endParaRPr lang="en-US" altLang="en-US" sz="3600">
              <a:latin typeface="Times New Roman" panose="02020603050405020304" pitchFamily="18" charset="0"/>
            </a:endParaRPr>
          </a:p>
        </p:txBody>
      </p:sp>
      <p:sp>
        <p:nvSpPr>
          <p:cNvPr id="17422" name="Rectangle 17"/>
          <p:cNvSpPr>
            <a:spLocks noGrp="1" noChangeArrowheads="1"/>
          </p:cNvSpPr>
          <p:nvPr>
            <p:ph type="title"/>
          </p:nvPr>
        </p:nvSpPr>
        <p:spPr>
          <a:xfrm>
            <a:off x="533400" y="381000"/>
            <a:ext cx="8458200" cy="554038"/>
          </a:xfrm>
        </p:spPr>
        <p:txBody>
          <a:bodyPr/>
          <a:lstStyle/>
          <a:p>
            <a:r>
              <a:rPr lang="en-US" altLang="en-US" dirty="0"/>
              <a:t>Fall Protection Requirements</a:t>
            </a:r>
          </a:p>
        </p:txBody>
      </p:sp>
    </p:spTree>
    <p:extLst>
      <p:ext uri="{BB962C8B-B14F-4D97-AF65-F5344CB8AC3E}">
        <p14:creationId xmlns:p14="http://schemas.microsoft.com/office/powerpoint/2010/main" val="32872821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533400" y="381000"/>
            <a:ext cx="8458200" cy="554038"/>
          </a:xfrm>
        </p:spPr>
        <p:txBody>
          <a:bodyPr/>
          <a:lstStyle/>
          <a:p>
            <a:r>
              <a:rPr lang="en-US" altLang="en-US" dirty="0"/>
              <a:t>Duty to Have Fall Protection     </a:t>
            </a:r>
            <a:r>
              <a:rPr lang="en-US" altLang="en-US" sz="1800" b="0" dirty="0">
                <a:solidFill>
                  <a:schemeClr val="tx1"/>
                </a:solidFill>
              </a:rPr>
              <a:t>1926.501(a)</a:t>
            </a:r>
            <a:endParaRPr lang="en-US" altLang="en-US" dirty="0"/>
          </a:p>
        </p:txBody>
      </p:sp>
      <p:sp>
        <p:nvSpPr>
          <p:cNvPr id="19459" name="Rectangle 9"/>
          <p:cNvSpPr>
            <a:spLocks noGrp="1" noChangeArrowheads="1"/>
          </p:cNvSpPr>
          <p:nvPr>
            <p:ph type="body" idx="1"/>
          </p:nvPr>
        </p:nvSpPr>
        <p:spPr>
          <a:xfrm>
            <a:off x="533400" y="1295400"/>
            <a:ext cx="8229600" cy="4525963"/>
          </a:xfrm>
        </p:spPr>
        <p:txBody>
          <a:bodyPr/>
          <a:lstStyle/>
          <a:p>
            <a:r>
              <a:rPr lang="en-US" altLang="en-US" sz="2400" dirty="0"/>
              <a:t>Employer required to provide fall protection systems</a:t>
            </a:r>
          </a:p>
          <a:p>
            <a:endParaRPr lang="en-US" altLang="en-US" sz="2400" dirty="0"/>
          </a:p>
          <a:p>
            <a:endParaRPr lang="en-US" altLang="en-US" sz="800" dirty="0"/>
          </a:p>
          <a:p>
            <a:r>
              <a:rPr lang="en-US" altLang="en-US" sz="2400" dirty="0"/>
              <a:t>Employer must determine if the walking/working surfaces on which its employees are to work have the strength and structural integrity to support employees safely</a:t>
            </a:r>
          </a:p>
        </p:txBody>
      </p:sp>
    </p:spTree>
    <p:extLst>
      <p:ext uri="{BB962C8B-B14F-4D97-AF65-F5344CB8AC3E}">
        <p14:creationId xmlns:p14="http://schemas.microsoft.com/office/powerpoint/2010/main" val="19945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203325" y="6324600"/>
            <a:ext cx="214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910046"/>
              </a:buClr>
              <a:buSzPct val="90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i="1">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eaLnBrk="1" hangingPunct="1">
              <a:buClrTx/>
              <a:buSzTx/>
              <a:buFontTx/>
              <a:buNone/>
            </a:pPr>
            <a:endParaRPr lang="es-MX" altLang="en-US" sz="1800" u="none">
              <a:latin typeface="Tahoma" panose="020B0604030504040204" pitchFamily="34" charset="0"/>
            </a:endParaRPr>
          </a:p>
        </p:txBody>
      </p:sp>
      <p:sp>
        <p:nvSpPr>
          <p:cNvPr id="21507" name="Rectangle 6"/>
          <p:cNvSpPr>
            <a:spLocks noGrp="1" noChangeArrowheads="1"/>
          </p:cNvSpPr>
          <p:nvPr>
            <p:ph type="body" sz="half" idx="2"/>
          </p:nvPr>
        </p:nvSpPr>
        <p:spPr>
          <a:xfrm>
            <a:off x="4694238" y="1295400"/>
            <a:ext cx="4038600" cy="4876800"/>
          </a:xfrm>
        </p:spPr>
        <p:txBody>
          <a:bodyPr/>
          <a:lstStyle/>
          <a:p>
            <a:pPr marL="341313" indent="-341313">
              <a:lnSpc>
                <a:spcPct val="110000"/>
              </a:lnSpc>
            </a:pPr>
            <a:r>
              <a:rPr lang="en-US" altLang="en-US" sz="2400" dirty="0"/>
              <a:t>Overhand bricklaying</a:t>
            </a:r>
          </a:p>
          <a:p>
            <a:pPr marL="341313" indent="-341313">
              <a:lnSpc>
                <a:spcPct val="110000"/>
              </a:lnSpc>
            </a:pPr>
            <a:endParaRPr lang="en-US" altLang="en-US" sz="800" dirty="0"/>
          </a:p>
          <a:p>
            <a:pPr marL="341313" indent="-341313">
              <a:lnSpc>
                <a:spcPct val="110000"/>
              </a:lnSpc>
            </a:pPr>
            <a:r>
              <a:rPr lang="en-US" altLang="en-US" sz="2400" dirty="0"/>
              <a:t>Low-slope roofs</a:t>
            </a:r>
          </a:p>
          <a:p>
            <a:pPr marL="341313" indent="-341313">
              <a:lnSpc>
                <a:spcPct val="110000"/>
              </a:lnSpc>
            </a:pPr>
            <a:endParaRPr lang="en-US" altLang="en-US" sz="800" dirty="0"/>
          </a:p>
          <a:p>
            <a:pPr marL="341313" indent="-341313">
              <a:lnSpc>
                <a:spcPct val="110000"/>
              </a:lnSpc>
            </a:pPr>
            <a:r>
              <a:rPr lang="en-US" altLang="en-US" sz="2400" dirty="0"/>
              <a:t>Steep roofs</a:t>
            </a:r>
          </a:p>
          <a:p>
            <a:pPr marL="341313" indent="-341313">
              <a:lnSpc>
                <a:spcPct val="110000"/>
              </a:lnSpc>
            </a:pPr>
            <a:endParaRPr lang="en-US" altLang="en-US" sz="800" dirty="0"/>
          </a:p>
          <a:p>
            <a:pPr marL="341313" indent="-341313">
              <a:lnSpc>
                <a:spcPct val="110000"/>
              </a:lnSpc>
            </a:pPr>
            <a:r>
              <a:rPr lang="en-US" altLang="en-US" sz="2400" dirty="0"/>
              <a:t>Pre-cast concrete erection</a:t>
            </a:r>
          </a:p>
          <a:p>
            <a:pPr marL="341313" indent="-341313">
              <a:lnSpc>
                <a:spcPct val="110000"/>
              </a:lnSpc>
            </a:pPr>
            <a:endParaRPr lang="en-US" altLang="en-US" sz="800" dirty="0"/>
          </a:p>
          <a:p>
            <a:pPr marL="341313" indent="-341313">
              <a:lnSpc>
                <a:spcPct val="110000"/>
              </a:lnSpc>
            </a:pPr>
            <a:r>
              <a:rPr lang="en-US" altLang="en-US" sz="2400" dirty="0"/>
              <a:t>Residential construction</a:t>
            </a:r>
          </a:p>
          <a:p>
            <a:pPr marL="341313" indent="-341313">
              <a:lnSpc>
                <a:spcPct val="110000"/>
              </a:lnSpc>
            </a:pPr>
            <a:endParaRPr lang="en-US" altLang="en-US" sz="800" dirty="0"/>
          </a:p>
          <a:p>
            <a:pPr marL="341313" indent="-341313">
              <a:lnSpc>
                <a:spcPct val="110000"/>
              </a:lnSpc>
            </a:pPr>
            <a:r>
              <a:rPr lang="en-US" altLang="en-US" sz="2400" dirty="0"/>
              <a:t>Wall openings</a:t>
            </a:r>
          </a:p>
          <a:p>
            <a:pPr marL="341313" indent="-341313">
              <a:lnSpc>
                <a:spcPct val="110000"/>
              </a:lnSpc>
            </a:pPr>
            <a:endParaRPr lang="en-US" altLang="en-US" sz="800" dirty="0"/>
          </a:p>
          <a:p>
            <a:pPr marL="341313" indent="-341313">
              <a:lnSpc>
                <a:spcPct val="110000"/>
              </a:lnSpc>
            </a:pPr>
            <a:r>
              <a:rPr lang="en-US" altLang="en-US" sz="2400" dirty="0"/>
              <a:t>Other walking and working surfaces</a:t>
            </a:r>
          </a:p>
        </p:txBody>
      </p:sp>
      <p:sp>
        <p:nvSpPr>
          <p:cNvPr id="21508" name="Rectangle 8"/>
          <p:cNvSpPr>
            <a:spLocks noGrp="1" noChangeArrowheads="1"/>
          </p:cNvSpPr>
          <p:nvPr>
            <p:ph type="title"/>
          </p:nvPr>
        </p:nvSpPr>
        <p:spPr>
          <a:xfrm>
            <a:off x="457200" y="381000"/>
            <a:ext cx="8458200" cy="554038"/>
          </a:xfrm>
        </p:spPr>
        <p:txBody>
          <a:bodyPr/>
          <a:lstStyle/>
          <a:p>
            <a:r>
              <a:rPr lang="en-US" altLang="en-US" dirty="0"/>
              <a:t> Fall Protection Required     </a:t>
            </a:r>
            <a:r>
              <a:rPr lang="en-US" altLang="en-US" sz="1800" b="0" dirty="0">
                <a:solidFill>
                  <a:schemeClr val="tx1"/>
                </a:solidFill>
              </a:rPr>
              <a:t>1926.501(b)(1)-(15)</a:t>
            </a:r>
            <a:r>
              <a:rPr lang="en-US" altLang="en-US" dirty="0"/>
              <a:t> </a:t>
            </a:r>
          </a:p>
        </p:txBody>
      </p:sp>
      <p:sp>
        <p:nvSpPr>
          <p:cNvPr id="21509" name="Rectangle 10"/>
          <p:cNvSpPr>
            <a:spLocks noGrp="1" noChangeArrowheads="1"/>
          </p:cNvSpPr>
          <p:nvPr>
            <p:ph type="body" sz="half" idx="1"/>
          </p:nvPr>
        </p:nvSpPr>
        <p:spPr>
          <a:xfrm>
            <a:off x="503238" y="1295400"/>
            <a:ext cx="4068762" cy="4800600"/>
          </a:xfrm>
        </p:spPr>
        <p:txBody>
          <a:bodyPr/>
          <a:lstStyle/>
          <a:p>
            <a:pPr marL="341313" indent="-341313">
              <a:lnSpc>
                <a:spcPct val="110000"/>
              </a:lnSpc>
            </a:pPr>
            <a:r>
              <a:rPr lang="en-US" altLang="en-US" sz="2400"/>
              <a:t>Unprotected sides, edges</a:t>
            </a:r>
          </a:p>
          <a:p>
            <a:pPr marL="341313" indent="-341313">
              <a:lnSpc>
                <a:spcPct val="110000"/>
              </a:lnSpc>
            </a:pPr>
            <a:endParaRPr lang="en-US" altLang="en-US" sz="800"/>
          </a:p>
          <a:p>
            <a:pPr marL="341313" indent="-341313">
              <a:lnSpc>
                <a:spcPct val="110000"/>
              </a:lnSpc>
            </a:pPr>
            <a:r>
              <a:rPr lang="en-US" altLang="en-US" sz="2400"/>
              <a:t>Leading edges</a:t>
            </a:r>
          </a:p>
          <a:p>
            <a:pPr marL="341313" indent="-341313">
              <a:lnSpc>
                <a:spcPct val="110000"/>
              </a:lnSpc>
            </a:pPr>
            <a:endParaRPr lang="en-US" altLang="en-US" sz="800"/>
          </a:p>
          <a:p>
            <a:pPr marL="341313" indent="-341313">
              <a:lnSpc>
                <a:spcPct val="110000"/>
              </a:lnSpc>
            </a:pPr>
            <a:r>
              <a:rPr lang="en-US" altLang="en-US" sz="2400"/>
              <a:t>Hoist areas</a:t>
            </a:r>
          </a:p>
          <a:p>
            <a:pPr marL="341313" indent="-341313">
              <a:lnSpc>
                <a:spcPct val="110000"/>
              </a:lnSpc>
            </a:pPr>
            <a:endParaRPr lang="en-US" altLang="en-US" sz="800"/>
          </a:p>
          <a:p>
            <a:pPr marL="341313" indent="-341313">
              <a:lnSpc>
                <a:spcPct val="110000"/>
              </a:lnSpc>
            </a:pPr>
            <a:r>
              <a:rPr lang="en-US" altLang="en-US" sz="2400"/>
              <a:t>Holes</a:t>
            </a:r>
          </a:p>
          <a:p>
            <a:pPr marL="341313" indent="-341313">
              <a:lnSpc>
                <a:spcPct val="110000"/>
              </a:lnSpc>
            </a:pPr>
            <a:endParaRPr lang="en-US" altLang="en-US" sz="800"/>
          </a:p>
          <a:p>
            <a:pPr marL="341313" indent="-341313">
              <a:lnSpc>
                <a:spcPct val="110000"/>
              </a:lnSpc>
            </a:pPr>
            <a:r>
              <a:rPr lang="en-US" altLang="en-US" sz="2400"/>
              <a:t>Formwork, reinforcing steel</a:t>
            </a:r>
          </a:p>
          <a:p>
            <a:pPr marL="341313" indent="-341313">
              <a:lnSpc>
                <a:spcPct val="110000"/>
              </a:lnSpc>
            </a:pPr>
            <a:endParaRPr lang="en-US" altLang="en-US" sz="800"/>
          </a:p>
          <a:p>
            <a:pPr marL="341313" indent="-341313">
              <a:lnSpc>
                <a:spcPct val="110000"/>
              </a:lnSpc>
            </a:pPr>
            <a:r>
              <a:rPr lang="en-US" altLang="en-US" sz="2400"/>
              <a:t>Ramps, runways</a:t>
            </a:r>
          </a:p>
          <a:p>
            <a:pPr marL="341313" indent="-341313">
              <a:lnSpc>
                <a:spcPct val="110000"/>
              </a:lnSpc>
            </a:pPr>
            <a:endParaRPr lang="en-US" altLang="en-US" sz="800"/>
          </a:p>
          <a:p>
            <a:pPr marL="341313" indent="-341313">
              <a:lnSpc>
                <a:spcPct val="110000"/>
              </a:lnSpc>
            </a:pPr>
            <a:r>
              <a:rPr lang="en-US" altLang="en-US" sz="2400"/>
              <a:t>Excavations</a:t>
            </a:r>
          </a:p>
          <a:p>
            <a:pPr marL="341313" indent="-341313">
              <a:lnSpc>
                <a:spcPct val="110000"/>
              </a:lnSpc>
            </a:pPr>
            <a:endParaRPr lang="en-US" altLang="en-US" sz="800"/>
          </a:p>
          <a:p>
            <a:pPr marL="341313" indent="-341313">
              <a:lnSpc>
                <a:spcPct val="110000"/>
              </a:lnSpc>
            </a:pPr>
            <a:r>
              <a:rPr lang="en-US" altLang="en-US" sz="2400"/>
              <a:t>Dangerous equipment</a:t>
            </a:r>
          </a:p>
          <a:p>
            <a:pPr marL="341313" indent="-341313"/>
            <a:endParaRPr lang="en-US" altLang="en-US" sz="2400"/>
          </a:p>
          <a:p>
            <a:pPr marL="341313" indent="-341313">
              <a:lnSpc>
                <a:spcPct val="90000"/>
              </a:lnSpc>
              <a:buFont typeface="Wingdings" panose="05000000000000000000" pitchFamily="2" charset="2"/>
              <a:buNone/>
            </a:pPr>
            <a:endParaRPr lang="en-US" altLang="en-US" sz="2400"/>
          </a:p>
        </p:txBody>
      </p:sp>
    </p:spTree>
    <p:extLst>
      <p:ext uri="{BB962C8B-B14F-4D97-AF65-F5344CB8AC3E}">
        <p14:creationId xmlns:p14="http://schemas.microsoft.com/office/powerpoint/2010/main" val="267771230"/>
      </p:ext>
    </p:extLst>
  </p:cSld>
  <p:clrMapOvr>
    <a:masterClrMapping/>
  </p:clrMapOvr>
  <p:transition/>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27477</TotalTime>
  <Pages>1</Pages>
  <Words>7909</Words>
  <Application>Microsoft Office PowerPoint</Application>
  <PresentationFormat>Letter Paper (8.5x11 in)</PresentationFormat>
  <Paragraphs>738</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 Narrow</vt:lpstr>
      <vt:lpstr>Symbol</vt:lpstr>
      <vt:lpstr>Tahoma</vt:lpstr>
      <vt:lpstr>Times New Roman</vt:lpstr>
      <vt:lpstr>Wingdings</vt:lpstr>
      <vt:lpstr>NCDOL  Standard</vt:lpstr>
      <vt:lpstr>Fall Protection in Construction</vt:lpstr>
      <vt:lpstr>Objectives</vt:lpstr>
      <vt:lpstr>Falls = 36% of CY 2012-2016 Construction Fatalities in North Carolina</vt:lpstr>
      <vt:lpstr>Subpart M – Fall Protection</vt:lpstr>
      <vt:lpstr>Subpart M – Fall Protection</vt:lpstr>
      <vt:lpstr>Fall Exposure: Then and now...</vt:lpstr>
      <vt:lpstr>Fall Protection Requirements</vt:lpstr>
      <vt:lpstr>Duty to Have Fall Protection     1926.501(a)</vt:lpstr>
      <vt:lpstr> Fall Protection Required     1926.501(b)(1)-(15)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 Protection Required   </vt:lpstr>
      <vt:lpstr> Falling Object  </vt:lpstr>
      <vt:lpstr> Protection from Falling Objects</vt:lpstr>
      <vt:lpstr>Methods of Fall Protection</vt:lpstr>
      <vt:lpstr>Guardrail System</vt:lpstr>
      <vt:lpstr>Safety Nets</vt:lpstr>
      <vt:lpstr>Personal Fall Arrest System (PFAS)</vt:lpstr>
      <vt:lpstr>Personal Fall Arrest System</vt:lpstr>
      <vt:lpstr>Personal Fall Arrest System</vt:lpstr>
      <vt:lpstr>Personal Fall Arrest System</vt:lpstr>
      <vt:lpstr>Methods of Fall Protection </vt:lpstr>
      <vt:lpstr>Warning Lines</vt:lpstr>
      <vt:lpstr>Controlled Access Zones</vt:lpstr>
      <vt:lpstr>Safety Monitor System              1926.502(h)</vt:lpstr>
      <vt:lpstr>Fall Protection Plan</vt:lpstr>
      <vt:lpstr>Covers for Holes</vt:lpstr>
      <vt:lpstr>Personal Fall Arrest System     1926.502(d)</vt:lpstr>
      <vt:lpstr>PowerPoint Presentation</vt:lpstr>
      <vt:lpstr>Personal Fall Arrest Systems</vt:lpstr>
      <vt:lpstr>Personal Fall Arrest Systems</vt:lpstr>
      <vt:lpstr>Personal Fall Arrest Systems</vt:lpstr>
      <vt:lpstr>Personal Fall Arrest Systems</vt:lpstr>
      <vt:lpstr>Personal Fall Arrest Systems</vt:lpstr>
      <vt:lpstr>Personal Fall Arrest Systems</vt:lpstr>
      <vt:lpstr>Positioning Device System       1926.502(e)</vt:lpstr>
      <vt:lpstr>Training Requirements                1926.503</vt:lpstr>
      <vt:lpstr>Summary</vt:lpstr>
      <vt:lpstr>Thank You For Attending!</vt:lpstr>
    </vt:vector>
  </TitlesOfParts>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N.C. Department of Labor OSH Division</dc:title>
  <dc:creator>Collyer, Marcy</dc:creator>
  <cp:lastModifiedBy>Lagoe, Wanda</cp:lastModifiedBy>
  <cp:revision>5</cp:revision>
  <cp:lastPrinted>2015-07-13T17:43:25Z</cp:lastPrinted>
  <dcterms:created xsi:type="dcterms:W3CDTF">2001-05-15T12:53:32Z</dcterms:created>
  <dcterms:modified xsi:type="dcterms:W3CDTF">2021-03-02T20:05:14Z</dcterms:modified>
</cp:coreProperties>
</file>