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622" r:id="rId2"/>
    <p:sldId id="444" r:id="rId3"/>
    <p:sldId id="445" r:id="rId4"/>
    <p:sldId id="446" r:id="rId5"/>
    <p:sldId id="447" r:id="rId6"/>
    <p:sldId id="449" r:id="rId7"/>
    <p:sldId id="450" r:id="rId8"/>
    <p:sldId id="451" r:id="rId9"/>
    <p:sldId id="452" r:id="rId10"/>
    <p:sldId id="588" r:id="rId11"/>
    <p:sldId id="589" r:id="rId12"/>
    <p:sldId id="590" r:id="rId13"/>
    <p:sldId id="591" r:id="rId14"/>
    <p:sldId id="592" r:id="rId15"/>
    <p:sldId id="593" r:id="rId16"/>
    <p:sldId id="594" r:id="rId17"/>
    <p:sldId id="595" r:id="rId18"/>
    <p:sldId id="596" r:id="rId19"/>
    <p:sldId id="597" r:id="rId20"/>
    <p:sldId id="598" r:id="rId21"/>
    <p:sldId id="599" r:id="rId22"/>
    <p:sldId id="600" r:id="rId23"/>
    <p:sldId id="601" r:id="rId24"/>
    <p:sldId id="602" r:id="rId25"/>
    <p:sldId id="603" r:id="rId26"/>
    <p:sldId id="604" r:id="rId27"/>
    <p:sldId id="605" r:id="rId28"/>
    <p:sldId id="606" r:id="rId29"/>
    <p:sldId id="607" r:id="rId30"/>
    <p:sldId id="608" r:id="rId31"/>
    <p:sldId id="609" r:id="rId32"/>
    <p:sldId id="610" r:id="rId33"/>
    <p:sldId id="611" r:id="rId34"/>
    <p:sldId id="612" r:id="rId35"/>
    <p:sldId id="613" r:id="rId36"/>
    <p:sldId id="614" r:id="rId37"/>
    <p:sldId id="615" r:id="rId38"/>
    <p:sldId id="432" r:id="rId39"/>
    <p:sldId id="616" r:id="rId40"/>
    <p:sldId id="617" r:id="rId41"/>
    <p:sldId id="618" r:id="rId42"/>
    <p:sldId id="619" r:id="rId43"/>
    <p:sldId id="620" r:id="rId44"/>
    <p:sldId id="621" r:id="rId45"/>
    <p:sldId id="455" r:id="rId46"/>
    <p:sldId id="456" r:id="rId47"/>
    <p:sldId id="453" r:id="rId48"/>
    <p:sldId id="454" r:id="rId49"/>
    <p:sldId id="440" r:id="rId50"/>
    <p:sldId id="441" r:id="rId51"/>
    <p:sldId id="391" r:id="rId52"/>
  </p:sldIdLst>
  <p:sldSz cx="9144000" cy="6858000" type="letter"/>
  <p:notesSz cx="7077075" cy="9363075"/>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2D9A"/>
    <a:srgbClr val="FF9900"/>
    <a:srgbClr val="008000"/>
    <a:srgbClr val="33CC33"/>
    <a:srgbClr val="000000"/>
    <a:srgbClr val="FFFFFF"/>
    <a:srgbClr val="FF5050"/>
    <a:srgbClr val="FF00FF"/>
    <a:srgbClr val="FFFF66"/>
    <a:srgbClr val="91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C5348C-0716-4A3F-8F9C-30E016C857E0}" v="1" dt="2021-12-03T20:02:40.2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20" autoAdjust="0"/>
    <p:restoredTop sz="72182" autoAdjust="0"/>
  </p:normalViewPr>
  <p:slideViewPr>
    <p:cSldViewPr>
      <p:cViewPr varScale="1">
        <p:scale>
          <a:sx n="80" d="100"/>
          <a:sy n="80" d="100"/>
        </p:scale>
        <p:origin x="21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88" y="-1572"/>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3075" name="Rectangle 3"/>
          <p:cNvSpPr>
            <a:spLocks noGrp="1" noChangeArrowheads="1"/>
          </p:cNvSpPr>
          <p:nvPr>
            <p:ph type="dt" sz="quarter"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3076" name="Rectangle 4"/>
          <p:cNvSpPr>
            <a:spLocks noGrp="1" noChangeArrowheads="1"/>
          </p:cNvSpPr>
          <p:nvPr>
            <p:ph type="ftr" sz="quarter" idx="2"/>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3077" name="Rectangle 5"/>
          <p:cNvSpPr>
            <a:spLocks noGrp="1" noChangeArrowheads="1"/>
          </p:cNvSpPr>
          <p:nvPr>
            <p:ph type="sldNum" sz="quarter" idx="3"/>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defTabSz="954041">
              <a:defRPr sz="1000" i="1" u="none"/>
            </a:lvl1pPr>
          </a:lstStyle>
          <a:p>
            <a:pPr>
              <a:defRPr/>
            </a:pPr>
            <a:endParaRPr lang="en-US"/>
          </a:p>
        </p:txBody>
      </p:sp>
      <p:sp>
        <p:nvSpPr>
          <p:cNvPr id="2051" name="Rectangle 3"/>
          <p:cNvSpPr>
            <a:spLocks noGrp="1" noChangeArrowheads="1"/>
          </p:cNvSpPr>
          <p:nvPr>
            <p:ph type="dt" idx="1"/>
          </p:nvPr>
        </p:nvSpPr>
        <p:spPr bwMode="auto">
          <a:xfrm>
            <a:off x="4010342" y="0"/>
            <a:ext cx="3066733" cy="468558"/>
          </a:xfrm>
          <a:prstGeom prst="rect">
            <a:avLst/>
          </a:prstGeom>
          <a:noFill/>
          <a:ln w="9525">
            <a:noFill/>
            <a:miter lim="800000"/>
            <a:headEnd/>
            <a:tailEnd/>
          </a:ln>
          <a:effectLst/>
        </p:spPr>
        <p:txBody>
          <a:bodyPr vert="horz" wrap="square" lIns="19873" tIns="0" rIns="19873" bIns="0" numCol="1" anchor="t" anchorCtr="0" compatLnSpc="1">
            <a:prstTxWarp prst="textNoShape">
              <a:avLst/>
            </a:prstTxWarp>
          </a:bodyPr>
          <a:lstStyle>
            <a:lvl1pPr algn="r" defTabSz="954041">
              <a:defRPr sz="1000" i="1" u="none"/>
            </a:lvl1pPr>
          </a:lstStyle>
          <a:p>
            <a:pPr>
              <a:defRPr/>
            </a:pPr>
            <a:endParaRPr lang="en-US"/>
          </a:p>
        </p:txBody>
      </p:sp>
      <p:sp>
        <p:nvSpPr>
          <p:cNvPr id="2052" name="Rectangle 4"/>
          <p:cNvSpPr>
            <a:spLocks noGrp="1" noChangeArrowheads="1"/>
          </p:cNvSpPr>
          <p:nvPr>
            <p:ph type="ftr" sz="quarter" idx="4"/>
          </p:nvPr>
        </p:nvSpPr>
        <p:spPr bwMode="auto">
          <a:xfrm>
            <a:off x="0"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defTabSz="954041">
              <a:defRPr sz="1000" i="1" u="none"/>
            </a:lvl1pPr>
          </a:lstStyle>
          <a:p>
            <a:pPr>
              <a:defRPr/>
            </a:pPr>
            <a:endParaRPr lang="en-US"/>
          </a:p>
        </p:txBody>
      </p:sp>
      <p:sp>
        <p:nvSpPr>
          <p:cNvPr id="2053" name="Rectangle 5"/>
          <p:cNvSpPr>
            <a:spLocks noGrp="1" noChangeArrowheads="1"/>
          </p:cNvSpPr>
          <p:nvPr>
            <p:ph type="sldNum" sz="quarter" idx="5"/>
          </p:nvPr>
        </p:nvSpPr>
        <p:spPr bwMode="auto">
          <a:xfrm>
            <a:off x="4010342" y="8894518"/>
            <a:ext cx="3066733" cy="468558"/>
          </a:xfrm>
          <a:prstGeom prst="rect">
            <a:avLst/>
          </a:prstGeom>
          <a:noFill/>
          <a:ln w="9525">
            <a:noFill/>
            <a:miter lim="800000"/>
            <a:headEnd/>
            <a:tailEnd/>
          </a:ln>
          <a:effectLst/>
        </p:spPr>
        <p:txBody>
          <a:bodyPr vert="horz" wrap="square" lIns="19873" tIns="0" rIns="19873" bIns="0" numCol="1" anchor="b" anchorCtr="0" compatLnSpc="1">
            <a:prstTxWarp prst="textNoShape">
              <a:avLst/>
            </a:prstTxWarp>
          </a:bodyPr>
          <a:lstStyle>
            <a:lvl1pPr algn="r" defTabSz="954041">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43610" y="4448067"/>
            <a:ext cx="5189855" cy="4213787"/>
          </a:xfrm>
          <a:prstGeom prst="rect">
            <a:avLst/>
          </a:prstGeom>
          <a:noFill/>
          <a:ln w="9525">
            <a:noFill/>
            <a:miter lim="800000"/>
            <a:headEnd/>
            <a:tailEnd/>
          </a:ln>
          <a:effectLst/>
        </p:spPr>
        <p:txBody>
          <a:bodyPr vert="horz" wrap="square" lIns="96049" tIns="48024" rIns="96049" bIns="4802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206500" y="708025"/>
            <a:ext cx="4664075" cy="3498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D324733-BC0A-41B3-895A-8D9374F05B2C}"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ln/>
        </p:spPr>
        <p:txBody>
          <a:bodyPr/>
          <a:lstStyle/>
          <a:p>
            <a:r>
              <a:rPr lang="en-US" altLang="en-US" b="1" dirty="0">
                <a:latin typeface="Arial" panose="020B0604020202020204" pitchFamily="34" charset="0"/>
              </a:rPr>
              <a:t>Revised 12/2021</a:t>
            </a:r>
          </a:p>
          <a:p>
            <a:endParaRPr lang="en-US" altLang="en-US" dirty="0">
              <a:latin typeface="Arial" panose="020B0604020202020204" pitchFamily="34" charset="0"/>
            </a:endParaRPr>
          </a:p>
          <a:p>
            <a:r>
              <a:rPr lang="en-US" altLang="en-US" dirty="0">
                <a:latin typeface="Arial" panose="020B0604020202020204" pitchFamily="34" charset="0"/>
              </a:rPr>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latin typeface="Arial" panose="020B0604020202020204" pitchFamily="34" charset="0"/>
            </a:endParaRPr>
          </a:p>
          <a:p>
            <a:r>
              <a:rPr lang="en-US" altLang="en-US" dirty="0">
                <a:latin typeface="Arial" panose="020B06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latin typeface="Arial" panose="020B0604020202020204" pitchFamily="34" charset="0"/>
            </a:endParaRPr>
          </a:p>
          <a:p>
            <a:r>
              <a:rPr lang="en-US" altLang="en-US" dirty="0">
                <a:latin typeface="Arial" panose="020B06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defRPr/>
            </a:pPr>
            <a:endParaRPr lang="en-US" dirty="0"/>
          </a:p>
        </p:txBody>
      </p:sp>
    </p:spTree>
    <p:extLst>
      <p:ext uri="{BB962C8B-B14F-4D97-AF65-F5344CB8AC3E}">
        <p14:creationId xmlns:p14="http://schemas.microsoft.com/office/powerpoint/2010/main" val="3225049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spcBef>
                <a:spcPct val="30000"/>
              </a:spcBef>
              <a:defRPr sz="1000">
                <a:solidFill>
                  <a:schemeClr val="tx1"/>
                </a:solidFill>
                <a:latin typeface="Arial" panose="020B0604020202020204" pitchFamily="34" charset="0"/>
              </a:defRPr>
            </a:lvl1pPr>
            <a:lvl2pPr marL="736740" indent="-283361" defTabSz="930372">
              <a:spcBef>
                <a:spcPct val="30000"/>
              </a:spcBef>
              <a:defRPr sz="1000">
                <a:solidFill>
                  <a:schemeClr val="tx1"/>
                </a:solidFill>
                <a:latin typeface="Arial" panose="020B0604020202020204" pitchFamily="34" charset="0"/>
              </a:defRPr>
            </a:lvl2pPr>
            <a:lvl3pPr marL="1133446" indent="-226690" defTabSz="930372">
              <a:spcBef>
                <a:spcPct val="30000"/>
              </a:spcBef>
              <a:defRPr sz="1000">
                <a:solidFill>
                  <a:schemeClr val="tx1"/>
                </a:solidFill>
                <a:latin typeface="Arial" panose="020B0604020202020204" pitchFamily="34" charset="0"/>
              </a:defRPr>
            </a:lvl3pPr>
            <a:lvl4pPr marL="1586825" indent="-226690" defTabSz="930372">
              <a:spcBef>
                <a:spcPct val="30000"/>
              </a:spcBef>
              <a:defRPr sz="1000">
                <a:solidFill>
                  <a:schemeClr val="tx1"/>
                </a:solidFill>
                <a:latin typeface="Arial" panose="020B0604020202020204" pitchFamily="34" charset="0"/>
              </a:defRPr>
            </a:lvl4pPr>
            <a:lvl5pPr marL="2040205" indent="-226690" defTabSz="930372">
              <a:spcBef>
                <a:spcPct val="30000"/>
              </a:spcBef>
              <a:defRPr sz="1000">
                <a:solidFill>
                  <a:schemeClr val="tx1"/>
                </a:solidFill>
                <a:latin typeface="Arial" panose="020B0604020202020204" pitchFamily="34" charset="0"/>
              </a:defRPr>
            </a:lvl5pPr>
            <a:lvl6pPr marL="2493583" indent="-226690" defTabSz="930372" eaLnBrk="0" fontAlgn="base" hangingPunct="0">
              <a:spcBef>
                <a:spcPct val="30000"/>
              </a:spcBef>
              <a:spcAft>
                <a:spcPct val="0"/>
              </a:spcAft>
              <a:defRPr sz="1000">
                <a:solidFill>
                  <a:schemeClr val="tx1"/>
                </a:solidFill>
                <a:latin typeface="Arial" panose="020B0604020202020204" pitchFamily="34" charset="0"/>
              </a:defRPr>
            </a:lvl6pPr>
            <a:lvl7pPr marL="2946962" indent="-226690" defTabSz="930372" eaLnBrk="0" fontAlgn="base" hangingPunct="0">
              <a:spcBef>
                <a:spcPct val="30000"/>
              </a:spcBef>
              <a:spcAft>
                <a:spcPct val="0"/>
              </a:spcAft>
              <a:defRPr sz="1000">
                <a:solidFill>
                  <a:schemeClr val="tx1"/>
                </a:solidFill>
                <a:latin typeface="Arial" panose="020B0604020202020204" pitchFamily="34" charset="0"/>
              </a:defRPr>
            </a:lvl7pPr>
            <a:lvl8pPr marL="3400340" indent="-226690" defTabSz="930372" eaLnBrk="0" fontAlgn="base" hangingPunct="0">
              <a:spcBef>
                <a:spcPct val="30000"/>
              </a:spcBef>
              <a:spcAft>
                <a:spcPct val="0"/>
              </a:spcAft>
              <a:defRPr sz="1000">
                <a:solidFill>
                  <a:schemeClr val="tx1"/>
                </a:solidFill>
                <a:latin typeface="Arial" panose="020B0604020202020204" pitchFamily="34" charset="0"/>
              </a:defRPr>
            </a:lvl8pPr>
            <a:lvl9pPr marL="3853720" indent="-226690" defTabSz="930372"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C93F99-B0EF-4FBD-BAD7-033E77C89033}"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54113" y="687388"/>
            <a:ext cx="4584700" cy="3438525"/>
          </a:xfrm>
          <a:ln/>
        </p:spPr>
      </p:sp>
      <p:sp>
        <p:nvSpPr>
          <p:cNvPr id="22532" name="Rectangle 3"/>
          <p:cNvSpPr>
            <a:spLocks noGrp="1" noChangeArrowheads="1"/>
          </p:cNvSpPr>
          <p:nvPr>
            <p:ph type="body" idx="1"/>
          </p:nvPr>
        </p:nvSpPr>
        <p:spPr>
          <a:xfrm>
            <a:off x="1160539" y="4358182"/>
            <a:ext cx="4571386" cy="41280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359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C93F99-B0EF-4FBD-BAD7-033E77C89033}"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xfrm>
            <a:off x="1171575" y="688975"/>
            <a:ext cx="4591050" cy="3443288"/>
          </a:xfrm>
          <a:ln/>
        </p:spPr>
      </p:sp>
      <p:sp>
        <p:nvSpPr>
          <p:cNvPr id="22532" name="Rectangle 3"/>
          <p:cNvSpPr>
            <a:spLocks noGrp="1" noChangeArrowheads="1"/>
          </p:cNvSpPr>
          <p:nvPr>
            <p:ph type="body" idx="1"/>
          </p:nvPr>
        </p:nvSpPr>
        <p:spPr>
          <a:xfrm>
            <a:off x="1167635" y="4364136"/>
            <a:ext cx="4599336"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8591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6FAA2D-35F5-4F16-92A5-963B4795D09A}"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611816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txBox="1">
            <a:spLocks noGrp="1" noChangeArrowheads="1"/>
          </p:cNvSpPr>
          <p:nvPr/>
        </p:nvSpPr>
        <p:spPr bwMode="auto">
          <a:xfrm>
            <a:off x="3926920" y="8728268"/>
            <a:ext cx="3004520" cy="4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000">
                <a:solidFill>
                  <a:schemeClr val="tx1"/>
                </a:solidFill>
                <a:latin typeface="Arial" panose="020B0604020202020204" pitchFamily="34" charset="0"/>
              </a:defRPr>
            </a:lvl1pPr>
            <a:lvl2pPr marL="742950" indent="-285750" defTabSz="938213">
              <a:spcBef>
                <a:spcPct val="30000"/>
              </a:spcBef>
              <a:defRPr sz="1000">
                <a:solidFill>
                  <a:schemeClr val="tx1"/>
                </a:solidFill>
                <a:latin typeface="Arial" panose="020B0604020202020204" pitchFamily="34" charset="0"/>
              </a:defRPr>
            </a:lvl2pPr>
            <a:lvl3pPr marL="1143000" indent="-228600" defTabSz="938213">
              <a:spcBef>
                <a:spcPct val="30000"/>
              </a:spcBef>
              <a:defRPr sz="1000">
                <a:solidFill>
                  <a:schemeClr val="tx1"/>
                </a:solidFill>
                <a:latin typeface="Arial" panose="020B0604020202020204" pitchFamily="34" charset="0"/>
              </a:defRPr>
            </a:lvl3pPr>
            <a:lvl4pPr marL="1600200" indent="-228600" defTabSz="938213">
              <a:spcBef>
                <a:spcPct val="30000"/>
              </a:spcBef>
              <a:defRPr sz="1000">
                <a:solidFill>
                  <a:schemeClr val="tx1"/>
                </a:solidFill>
                <a:latin typeface="Arial" panose="020B0604020202020204" pitchFamily="34" charset="0"/>
              </a:defRPr>
            </a:lvl4pPr>
            <a:lvl5pPr marL="2057400" indent="-228600" defTabSz="938213">
              <a:spcBef>
                <a:spcPct val="30000"/>
              </a:spcBef>
              <a:defRPr sz="10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20ED9E11-B52D-40FF-8EE0-157DFE4DD9B4}" type="slidenum">
              <a:rPr lang="en-US" altLang="en-US" i="1" u="none">
                <a:latin typeface="Times New Roman" panose="02020603050405020304" pitchFamily="18" charset="0"/>
              </a:rPr>
              <a:pPr algn="r">
                <a:spcBef>
                  <a:spcPct val="0"/>
                </a:spcBef>
              </a:pPr>
              <a:t>13</a:t>
            </a:fld>
            <a:endParaRPr lang="en-US" altLang="en-US" i="1" u="none">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xfrm>
            <a:off x="1171575" y="688975"/>
            <a:ext cx="4591050" cy="3443288"/>
          </a:xfrm>
          <a:ln/>
        </p:spPr>
      </p:sp>
      <p:sp>
        <p:nvSpPr>
          <p:cNvPr id="26628" name="Rectangle 3"/>
          <p:cNvSpPr>
            <a:spLocks noGrp="1" noChangeArrowheads="1"/>
          </p:cNvSpPr>
          <p:nvPr>
            <p:ph type="body" idx="1"/>
          </p:nvPr>
        </p:nvSpPr>
        <p:spPr>
          <a:xfrm>
            <a:off x="821889" y="4364136"/>
            <a:ext cx="4954671"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537923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926920" y="8728268"/>
            <a:ext cx="3004520" cy="4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000">
                <a:solidFill>
                  <a:schemeClr val="tx1"/>
                </a:solidFill>
                <a:latin typeface="Arial" panose="020B0604020202020204" pitchFamily="34" charset="0"/>
              </a:defRPr>
            </a:lvl1pPr>
            <a:lvl2pPr marL="742950" indent="-285750" defTabSz="938213">
              <a:spcBef>
                <a:spcPct val="30000"/>
              </a:spcBef>
              <a:defRPr sz="1000">
                <a:solidFill>
                  <a:schemeClr val="tx1"/>
                </a:solidFill>
                <a:latin typeface="Arial" panose="020B0604020202020204" pitchFamily="34" charset="0"/>
              </a:defRPr>
            </a:lvl2pPr>
            <a:lvl3pPr marL="1143000" indent="-228600" defTabSz="938213">
              <a:spcBef>
                <a:spcPct val="30000"/>
              </a:spcBef>
              <a:defRPr sz="1000">
                <a:solidFill>
                  <a:schemeClr val="tx1"/>
                </a:solidFill>
                <a:latin typeface="Arial" panose="020B0604020202020204" pitchFamily="34" charset="0"/>
              </a:defRPr>
            </a:lvl3pPr>
            <a:lvl4pPr marL="1600200" indent="-228600" defTabSz="938213">
              <a:spcBef>
                <a:spcPct val="30000"/>
              </a:spcBef>
              <a:defRPr sz="1000">
                <a:solidFill>
                  <a:schemeClr val="tx1"/>
                </a:solidFill>
                <a:latin typeface="Arial" panose="020B0604020202020204" pitchFamily="34" charset="0"/>
              </a:defRPr>
            </a:lvl4pPr>
            <a:lvl5pPr marL="2057400" indent="-228600" defTabSz="938213">
              <a:spcBef>
                <a:spcPct val="30000"/>
              </a:spcBef>
              <a:defRPr sz="10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84E74D2-F216-475C-9A13-FB3439B9FFFC}" type="slidenum">
              <a:rPr lang="en-US" altLang="en-US" i="1" u="none">
                <a:latin typeface="Times New Roman" panose="02020603050405020304" pitchFamily="18" charset="0"/>
              </a:rPr>
              <a:pPr algn="r">
                <a:spcBef>
                  <a:spcPct val="0"/>
                </a:spcBef>
              </a:pPr>
              <a:t>14</a:t>
            </a:fld>
            <a:endParaRPr lang="en-US" altLang="en-US" i="1" u="none">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173962" y="4395701"/>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latin typeface="Arial" panose="020B0604020202020204" pitchFamily="34" charset="0"/>
            </a:endParaRPr>
          </a:p>
        </p:txBody>
      </p:sp>
    </p:spTree>
    <p:extLst>
      <p:ext uri="{BB962C8B-B14F-4D97-AF65-F5344CB8AC3E}">
        <p14:creationId xmlns:p14="http://schemas.microsoft.com/office/powerpoint/2010/main" val="44107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926920" y="8728268"/>
            <a:ext cx="3004520" cy="4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000">
                <a:solidFill>
                  <a:schemeClr val="tx1"/>
                </a:solidFill>
                <a:latin typeface="Arial" panose="020B0604020202020204" pitchFamily="34" charset="0"/>
              </a:defRPr>
            </a:lvl1pPr>
            <a:lvl2pPr marL="742950" indent="-285750" defTabSz="938213">
              <a:spcBef>
                <a:spcPct val="30000"/>
              </a:spcBef>
              <a:defRPr sz="1000">
                <a:solidFill>
                  <a:schemeClr val="tx1"/>
                </a:solidFill>
                <a:latin typeface="Arial" panose="020B0604020202020204" pitchFamily="34" charset="0"/>
              </a:defRPr>
            </a:lvl2pPr>
            <a:lvl3pPr marL="1143000" indent="-228600" defTabSz="938213">
              <a:spcBef>
                <a:spcPct val="30000"/>
              </a:spcBef>
              <a:defRPr sz="1000">
                <a:solidFill>
                  <a:schemeClr val="tx1"/>
                </a:solidFill>
                <a:latin typeface="Arial" panose="020B0604020202020204" pitchFamily="34" charset="0"/>
              </a:defRPr>
            </a:lvl3pPr>
            <a:lvl4pPr marL="1600200" indent="-228600" defTabSz="938213">
              <a:spcBef>
                <a:spcPct val="30000"/>
              </a:spcBef>
              <a:defRPr sz="1000">
                <a:solidFill>
                  <a:schemeClr val="tx1"/>
                </a:solidFill>
                <a:latin typeface="Arial" panose="020B0604020202020204" pitchFamily="34" charset="0"/>
              </a:defRPr>
            </a:lvl4pPr>
            <a:lvl5pPr marL="2057400" indent="-228600" defTabSz="938213">
              <a:spcBef>
                <a:spcPct val="30000"/>
              </a:spcBef>
              <a:defRPr sz="10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884E74D2-F216-475C-9A13-FB3439B9FFFC}" type="slidenum">
              <a:rPr lang="en-US" altLang="en-US" i="1" u="none">
                <a:latin typeface="Times New Roman" panose="02020603050405020304" pitchFamily="18" charset="0"/>
              </a:rPr>
              <a:pPr algn="r">
                <a:spcBef>
                  <a:spcPct val="0"/>
                </a:spcBef>
              </a:pPr>
              <a:t>15</a:t>
            </a:fld>
            <a:endParaRPr lang="en-US" altLang="en-US" i="1" u="none">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1173962" y="4395701"/>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dirty="0">
              <a:latin typeface="Arial" panose="020B0604020202020204" pitchFamily="34" charset="0"/>
            </a:endParaRPr>
          </a:p>
        </p:txBody>
      </p:sp>
    </p:spTree>
    <p:extLst>
      <p:ext uri="{BB962C8B-B14F-4D97-AF65-F5344CB8AC3E}">
        <p14:creationId xmlns:p14="http://schemas.microsoft.com/office/powerpoint/2010/main" val="1139103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16</a:t>
            </a:fld>
            <a:endParaRPr lang="en-US" altLang="en-US"/>
          </a:p>
        </p:txBody>
      </p:sp>
    </p:spTree>
    <p:extLst>
      <p:ext uri="{BB962C8B-B14F-4D97-AF65-F5344CB8AC3E}">
        <p14:creationId xmlns:p14="http://schemas.microsoft.com/office/powerpoint/2010/main" val="59036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txBox="1">
            <a:spLocks noGrp="1" noChangeArrowheads="1"/>
          </p:cNvSpPr>
          <p:nvPr/>
        </p:nvSpPr>
        <p:spPr bwMode="auto">
          <a:xfrm>
            <a:off x="3926920" y="8728268"/>
            <a:ext cx="3004520" cy="4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000">
                <a:solidFill>
                  <a:schemeClr val="tx1"/>
                </a:solidFill>
                <a:latin typeface="Arial" panose="020B0604020202020204" pitchFamily="34" charset="0"/>
              </a:defRPr>
            </a:lvl1pPr>
            <a:lvl2pPr marL="742950" indent="-285750" defTabSz="938213">
              <a:spcBef>
                <a:spcPct val="30000"/>
              </a:spcBef>
              <a:defRPr sz="1000">
                <a:solidFill>
                  <a:schemeClr val="tx1"/>
                </a:solidFill>
                <a:latin typeface="Arial" panose="020B0604020202020204" pitchFamily="34" charset="0"/>
              </a:defRPr>
            </a:lvl2pPr>
            <a:lvl3pPr marL="1143000" indent="-228600" defTabSz="938213">
              <a:spcBef>
                <a:spcPct val="30000"/>
              </a:spcBef>
              <a:defRPr sz="1000">
                <a:solidFill>
                  <a:schemeClr val="tx1"/>
                </a:solidFill>
                <a:latin typeface="Arial" panose="020B0604020202020204" pitchFamily="34" charset="0"/>
              </a:defRPr>
            </a:lvl3pPr>
            <a:lvl4pPr marL="1600200" indent="-228600" defTabSz="938213">
              <a:spcBef>
                <a:spcPct val="30000"/>
              </a:spcBef>
              <a:defRPr sz="1000">
                <a:solidFill>
                  <a:schemeClr val="tx1"/>
                </a:solidFill>
                <a:latin typeface="Arial" panose="020B0604020202020204" pitchFamily="34" charset="0"/>
              </a:defRPr>
            </a:lvl4pPr>
            <a:lvl5pPr marL="2057400" indent="-228600" defTabSz="938213">
              <a:spcBef>
                <a:spcPct val="30000"/>
              </a:spcBef>
              <a:defRPr sz="10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38856757-54CE-4CB5-96A8-B8161A507E4B}" type="slidenum">
              <a:rPr lang="en-US" altLang="en-US" i="1" u="none">
                <a:latin typeface="Times New Roman" panose="02020603050405020304" pitchFamily="18" charset="0"/>
              </a:rPr>
              <a:pPr algn="r">
                <a:spcBef>
                  <a:spcPct val="0"/>
                </a:spcBef>
              </a:pPr>
              <a:t>17</a:t>
            </a:fld>
            <a:endParaRPr lang="en-US" altLang="en-US" i="1" u="none">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3167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a:defRPr/>
            </a:pPr>
            <a:endParaRPr lang="en-US"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4CF20FD-AEF2-4757-B9CB-15861B20374E}"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48614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76338" y="693738"/>
            <a:ext cx="4579937" cy="3433762"/>
          </a:xfrm>
          <a:ln/>
        </p:spPr>
      </p:sp>
      <p:sp>
        <p:nvSpPr>
          <p:cNvPr id="34819" name="Notes Placeholder 2"/>
          <p:cNvSpPr>
            <a:spLocks noGrp="1"/>
          </p:cNvSpPr>
          <p:nvPr>
            <p:ph type="body" idx="1"/>
          </p:nvPr>
        </p:nvSpPr>
        <p:spPr>
          <a:xfrm>
            <a:off x="1172382" y="4364135"/>
            <a:ext cx="458826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4820" name="Slide Number Placeholder 3"/>
          <p:cNvSpPr txBox="1">
            <a:spLocks noGrp="1"/>
          </p:cNvSpPr>
          <p:nvPr/>
        </p:nvSpPr>
        <p:spPr bwMode="auto">
          <a:xfrm>
            <a:off x="3926920" y="8728268"/>
            <a:ext cx="3004520" cy="4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78" tIns="0" rIns="19478" bIns="0" anchor="b"/>
          <a:lstStyle>
            <a:lvl1pPr defTabSz="938213">
              <a:spcBef>
                <a:spcPct val="30000"/>
              </a:spcBef>
              <a:defRPr sz="1000">
                <a:solidFill>
                  <a:schemeClr val="tx1"/>
                </a:solidFill>
                <a:latin typeface="Arial" panose="020B0604020202020204" pitchFamily="34" charset="0"/>
              </a:defRPr>
            </a:lvl1pPr>
            <a:lvl2pPr marL="742950" indent="-285750" defTabSz="938213">
              <a:spcBef>
                <a:spcPct val="30000"/>
              </a:spcBef>
              <a:defRPr sz="1000">
                <a:solidFill>
                  <a:schemeClr val="tx1"/>
                </a:solidFill>
                <a:latin typeface="Arial" panose="020B0604020202020204" pitchFamily="34" charset="0"/>
              </a:defRPr>
            </a:lvl2pPr>
            <a:lvl3pPr marL="1143000" indent="-228600" defTabSz="938213">
              <a:spcBef>
                <a:spcPct val="30000"/>
              </a:spcBef>
              <a:defRPr sz="1000">
                <a:solidFill>
                  <a:schemeClr val="tx1"/>
                </a:solidFill>
                <a:latin typeface="Arial" panose="020B0604020202020204" pitchFamily="34" charset="0"/>
              </a:defRPr>
            </a:lvl3pPr>
            <a:lvl4pPr marL="1600200" indent="-228600" defTabSz="938213">
              <a:spcBef>
                <a:spcPct val="30000"/>
              </a:spcBef>
              <a:defRPr sz="1000">
                <a:solidFill>
                  <a:schemeClr val="tx1"/>
                </a:solidFill>
                <a:latin typeface="Arial" panose="020B0604020202020204" pitchFamily="34" charset="0"/>
              </a:defRPr>
            </a:lvl4pPr>
            <a:lvl5pPr marL="2057400" indent="-228600" defTabSz="938213">
              <a:spcBef>
                <a:spcPct val="30000"/>
              </a:spcBef>
              <a:defRPr sz="10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5E85662A-D2FE-4D81-9F64-58CC547C0648}" type="slidenum">
              <a:rPr lang="en-US" altLang="en-US" i="1" u="none">
                <a:latin typeface="Times New Roman" panose="02020603050405020304" pitchFamily="18" charset="0"/>
              </a:rPr>
              <a:pPr algn="r">
                <a:spcBef>
                  <a:spcPct val="0"/>
                </a:spcBef>
              </a:pPr>
              <a:t>19</a:t>
            </a:fld>
            <a:endParaRPr lang="en-US" altLang="en-US" i="1" u="none">
              <a:latin typeface="Times New Roman" panose="02020603050405020304" pitchFamily="18" charset="0"/>
            </a:endParaRPr>
          </a:p>
        </p:txBody>
      </p:sp>
    </p:spTree>
    <p:extLst>
      <p:ext uri="{BB962C8B-B14F-4D97-AF65-F5344CB8AC3E}">
        <p14:creationId xmlns:p14="http://schemas.microsoft.com/office/powerpoint/2010/main" val="191398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33D664E-A2AB-4E8A-97AF-FE5434D5B33E}"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4754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590054" y="4367293"/>
            <a:ext cx="5641322" cy="4132117"/>
          </a:xfrm>
          <a:ln/>
        </p:spPr>
        <p:txBody>
          <a:bodyPr/>
          <a:lstStyle/>
          <a:p>
            <a:pPr defTabSz="909851">
              <a:defRPr/>
            </a:pPr>
            <a:endParaRPr lang="en-US" sz="800"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7A065EC-5835-4944-928C-3060FC9B8EF6}"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79104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xfrm>
            <a:off x="1173964" y="4215771"/>
            <a:ext cx="4583514" cy="41321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600" dirty="0">
              <a:latin typeface="Arial" panose="020B0604020202020204" pitchFamily="34" charset="0"/>
            </a:endParaRPr>
          </a:p>
        </p:txBody>
      </p:sp>
    </p:spTree>
    <p:extLst>
      <p:ext uri="{BB962C8B-B14F-4D97-AF65-F5344CB8AC3E}">
        <p14:creationId xmlns:p14="http://schemas.microsoft.com/office/powerpoint/2010/main" val="379914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C68D194-59C2-4F6B-9258-5FED82F29127}"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20698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6FAA2D-35F5-4F16-92A5-963B4795D09A}"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101261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925336" y="8726692"/>
            <a:ext cx="3004519" cy="4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nchor="b"/>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23E06A9A-71D6-4C43-9289-1C167B198746}" type="slidenum">
              <a:rPr lang="en-US" altLang="en-US" sz="1200" u="none"/>
              <a:pPr algn="r" eaLnBrk="1" hangingPunct="1">
                <a:spcBef>
                  <a:spcPct val="0"/>
                </a:spcBef>
              </a:pPr>
              <a:t>24</a:t>
            </a:fld>
            <a:endParaRPr lang="en-US" altLang="en-US" sz="1200" u="none"/>
          </a:p>
        </p:txBody>
      </p:sp>
      <p:sp>
        <p:nvSpPr>
          <p:cNvPr id="45059" name="Rectangle 2"/>
          <p:cNvSpPr>
            <a:spLocks noGrp="1" noRot="1" noChangeAspect="1" noChangeArrowheads="1" noTextEdit="1"/>
          </p:cNvSpPr>
          <p:nvPr>
            <p:ph type="sldImg"/>
          </p:nvPr>
        </p:nvSpPr>
        <p:spPr>
          <a:xfrm>
            <a:off x="1169988" y="687388"/>
            <a:ext cx="4594225" cy="3446462"/>
          </a:xfrm>
          <a:ln/>
        </p:spPr>
      </p:sp>
      <p:sp>
        <p:nvSpPr>
          <p:cNvPr id="45060" name="Rectangle 3"/>
          <p:cNvSpPr>
            <a:spLocks noGrp="1" noChangeArrowheads="1"/>
          </p:cNvSpPr>
          <p:nvPr>
            <p:ph type="body" idx="1"/>
          </p:nvPr>
        </p:nvSpPr>
        <p:spPr>
          <a:xfrm>
            <a:off x="1166052" y="4133696"/>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defTabSz="909851" eaLnBrk="1" hangingPunct="1">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1829151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25336" y="8726692"/>
            <a:ext cx="3004519" cy="4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nchor="b"/>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0CF6501F-AD2F-4662-AA3C-0A43AD32401B}" type="slidenum">
              <a:rPr lang="en-US" altLang="en-US" sz="1200" u="none"/>
              <a:pPr algn="r" eaLnBrk="1" hangingPunct="1">
                <a:spcBef>
                  <a:spcPct val="0"/>
                </a:spcBef>
              </a:pPr>
              <a:t>25</a:t>
            </a:fld>
            <a:endParaRPr lang="en-US" altLang="en-US" sz="1200" u="none"/>
          </a:p>
        </p:txBody>
      </p:sp>
      <p:sp>
        <p:nvSpPr>
          <p:cNvPr id="47107" name="Rectangle 2"/>
          <p:cNvSpPr>
            <a:spLocks noGrp="1" noRot="1" noChangeAspect="1" noChangeArrowheads="1" noTextEdit="1"/>
          </p:cNvSpPr>
          <p:nvPr>
            <p:ph type="sldImg"/>
          </p:nvPr>
        </p:nvSpPr>
        <p:spPr>
          <a:xfrm>
            <a:off x="1169988" y="687388"/>
            <a:ext cx="4594225" cy="3446462"/>
          </a:xfrm>
          <a:ln/>
        </p:spPr>
      </p:sp>
      <p:sp>
        <p:nvSpPr>
          <p:cNvPr id="47108" name="Rectangle 3"/>
          <p:cNvSpPr>
            <a:spLocks noGrp="1" noChangeArrowheads="1"/>
          </p:cNvSpPr>
          <p:nvPr>
            <p:ph type="body" idx="1"/>
          </p:nvPr>
        </p:nvSpPr>
        <p:spPr>
          <a:xfrm>
            <a:off x="1166052" y="4364135"/>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marL="170597" indent="-170597" eaLnBrk="1" hangingPunct="1">
              <a:buFont typeface="Arial" panose="020B0604020202020204" pitchFamily="34" charset="0"/>
              <a:buChar char="•"/>
            </a:pPr>
            <a:endParaRPr lang="en-US" altLang="en-US" dirty="0">
              <a:latin typeface="Arial" panose="020B0604020202020204" pitchFamily="34" charset="0"/>
            </a:endParaRPr>
          </a:p>
          <a:p>
            <a:pPr eaLnBrk="1" hangingPunct="1"/>
            <a:endParaRPr lang="en-US" altLang="en-US" sz="900" dirty="0">
              <a:latin typeface="Arial" panose="020B0604020202020204" pitchFamily="34" charset="0"/>
            </a:endParaRPr>
          </a:p>
        </p:txBody>
      </p:sp>
    </p:spTree>
    <p:extLst>
      <p:ext uri="{BB962C8B-B14F-4D97-AF65-F5344CB8AC3E}">
        <p14:creationId xmlns:p14="http://schemas.microsoft.com/office/powerpoint/2010/main" val="2279186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25336" y="8726692"/>
            <a:ext cx="3004519" cy="4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nchor="b"/>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9227AB62-00EA-4DEE-87F7-747B45FA9783}" type="slidenum">
              <a:rPr lang="en-US" altLang="en-US" sz="1200" u="none"/>
              <a:pPr algn="r" eaLnBrk="1" hangingPunct="1">
                <a:spcBef>
                  <a:spcPct val="0"/>
                </a:spcBef>
              </a:pPr>
              <a:t>26</a:t>
            </a:fld>
            <a:endParaRPr lang="en-US" altLang="en-US" sz="1200" u="none"/>
          </a:p>
        </p:txBody>
      </p:sp>
      <p:sp>
        <p:nvSpPr>
          <p:cNvPr id="49155" name="Rectangle 2"/>
          <p:cNvSpPr>
            <a:spLocks noGrp="1" noRot="1" noChangeAspect="1" noChangeArrowheads="1" noTextEdit="1"/>
          </p:cNvSpPr>
          <p:nvPr>
            <p:ph type="sldImg"/>
          </p:nvPr>
        </p:nvSpPr>
        <p:spPr>
          <a:xfrm>
            <a:off x="1169988" y="687388"/>
            <a:ext cx="4594225" cy="3446462"/>
          </a:xfrm>
          <a:ln/>
        </p:spPr>
      </p:sp>
      <p:sp>
        <p:nvSpPr>
          <p:cNvPr id="49156" name="Rectangle 3"/>
          <p:cNvSpPr>
            <a:spLocks noGrp="1" noChangeArrowheads="1"/>
          </p:cNvSpPr>
          <p:nvPr>
            <p:ph type="body" idx="1"/>
          </p:nvPr>
        </p:nvSpPr>
        <p:spPr>
          <a:xfrm>
            <a:off x="1166052" y="4364135"/>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defTabSz="909851" eaLnBrk="1" hangingPunct="1">
              <a:defRPr/>
            </a:pPr>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27139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EAFEA9A-1368-4B94-8088-F32D57173053}"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2346571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25336" y="8726692"/>
            <a:ext cx="3004519" cy="45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nchor="b"/>
          <a:lstStyle>
            <a:lvl1pPr>
              <a:spcBef>
                <a:spcPct val="30000"/>
              </a:spcBef>
              <a:defRPr sz="1000">
                <a:solidFill>
                  <a:schemeClr val="tx1"/>
                </a:solidFill>
                <a:latin typeface="Arial" panose="020B0604020202020204" pitchFamily="34" charset="0"/>
              </a:defRPr>
            </a:lvl1pPr>
            <a:lvl2pPr marL="742950" indent="-285750">
              <a:spcBef>
                <a:spcPct val="30000"/>
              </a:spcBef>
              <a:defRPr sz="1000">
                <a:solidFill>
                  <a:schemeClr val="tx1"/>
                </a:solidFill>
                <a:latin typeface="Arial" panose="020B0604020202020204" pitchFamily="34" charset="0"/>
              </a:defRPr>
            </a:lvl2pPr>
            <a:lvl3pPr marL="1143000" indent="-228600">
              <a:spcBef>
                <a:spcPct val="30000"/>
              </a:spcBef>
              <a:defRPr sz="1000">
                <a:solidFill>
                  <a:schemeClr val="tx1"/>
                </a:solidFill>
                <a:latin typeface="Arial" panose="020B0604020202020204" pitchFamily="34" charset="0"/>
              </a:defRPr>
            </a:lvl3pPr>
            <a:lvl4pPr marL="1600200" indent="-228600">
              <a:spcBef>
                <a:spcPct val="30000"/>
              </a:spcBef>
              <a:defRPr sz="1000">
                <a:solidFill>
                  <a:schemeClr val="tx1"/>
                </a:solidFill>
                <a:latin typeface="Arial" panose="020B0604020202020204" pitchFamily="34" charset="0"/>
              </a:defRPr>
            </a:lvl4pPr>
            <a:lvl5pPr marL="2057400" indent="-228600">
              <a:spcBef>
                <a:spcPct val="30000"/>
              </a:spcBef>
              <a:defRPr sz="1000">
                <a:solidFill>
                  <a:schemeClr val="tx1"/>
                </a:solidFill>
                <a:latin typeface="Arial" panose="020B0604020202020204" pitchFamily="34" charset="0"/>
              </a:defRPr>
            </a:lvl5pPr>
            <a:lvl6pPr marL="2514600" indent="-228600" eaLnBrk="0" fontAlgn="base" hangingPunct="0">
              <a:spcBef>
                <a:spcPct val="30000"/>
              </a:spcBef>
              <a:spcAft>
                <a:spcPct val="0"/>
              </a:spcAft>
              <a:defRPr sz="1000">
                <a:solidFill>
                  <a:schemeClr val="tx1"/>
                </a:solidFill>
                <a:latin typeface="Arial" panose="020B0604020202020204" pitchFamily="34" charset="0"/>
              </a:defRPr>
            </a:lvl6pPr>
            <a:lvl7pPr marL="2971800" indent="-228600" eaLnBrk="0" fontAlgn="base" hangingPunct="0">
              <a:spcBef>
                <a:spcPct val="30000"/>
              </a:spcBef>
              <a:spcAft>
                <a:spcPct val="0"/>
              </a:spcAft>
              <a:defRPr sz="1000">
                <a:solidFill>
                  <a:schemeClr val="tx1"/>
                </a:solidFill>
                <a:latin typeface="Arial" panose="020B0604020202020204" pitchFamily="34" charset="0"/>
              </a:defRPr>
            </a:lvl7pPr>
            <a:lvl8pPr marL="3429000" indent="-228600" eaLnBrk="0" fontAlgn="base" hangingPunct="0">
              <a:spcBef>
                <a:spcPct val="30000"/>
              </a:spcBef>
              <a:spcAft>
                <a:spcPct val="0"/>
              </a:spcAft>
              <a:defRPr sz="1000">
                <a:solidFill>
                  <a:schemeClr val="tx1"/>
                </a:solidFill>
                <a:latin typeface="Arial" panose="020B0604020202020204" pitchFamily="34" charset="0"/>
              </a:defRPr>
            </a:lvl8pPr>
            <a:lvl9pPr marL="3886200" indent="-228600" eaLnBrk="0" fontAlgn="base" hangingPunct="0">
              <a:spcBef>
                <a:spcPct val="30000"/>
              </a:spcBef>
              <a:spcAft>
                <a:spcPct val="0"/>
              </a:spcAft>
              <a:defRPr sz="1000">
                <a:solidFill>
                  <a:schemeClr val="tx1"/>
                </a:solidFill>
                <a:latin typeface="Arial" panose="020B0604020202020204" pitchFamily="34" charset="0"/>
              </a:defRPr>
            </a:lvl9pPr>
          </a:lstStyle>
          <a:p>
            <a:pPr algn="r" eaLnBrk="1" hangingPunct="1">
              <a:spcBef>
                <a:spcPct val="0"/>
              </a:spcBef>
            </a:pPr>
            <a:fld id="{D79922D4-EA0A-420F-BF78-47E89B4E0C95}" type="slidenum">
              <a:rPr lang="en-US" altLang="en-US" sz="1200" u="none"/>
              <a:pPr algn="r" eaLnBrk="1" hangingPunct="1">
                <a:spcBef>
                  <a:spcPct val="0"/>
                </a:spcBef>
              </a:pPr>
              <a:t>28</a:t>
            </a:fld>
            <a:endParaRPr lang="en-US" altLang="en-US" sz="1200" u="none"/>
          </a:p>
        </p:txBody>
      </p:sp>
      <p:sp>
        <p:nvSpPr>
          <p:cNvPr id="53251" name="Rectangle 2"/>
          <p:cNvSpPr>
            <a:spLocks noGrp="1" noRot="1" noChangeAspect="1" noChangeArrowheads="1" noTextEdit="1"/>
          </p:cNvSpPr>
          <p:nvPr>
            <p:ph type="sldImg"/>
          </p:nvPr>
        </p:nvSpPr>
        <p:spPr>
          <a:xfrm>
            <a:off x="1169988" y="687388"/>
            <a:ext cx="4594225" cy="3446462"/>
          </a:xfrm>
          <a:ln/>
        </p:spPr>
      </p:sp>
      <p:sp>
        <p:nvSpPr>
          <p:cNvPr id="53252" name="Rectangle 3"/>
          <p:cNvSpPr>
            <a:spLocks noGrp="1" noChangeArrowheads="1"/>
          </p:cNvSpPr>
          <p:nvPr>
            <p:ph type="body" idx="1"/>
          </p:nvPr>
        </p:nvSpPr>
        <p:spPr>
          <a:xfrm>
            <a:off x="1166052" y="4364135"/>
            <a:ext cx="4602500" cy="41352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57" tIns="45179" rIns="90357" bIns="45179"/>
          <a:lstStyle/>
          <a:p>
            <a:pPr eaLnBrk="1" hangingPunct="1"/>
            <a:endParaRPr lang="en-US" altLang="en-US" sz="900" dirty="0">
              <a:latin typeface="Arial" panose="020B0604020202020204" pitchFamily="34" charset="0"/>
            </a:endParaRPr>
          </a:p>
        </p:txBody>
      </p:sp>
    </p:spTree>
    <p:extLst>
      <p:ext uri="{BB962C8B-B14F-4D97-AF65-F5344CB8AC3E}">
        <p14:creationId xmlns:p14="http://schemas.microsoft.com/office/powerpoint/2010/main" val="4283332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3E79051-F237-4B31-8B8A-BAAB711D653B}"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1173964" y="4518023"/>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09851" rtl="0" eaLnBrk="0" fontAlgn="base" latinLnBrk="0" hangingPunct="0">
              <a:lnSpc>
                <a:spcPct val="100000"/>
              </a:lnSpc>
              <a:spcBef>
                <a:spcPct val="30000"/>
              </a:spcBef>
              <a:spcAft>
                <a:spcPct val="0"/>
              </a:spcAft>
              <a:buClrTx/>
              <a:buSzTx/>
              <a:buFontTx/>
              <a:buNone/>
              <a:tabLst/>
              <a:defRPr/>
            </a:pPr>
            <a:endParaRPr lang="en-US" altLang="en-US" sz="800" dirty="0">
              <a:latin typeface="Arial" panose="020B0604020202020204" pitchFamily="34" charset="0"/>
            </a:endParaRPr>
          </a:p>
        </p:txBody>
      </p:sp>
    </p:spTree>
    <p:extLst>
      <p:ext uri="{BB962C8B-B14F-4D97-AF65-F5344CB8AC3E}">
        <p14:creationId xmlns:p14="http://schemas.microsoft.com/office/powerpoint/2010/main" val="406064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E692AA1-CEA9-45C7-BBE9-4E93A8EB071E}"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xfrm>
            <a:off x="1171575" y="688975"/>
            <a:ext cx="4591050" cy="3443288"/>
          </a:xfrm>
          <a:ln/>
        </p:spPr>
      </p:sp>
      <p:sp>
        <p:nvSpPr>
          <p:cNvPr id="10244" name="Rectangle 3"/>
          <p:cNvSpPr>
            <a:spLocks noGrp="1" noChangeArrowheads="1"/>
          </p:cNvSpPr>
          <p:nvPr>
            <p:ph type="body" idx="1"/>
          </p:nvPr>
        </p:nvSpPr>
        <p:spPr>
          <a:xfrm>
            <a:off x="1167633" y="4364136"/>
            <a:ext cx="459933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520838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D1B7D86-8B43-4287-8C77-D50E94345FD2}"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2946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C529EDF-0655-48D4-9325-D6A259ACB625}"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eaLnBrk="1" hangingPunct="1">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135713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a:defRPr/>
            </a:pPr>
            <a:endParaRPr lang="en-US" altLang="en-US" dirty="0">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6DB77C-5BF5-45F4-8A63-D312C8A464BA}"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34973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4F90D8B-D1C1-40F3-AFC8-B6E4A732767B}"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667333" y="4364136"/>
            <a:ext cx="5564043"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3266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6FAA2D-35F5-4F16-92A5-963B4795D09A}"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847966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8FD5976-0E52-4445-8552-F748067FBA1E}"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06716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8FD5976-0E52-4445-8552-F748067FBA1E}"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12170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xfrm>
            <a:off x="3926920" y="8736162"/>
            <a:ext cx="3004520" cy="45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E2212F1-803B-486E-84A8-C2842E839AFC}"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7401265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8915922-DE61-44AB-BBCF-DD274B4C4C67}"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5018326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67331" y="4364136"/>
            <a:ext cx="5486765" cy="4133695"/>
          </a:xfrm>
        </p:spPr>
        <p:txBody>
          <a:bodyPr>
            <a:noAutofit/>
          </a:bodyPr>
          <a:lstStyle/>
          <a:p>
            <a:pPr>
              <a:defRPr/>
            </a:pPr>
            <a:endParaRPr lang="en-US" sz="800" dirty="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532E360-50F2-4181-B4CB-1581CB1BFE4F}"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499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6FAA2D-35F5-4F16-92A5-963B4795D09A}"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285257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1173965" y="4360190"/>
            <a:ext cx="4583514"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56FAA2D-35F5-4F16-92A5-963B4795D09A}"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17090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010D10F-9B76-496E-B4E8-8F4EFE80AB87}"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7910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099AE41-4933-475E-B9E2-0435F915593F}"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834144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xfrm>
            <a:off x="1202442" y="4418188"/>
            <a:ext cx="5172393" cy="41894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532EF87-5254-4376-9F8E-26A144E8631E}"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41008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B75AAD5-F2DE-45FF-8215-B34946E851C4}"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637464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0BE6DF9-3468-42D8-8E03-030770440432}"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eaLnBrk="1" hangingPunct="1">
              <a:defRPr/>
            </a:pPr>
            <a:endParaRPr lang="en-US" altLang="en-US" b="1" dirty="0">
              <a:latin typeface="Arial" panose="020B0604020202020204" pitchFamily="34" charset="0"/>
            </a:endParaRPr>
          </a:p>
        </p:txBody>
      </p:sp>
    </p:spTree>
    <p:extLst>
      <p:ext uri="{BB962C8B-B14F-4D97-AF65-F5344CB8AC3E}">
        <p14:creationId xmlns:p14="http://schemas.microsoft.com/office/powerpoint/2010/main" val="1545522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4C0F0C-D837-416C-9D6F-27EC33E4BFDC}"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26045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6AB2222-C388-44FF-9147-8E32D93FEB18}"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0499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9851">
              <a:defRPr/>
            </a:pPr>
            <a:endParaRPr lang="en-US" altLang="en-US" dirty="0">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6AB2222-C388-44FF-9147-8E32D93FEB18}"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35581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1173965" y="4364136"/>
            <a:ext cx="4583514" cy="4133695"/>
          </a:xfrm>
        </p:spPr>
        <p:txBody>
          <a:bodyPr>
            <a:normAutofit/>
          </a:bodyPr>
          <a:lstStyle/>
          <a:p>
            <a:pPr>
              <a:defRPr/>
            </a:pPr>
            <a:endParaRPr lang="en-US" sz="800" dirty="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C861D61-B07E-4DCD-AE30-5E1FCFF8AD36}" type="slidenum">
              <a:rPr lang="en-US" altLang="en-US" smtClean="0">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57252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6BA0B6C-3F3F-4AFD-834D-06B1793F4455}"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xfrm>
            <a:off x="1171575" y="688975"/>
            <a:ext cx="4591050" cy="3443288"/>
          </a:xfrm>
          <a:ln/>
        </p:spPr>
      </p:sp>
      <p:sp>
        <p:nvSpPr>
          <p:cNvPr id="14340" name="Rectangle 3"/>
          <p:cNvSpPr>
            <a:spLocks noGrp="1" noChangeArrowheads="1"/>
          </p:cNvSpPr>
          <p:nvPr>
            <p:ph type="body" idx="1"/>
          </p:nvPr>
        </p:nvSpPr>
        <p:spPr>
          <a:xfrm>
            <a:off x="1167633" y="4364136"/>
            <a:ext cx="4599337"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479284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89C845D-17F6-4B8B-81A8-5578C9336159}" type="slidenum">
              <a:rPr lang="en-US" altLang="en-US" smtClean="0">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33903095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51</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0673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50">
              <a:spcBef>
                <a:spcPct val="30000"/>
              </a:spcBef>
              <a:defRPr sz="1000">
                <a:solidFill>
                  <a:schemeClr val="tx1"/>
                </a:solidFill>
                <a:latin typeface="Arial" panose="020B0604020202020204" pitchFamily="34" charset="0"/>
              </a:defRPr>
            </a:lvl1pPr>
            <a:lvl2pPr marL="728329" indent="-280126" defTabSz="919750">
              <a:spcBef>
                <a:spcPct val="30000"/>
              </a:spcBef>
              <a:defRPr sz="1000">
                <a:solidFill>
                  <a:schemeClr val="tx1"/>
                </a:solidFill>
                <a:latin typeface="Arial" panose="020B0604020202020204" pitchFamily="34" charset="0"/>
              </a:defRPr>
            </a:lvl2pPr>
            <a:lvl3pPr marL="1120506" indent="-224102" defTabSz="919750">
              <a:spcBef>
                <a:spcPct val="30000"/>
              </a:spcBef>
              <a:defRPr sz="1000">
                <a:solidFill>
                  <a:schemeClr val="tx1"/>
                </a:solidFill>
                <a:latin typeface="Arial" panose="020B0604020202020204" pitchFamily="34" charset="0"/>
              </a:defRPr>
            </a:lvl3pPr>
            <a:lvl4pPr marL="1568708" indent="-224102" defTabSz="919750">
              <a:spcBef>
                <a:spcPct val="30000"/>
              </a:spcBef>
              <a:defRPr sz="1000">
                <a:solidFill>
                  <a:schemeClr val="tx1"/>
                </a:solidFill>
                <a:latin typeface="Arial" panose="020B0604020202020204" pitchFamily="34" charset="0"/>
              </a:defRPr>
            </a:lvl4pPr>
            <a:lvl5pPr marL="2016911" indent="-224102" defTabSz="919750">
              <a:spcBef>
                <a:spcPct val="30000"/>
              </a:spcBef>
              <a:defRPr sz="1000">
                <a:solidFill>
                  <a:schemeClr val="tx1"/>
                </a:solidFill>
                <a:latin typeface="Arial" panose="020B0604020202020204" pitchFamily="34" charset="0"/>
              </a:defRPr>
            </a:lvl5pPr>
            <a:lvl6pPr marL="2465113" indent="-224102" defTabSz="919750" eaLnBrk="0" fontAlgn="base" hangingPunct="0">
              <a:spcBef>
                <a:spcPct val="30000"/>
              </a:spcBef>
              <a:spcAft>
                <a:spcPct val="0"/>
              </a:spcAft>
              <a:defRPr sz="1000">
                <a:solidFill>
                  <a:schemeClr val="tx1"/>
                </a:solidFill>
                <a:latin typeface="Arial" panose="020B0604020202020204" pitchFamily="34" charset="0"/>
              </a:defRPr>
            </a:lvl6pPr>
            <a:lvl7pPr marL="2913316" indent="-224102" defTabSz="919750" eaLnBrk="0" fontAlgn="base" hangingPunct="0">
              <a:spcBef>
                <a:spcPct val="30000"/>
              </a:spcBef>
              <a:spcAft>
                <a:spcPct val="0"/>
              </a:spcAft>
              <a:defRPr sz="1000">
                <a:solidFill>
                  <a:schemeClr val="tx1"/>
                </a:solidFill>
                <a:latin typeface="Arial" panose="020B0604020202020204" pitchFamily="34" charset="0"/>
              </a:defRPr>
            </a:lvl7pPr>
            <a:lvl8pPr marL="3361518" indent="-224102" defTabSz="919750" eaLnBrk="0" fontAlgn="base" hangingPunct="0">
              <a:spcBef>
                <a:spcPct val="30000"/>
              </a:spcBef>
              <a:spcAft>
                <a:spcPct val="0"/>
              </a:spcAft>
              <a:defRPr sz="1000">
                <a:solidFill>
                  <a:schemeClr val="tx1"/>
                </a:solidFill>
                <a:latin typeface="Arial" panose="020B0604020202020204" pitchFamily="34" charset="0"/>
              </a:defRPr>
            </a:lvl8pPr>
            <a:lvl9pPr marL="3809721" indent="-224102" defTabSz="919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E36D308-865C-4F58-85A5-16D84A55562E}"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153685" y="4307161"/>
            <a:ext cx="4504347" cy="4079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6404" eaLnBrk="1" hangingPunct="1">
              <a:defRPr/>
            </a:pPr>
            <a:endParaRPr lang="en-US" altLang="en-US" b="1" dirty="0">
              <a:latin typeface="Arial" panose="020B0604020202020204" pitchFamily="34" charset="0"/>
            </a:endParaRPr>
          </a:p>
        </p:txBody>
      </p:sp>
    </p:spTree>
    <p:extLst>
      <p:ext uri="{BB962C8B-B14F-4D97-AF65-F5344CB8AC3E}">
        <p14:creationId xmlns:p14="http://schemas.microsoft.com/office/powerpoint/2010/main" val="171564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750">
              <a:spcBef>
                <a:spcPct val="30000"/>
              </a:spcBef>
              <a:defRPr sz="1000">
                <a:solidFill>
                  <a:schemeClr val="tx1"/>
                </a:solidFill>
                <a:latin typeface="Arial" panose="020B0604020202020204" pitchFamily="34" charset="0"/>
              </a:defRPr>
            </a:lvl1pPr>
            <a:lvl2pPr marL="728329" indent="-280126" defTabSz="919750">
              <a:spcBef>
                <a:spcPct val="30000"/>
              </a:spcBef>
              <a:defRPr sz="1000">
                <a:solidFill>
                  <a:schemeClr val="tx1"/>
                </a:solidFill>
                <a:latin typeface="Arial" panose="020B0604020202020204" pitchFamily="34" charset="0"/>
              </a:defRPr>
            </a:lvl2pPr>
            <a:lvl3pPr marL="1120506" indent="-224102" defTabSz="919750">
              <a:spcBef>
                <a:spcPct val="30000"/>
              </a:spcBef>
              <a:defRPr sz="1000">
                <a:solidFill>
                  <a:schemeClr val="tx1"/>
                </a:solidFill>
                <a:latin typeface="Arial" panose="020B0604020202020204" pitchFamily="34" charset="0"/>
              </a:defRPr>
            </a:lvl3pPr>
            <a:lvl4pPr marL="1568708" indent="-224102" defTabSz="919750">
              <a:spcBef>
                <a:spcPct val="30000"/>
              </a:spcBef>
              <a:defRPr sz="1000">
                <a:solidFill>
                  <a:schemeClr val="tx1"/>
                </a:solidFill>
                <a:latin typeface="Arial" panose="020B0604020202020204" pitchFamily="34" charset="0"/>
              </a:defRPr>
            </a:lvl4pPr>
            <a:lvl5pPr marL="2016911" indent="-224102" defTabSz="919750">
              <a:spcBef>
                <a:spcPct val="30000"/>
              </a:spcBef>
              <a:defRPr sz="1000">
                <a:solidFill>
                  <a:schemeClr val="tx1"/>
                </a:solidFill>
                <a:latin typeface="Arial" panose="020B0604020202020204" pitchFamily="34" charset="0"/>
              </a:defRPr>
            </a:lvl5pPr>
            <a:lvl6pPr marL="2465113" indent="-224102" defTabSz="919750" eaLnBrk="0" fontAlgn="base" hangingPunct="0">
              <a:spcBef>
                <a:spcPct val="30000"/>
              </a:spcBef>
              <a:spcAft>
                <a:spcPct val="0"/>
              </a:spcAft>
              <a:defRPr sz="1000">
                <a:solidFill>
                  <a:schemeClr val="tx1"/>
                </a:solidFill>
                <a:latin typeface="Arial" panose="020B0604020202020204" pitchFamily="34" charset="0"/>
              </a:defRPr>
            </a:lvl6pPr>
            <a:lvl7pPr marL="2913316" indent="-224102" defTabSz="919750" eaLnBrk="0" fontAlgn="base" hangingPunct="0">
              <a:spcBef>
                <a:spcPct val="30000"/>
              </a:spcBef>
              <a:spcAft>
                <a:spcPct val="0"/>
              </a:spcAft>
              <a:defRPr sz="1000">
                <a:solidFill>
                  <a:schemeClr val="tx1"/>
                </a:solidFill>
                <a:latin typeface="Arial" panose="020B0604020202020204" pitchFamily="34" charset="0"/>
              </a:defRPr>
            </a:lvl7pPr>
            <a:lvl8pPr marL="3361518" indent="-224102" defTabSz="919750" eaLnBrk="0" fontAlgn="base" hangingPunct="0">
              <a:spcBef>
                <a:spcPct val="30000"/>
              </a:spcBef>
              <a:spcAft>
                <a:spcPct val="0"/>
              </a:spcAft>
              <a:defRPr sz="1000">
                <a:solidFill>
                  <a:schemeClr val="tx1"/>
                </a:solidFill>
                <a:latin typeface="Arial" panose="020B0604020202020204" pitchFamily="34" charset="0"/>
              </a:defRPr>
            </a:lvl8pPr>
            <a:lvl9pPr marL="3809721" indent="-224102" defTabSz="919750"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E36D308-865C-4F58-85A5-16D84A55562E}"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1153685" y="4307161"/>
            <a:ext cx="4504347" cy="40797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latin typeface="Arial" panose="020B0604020202020204" pitchFamily="34" charset="0"/>
            </a:endParaRPr>
          </a:p>
        </p:txBody>
      </p:sp>
    </p:spTree>
    <p:extLst>
      <p:ext uri="{BB962C8B-B14F-4D97-AF65-F5344CB8AC3E}">
        <p14:creationId xmlns:p14="http://schemas.microsoft.com/office/powerpoint/2010/main" val="26572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0BE6DF9-3468-42D8-8E03-030770440432}"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9772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546">
              <a:spcBef>
                <a:spcPct val="30000"/>
              </a:spcBef>
              <a:defRPr sz="1000">
                <a:solidFill>
                  <a:schemeClr val="tx1"/>
                </a:solidFill>
                <a:latin typeface="Arial" panose="020B0604020202020204" pitchFamily="34" charset="0"/>
              </a:defRPr>
            </a:lvl1pPr>
            <a:lvl2pPr marL="739253" indent="-284328" defTabSz="933546">
              <a:spcBef>
                <a:spcPct val="30000"/>
              </a:spcBef>
              <a:defRPr sz="1000">
                <a:solidFill>
                  <a:schemeClr val="tx1"/>
                </a:solidFill>
                <a:latin typeface="Arial" panose="020B0604020202020204" pitchFamily="34" charset="0"/>
              </a:defRPr>
            </a:lvl2pPr>
            <a:lvl3pPr marL="1137313" indent="-227463" defTabSz="933546">
              <a:spcBef>
                <a:spcPct val="30000"/>
              </a:spcBef>
              <a:defRPr sz="1000">
                <a:solidFill>
                  <a:schemeClr val="tx1"/>
                </a:solidFill>
                <a:latin typeface="Arial" panose="020B0604020202020204" pitchFamily="34" charset="0"/>
              </a:defRPr>
            </a:lvl3pPr>
            <a:lvl4pPr marL="1592239" indent="-227463" defTabSz="933546">
              <a:spcBef>
                <a:spcPct val="30000"/>
              </a:spcBef>
              <a:defRPr sz="1000">
                <a:solidFill>
                  <a:schemeClr val="tx1"/>
                </a:solidFill>
                <a:latin typeface="Arial" panose="020B0604020202020204" pitchFamily="34" charset="0"/>
              </a:defRPr>
            </a:lvl4pPr>
            <a:lvl5pPr marL="2047165" indent="-227463" defTabSz="933546">
              <a:spcBef>
                <a:spcPct val="30000"/>
              </a:spcBef>
              <a:defRPr sz="1000">
                <a:solidFill>
                  <a:schemeClr val="tx1"/>
                </a:solidFill>
                <a:latin typeface="Arial" panose="020B0604020202020204" pitchFamily="34" charset="0"/>
              </a:defRPr>
            </a:lvl5pPr>
            <a:lvl6pPr marL="2502090" indent="-227463" defTabSz="933546" eaLnBrk="0" fontAlgn="base" hangingPunct="0">
              <a:spcBef>
                <a:spcPct val="30000"/>
              </a:spcBef>
              <a:spcAft>
                <a:spcPct val="0"/>
              </a:spcAft>
              <a:defRPr sz="1000">
                <a:solidFill>
                  <a:schemeClr val="tx1"/>
                </a:solidFill>
                <a:latin typeface="Arial" panose="020B0604020202020204" pitchFamily="34" charset="0"/>
              </a:defRPr>
            </a:lvl6pPr>
            <a:lvl7pPr marL="2957016" indent="-227463" defTabSz="933546" eaLnBrk="0" fontAlgn="base" hangingPunct="0">
              <a:spcBef>
                <a:spcPct val="30000"/>
              </a:spcBef>
              <a:spcAft>
                <a:spcPct val="0"/>
              </a:spcAft>
              <a:defRPr sz="1000">
                <a:solidFill>
                  <a:schemeClr val="tx1"/>
                </a:solidFill>
                <a:latin typeface="Arial" panose="020B0604020202020204" pitchFamily="34" charset="0"/>
              </a:defRPr>
            </a:lvl7pPr>
            <a:lvl8pPr marL="3411941" indent="-227463" defTabSz="933546" eaLnBrk="0" fontAlgn="base" hangingPunct="0">
              <a:spcBef>
                <a:spcPct val="30000"/>
              </a:spcBef>
              <a:spcAft>
                <a:spcPct val="0"/>
              </a:spcAft>
              <a:defRPr sz="1000">
                <a:solidFill>
                  <a:schemeClr val="tx1"/>
                </a:solidFill>
                <a:latin typeface="Arial" panose="020B0604020202020204" pitchFamily="34" charset="0"/>
              </a:defRPr>
            </a:lvl8pPr>
            <a:lvl9pPr marL="3866867" indent="-227463" defTabSz="933546"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14C0F0C-D837-416C-9D6F-27EC33E4BFDC}"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1173961" y="4364136"/>
            <a:ext cx="4583515" cy="41336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58758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2E3543-E21A-44B4-9E79-4F73D2123FA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6053763"/>
            <a:ext cx="1981200" cy="795528"/>
          </a:xfrm>
          <a:prstGeom prst="rect">
            <a:avLst/>
          </a:prstGeom>
        </p:spPr>
      </p:pic>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7531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379"/>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4B54EC-FAFD-46EA-9935-45EA38ED679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1000" y="6053763"/>
            <a:ext cx="1981200" cy="79552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589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06566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477754-2618-4D28-A699-5BCE78AEB05F}"/>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381000" y="6053763"/>
            <a:ext cx="1981200" cy="795528"/>
          </a:xfrm>
          <a:prstGeom prst="rect">
            <a:avLst/>
          </a:prstGeom>
        </p:spPr>
      </p:pic>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rial" panose="020B0604020202020204" pitchFamily="34" charset="0"/>
                <a:cs typeface="Arial" panose="020B0604020202020204" pitchFamily="34" charset="0"/>
              </a:rPr>
              <a:t>This</a:t>
            </a:r>
            <a:r>
              <a:rPr lang="en-US" sz="800" u="none" baseline="0" dirty="0">
                <a:solidFill>
                  <a:schemeClr val="tx2">
                    <a:lumMod val="50000"/>
                  </a:schemeClr>
                </a:solidFill>
                <a:latin typeface="Arial" panose="020B0604020202020204" pitchFamily="34" charset="0"/>
                <a:cs typeface="Arial" panose="020B0604020202020204" pitchFamily="34" charset="0"/>
              </a:rPr>
              <a:t> presentation was created by</a:t>
            </a:r>
            <a:r>
              <a:rPr lang="en-US" sz="800" u="none" dirty="0">
                <a:solidFill>
                  <a:schemeClr val="tx2">
                    <a:lumMod val="50000"/>
                  </a:schemeClr>
                </a:solidFill>
                <a:latin typeface="Arial" panose="020B0604020202020204" pitchFamily="34" charset="0"/>
                <a:cs typeface="Arial" panose="020B0604020202020204" pitchFamily="34" charset="0"/>
              </a:rPr>
              <a:t> the N.C. Department of Labor</a:t>
            </a:r>
            <a:r>
              <a:rPr lang="en-US" sz="800" u="none" baseline="0" dirty="0">
                <a:solidFill>
                  <a:schemeClr val="tx2">
                    <a:lumMod val="50000"/>
                  </a:schemeClr>
                </a:solidFill>
                <a:latin typeface="Arial" panose="020B0604020202020204" pitchFamily="34" charset="0"/>
                <a:cs typeface="Arial" panose="020B0604020202020204" pitchFamily="34" charset="0"/>
              </a:rPr>
              <a:t> for safety and health training.</a:t>
            </a:r>
            <a:endParaRPr lang="en-US" sz="800" u="none" dirty="0">
              <a:solidFill>
                <a:schemeClr val="tx2">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76" r:id="rId8"/>
    <p:sldLayoutId id="2147483978"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711200" y="2088171"/>
            <a:ext cx="6235700" cy="1252907"/>
          </a:xfrm>
        </p:spPr>
        <p:txBody>
          <a:bodyPr/>
          <a:lstStyle/>
          <a:p>
            <a:r>
              <a:rPr lang="en-US" altLang="en-US" sz="4000" dirty="0"/>
              <a:t>Health Hazards </a:t>
            </a:r>
            <a:br>
              <a:rPr lang="en-US" altLang="en-US" dirty="0"/>
            </a:br>
            <a:endParaRPr lang="en-US" altLang="en-US" sz="3600" dirty="0"/>
          </a:p>
        </p:txBody>
      </p:sp>
      <p:sp>
        <p:nvSpPr>
          <p:cNvPr id="5123" name="Subtitle 3"/>
          <p:cNvSpPr>
            <a:spLocks noGrp="1"/>
          </p:cNvSpPr>
          <p:nvPr>
            <p:ph type="subTitle" sz="quarter" idx="1"/>
          </p:nvPr>
        </p:nvSpPr>
        <p:spPr>
          <a:xfrm>
            <a:off x="1168400" y="2995844"/>
            <a:ext cx="7239000" cy="575799"/>
          </a:xfrm>
        </p:spPr>
        <p:txBody>
          <a:bodyPr/>
          <a:lstStyle/>
          <a:p>
            <a:r>
              <a:rPr lang="en-US" altLang="en-US" sz="3200" b="1" i="1" dirty="0"/>
              <a:t> </a:t>
            </a:r>
            <a:r>
              <a:rPr lang="en-US" altLang="en-US" b="1" i="1" dirty="0"/>
              <a:t>Special Emphasis Program</a:t>
            </a:r>
          </a:p>
        </p:txBody>
      </p:sp>
      <p:sp>
        <p:nvSpPr>
          <p:cNvPr id="5124" name="Text Box 10"/>
          <p:cNvSpPr txBox="1">
            <a:spLocks noChangeArrowheads="1"/>
          </p:cNvSpPr>
          <p:nvPr/>
        </p:nvSpPr>
        <p:spPr bwMode="auto">
          <a:xfrm>
            <a:off x="711200" y="5257800"/>
            <a:ext cx="7696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lnSpc>
                <a:spcPct val="110000"/>
              </a:lnSpc>
              <a:buFont typeface="Wingdings" panose="05000000000000000000" pitchFamily="2" charset="2"/>
              <a:buNone/>
            </a:pPr>
            <a:r>
              <a:rPr lang="en-US" altLang="en-US" sz="1600" b="1" u="none" dirty="0">
                <a:solidFill>
                  <a:srgbClr val="012D9A"/>
                </a:solidFill>
              </a:rPr>
              <a:t>Presented by</a:t>
            </a:r>
            <a:r>
              <a:rPr lang="en-US" altLang="en-US" sz="1600" u="none" dirty="0">
                <a:solidFill>
                  <a:srgbClr val="777777"/>
                </a:solidFill>
              </a:rPr>
              <a:t>:</a:t>
            </a:r>
          </a:p>
        </p:txBody>
      </p:sp>
    </p:spTree>
    <p:extLst>
      <p:ext uri="{BB962C8B-B14F-4D97-AF65-F5344CB8AC3E}">
        <p14:creationId xmlns:p14="http://schemas.microsoft.com/office/powerpoint/2010/main" val="27871887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09600" y="457200"/>
            <a:ext cx="7848600" cy="554038"/>
          </a:xfrm>
        </p:spPr>
        <p:txBody>
          <a:bodyPr/>
          <a:lstStyle/>
          <a:p>
            <a:r>
              <a:rPr lang="en-US" altLang="en-US" dirty="0"/>
              <a:t>Hierarchy of Controls</a:t>
            </a:r>
          </a:p>
        </p:txBody>
      </p:sp>
      <p:pic>
        <p:nvPicPr>
          <p:cNvPr id="3" name="Picture 2">
            <a:extLst>
              <a:ext uri="{FF2B5EF4-FFF2-40B4-BE49-F238E27FC236}">
                <a16:creationId xmlns:a16="http://schemas.microsoft.com/office/drawing/2014/main" id="{CB14B7CD-EC6C-479E-BE59-D4F22FEBD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892" y="1523998"/>
            <a:ext cx="7203108" cy="4163929"/>
          </a:xfrm>
          <a:prstGeom prst="rect">
            <a:avLst/>
          </a:prstGeom>
        </p:spPr>
      </p:pic>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a:t>
            </a:r>
          </a:p>
          <a:p>
            <a:pPr eaLnBrk="1" hangingPunct="1">
              <a:defRPr/>
            </a:pPr>
            <a:r>
              <a:rPr lang="en-US" sz="1800" u="none" dirty="0">
                <a:latin typeface="+mn-lt"/>
              </a:rPr>
              <a:t>1926.62</a:t>
            </a:r>
          </a:p>
        </p:txBody>
      </p:sp>
      <p:pic>
        <p:nvPicPr>
          <p:cNvPr id="2" name="Picture 1">
            <a:extLst>
              <a:ext uri="{FF2B5EF4-FFF2-40B4-BE49-F238E27FC236}">
                <a16:creationId xmlns:a16="http://schemas.microsoft.com/office/drawing/2014/main" id="{627DB535-F695-4E91-A690-09E356105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74" y="1195637"/>
            <a:ext cx="940106" cy="4820653"/>
          </a:xfrm>
          <a:prstGeom prst="rect">
            <a:avLst/>
          </a:prstGeom>
        </p:spPr>
      </p:pic>
    </p:spTree>
    <p:extLst>
      <p:ext uri="{BB962C8B-B14F-4D97-AF65-F5344CB8AC3E}">
        <p14:creationId xmlns:p14="http://schemas.microsoft.com/office/powerpoint/2010/main" val="1506664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09600" y="457200"/>
            <a:ext cx="7848600" cy="554038"/>
          </a:xfrm>
        </p:spPr>
        <p:txBody>
          <a:bodyPr/>
          <a:lstStyle/>
          <a:p>
            <a:r>
              <a:rPr lang="en-US" altLang="en-US"/>
              <a:t>Abatement Methods</a:t>
            </a:r>
          </a:p>
        </p:txBody>
      </p:sp>
      <p:sp>
        <p:nvSpPr>
          <p:cNvPr id="21507" name="Rectangle 5"/>
          <p:cNvSpPr>
            <a:spLocks noGrp="1" noChangeArrowheads="1"/>
          </p:cNvSpPr>
          <p:nvPr>
            <p:ph type="body" idx="1"/>
          </p:nvPr>
        </p:nvSpPr>
        <p:spPr>
          <a:xfrm>
            <a:off x="533400" y="1143000"/>
            <a:ext cx="7699375" cy="4419600"/>
          </a:xfrm>
        </p:spPr>
        <p:txBody>
          <a:bodyPr/>
          <a:lstStyle/>
          <a:p>
            <a:r>
              <a:rPr lang="en-US" altLang="en-US" sz="2400" dirty="0"/>
              <a:t>Elimination</a:t>
            </a:r>
          </a:p>
          <a:p>
            <a:endParaRPr lang="en-US" altLang="en-US" sz="1400" dirty="0"/>
          </a:p>
          <a:p>
            <a:r>
              <a:rPr lang="en-US" altLang="en-US" sz="2400" dirty="0"/>
              <a:t>Substitution</a:t>
            </a:r>
          </a:p>
          <a:p>
            <a:endParaRPr lang="en-US" altLang="en-US" sz="1400" dirty="0"/>
          </a:p>
          <a:p>
            <a:r>
              <a:rPr lang="en-US" altLang="en-US" sz="2400" dirty="0"/>
              <a:t>Engineering controls</a:t>
            </a:r>
          </a:p>
          <a:p>
            <a:pPr lvl="1"/>
            <a:r>
              <a:rPr lang="en-US" altLang="en-US" sz="1800" i="1" dirty="0"/>
              <a:t>Mechanical ventilation</a:t>
            </a:r>
          </a:p>
          <a:p>
            <a:pPr lvl="1"/>
            <a:endParaRPr lang="en-US" altLang="en-US" sz="400" i="1" dirty="0"/>
          </a:p>
          <a:p>
            <a:pPr lvl="1"/>
            <a:r>
              <a:rPr lang="en-US" altLang="en-US" sz="1800" i="1" dirty="0"/>
              <a:t>Isolation</a:t>
            </a:r>
          </a:p>
          <a:p>
            <a:pPr lvl="1"/>
            <a:endParaRPr lang="en-US" altLang="en-US" sz="1400" dirty="0"/>
          </a:p>
          <a:p>
            <a:pPr>
              <a:lnSpc>
                <a:spcPct val="90000"/>
              </a:lnSpc>
            </a:pPr>
            <a:r>
              <a:rPr lang="en-US" altLang="en-US" sz="2400" dirty="0"/>
              <a:t>Administrative controls</a:t>
            </a:r>
          </a:p>
          <a:p>
            <a:pPr lvl="1">
              <a:lnSpc>
                <a:spcPct val="90000"/>
              </a:lnSpc>
            </a:pPr>
            <a:r>
              <a:rPr lang="en-US" altLang="en-US" sz="1800" i="1" dirty="0"/>
              <a:t>Housekeeping</a:t>
            </a:r>
          </a:p>
          <a:p>
            <a:pPr lvl="1">
              <a:lnSpc>
                <a:spcPct val="90000"/>
              </a:lnSpc>
            </a:pPr>
            <a:endParaRPr lang="en-US" altLang="en-US" sz="400" i="1" dirty="0"/>
          </a:p>
          <a:p>
            <a:pPr lvl="1">
              <a:lnSpc>
                <a:spcPct val="90000"/>
              </a:lnSpc>
            </a:pPr>
            <a:r>
              <a:rPr lang="en-US" altLang="en-US" sz="1800" i="1" dirty="0"/>
              <a:t>Personal hygiene practices</a:t>
            </a:r>
          </a:p>
          <a:p>
            <a:pPr lvl="1">
              <a:lnSpc>
                <a:spcPct val="90000"/>
              </a:lnSpc>
            </a:pPr>
            <a:endParaRPr lang="en-US" altLang="en-US" sz="400" i="1" dirty="0"/>
          </a:p>
          <a:p>
            <a:pPr lvl="1">
              <a:lnSpc>
                <a:spcPct val="90000"/>
              </a:lnSpc>
            </a:pPr>
            <a:r>
              <a:rPr lang="en-US" altLang="en-US" sz="1800" i="1" dirty="0"/>
              <a:t>Designated break areas</a:t>
            </a:r>
          </a:p>
          <a:p>
            <a:pPr lvl="1">
              <a:lnSpc>
                <a:spcPct val="90000"/>
              </a:lnSpc>
            </a:pPr>
            <a:endParaRPr lang="en-US" altLang="en-US" sz="1400" i="1" dirty="0"/>
          </a:p>
          <a:p>
            <a:pPr lvl="1">
              <a:lnSpc>
                <a:spcPct val="90000"/>
              </a:lnSpc>
            </a:pPr>
            <a:endParaRPr lang="en-US" altLang="en-US" sz="400" dirty="0"/>
          </a:p>
          <a:p>
            <a:pPr>
              <a:lnSpc>
                <a:spcPct val="90000"/>
              </a:lnSpc>
            </a:pPr>
            <a:r>
              <a:rPr lang="en-US" altLang="en-US" sz="2400" dirty="0"/>
              <a:t>Personal protective equipment (PPE)</a:t>
            </a:r>
          </a:p>
          <a:p>
            <a:pPr lvl="1">
              <a:lnSpc>
                <a:spcPct val="90000"/>
              </a:lnSpc>
            </a:pPr>
            <a:r>
              <a:rPr lang="en-US" altLang="en-US" sz="1800" i="1" dirty="0"/>
              <a:t>Respiratory protection</a:t>
            </a:r>
          </a:p>
          <a:p>
            <a:pPr lvl="1">
              <a:lnSpc>
                <a:spcPct val="90000"/>
              </a:lnSpc>
            </a:pPr>
            <a:endParaRPr lang="en-US" altLang="en-US" sz="400" i="1" dirty="0"/>
          </a:p>
          <a:p>
            <a:pPr lvl="1">
              <a:lnSpc>
                <a:spcPct val="90000"/>
              </a:lnSpc>
            </a:pPr>
            <a:r>
              <a:rPr lang="en-US" altLang="en-US" sz="1800" i="1" dirty="0"/>
              <a:t>Protective work clothing</a:t>
            </a:r>
          </a:p>
          <a:p>
            <a:pPr lvl="2">
              <a:spcAft>
                <a:spcPts val="600"/>
              </a:spcAft>
            </a:pPr>
            <a:endParaRPr lang="en-US" altLang="en-US" dirty="0"/>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a:t>
            </a:r>
          </a:p>
          <a:p>
            <a:pPr eaLnBrk="1" hangingPunct="1">
              <a:defRPr/>
            </a:pPr>
            <a:r>
              <a:rPr lang="en-US" sz="1800" u="none" dirty="0">
                <a:latin typeface="+mn-lt"/>
              </a:rPr>
              <a:t>1926.62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738" y="1442484"/>
            <a:ext cx="916086" cy="4166429"/>
          </a:xfrm>
          <a:prstGeom prst="rect">
            <a:avLst/>
          </a:prstGeom>
        </p:spPr>
      </p:pic>
    </p:spTree>
    <p:extLst>
      <p:ext uri="{BB962C8B-B14F-4D97-AF65-F5344CB8AC3E}">
        <p14:creationId xmlns:p14="http://schemas.microsoft.com/office/powerpoint/2010/main" val="236078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33400" y="1896117"/>
            <a:ext cx="5867400" cy="1930016"/>
          </a:xfrm>
        </p:spPr>
        <p:txBody>
          <a:bodyPr wrap="square" lIns="82550" tIns="41275" rIns="82550" bIns="41275" anchor="ctr">
            <a:spAutoFit/>
          </a:bodyPr>
          <a:lstStyle/>
          <a:p>
            <a:pPr marL="0" indent="0">
              <a:buClrTx/>
              <a:buSzTx/>
              <a:buFontTx/>
              <a:buNone/>
              <a:defRPr/>
            </a:pPr>
            <a:r>
              <a:rPr lang="en-US" sz="4000" b="1" dirty="0">
                <a:solidFill>
                  <a:srgbClr val="012D9A"/>
                </a:solidFill>
                <a:latin typeface="+mj-lt"/>
                <a:ea typeface="+mj-ea"/>
                <a:cs typeface="+mj-cs"/>
              </a:rPr>
              <a:t>Health Hazards SEP </a:t>
            </a:r>
          </a:p>
          <a:p>
            <a:pPr marL="0" indent="0">
              <a:buClrTx/>
              <a:buSzTx/>
              <a:buFontTx/>
              <a:buNone/>
              <a:defRPr/>
            </a:pPr>
            <a:endParaRPr lang="en-US" sz="3600" b="1" dirty="0">
              <a:solidFill>
                <a:srgbClr val="012D9A"/>
              </a:solidFill>
              <a:latin typeface="+mj-lt"/>
              <a:ea typeface="+mj-ea"/>
              <a:cs typeface="+mj-cs"/>
            </a:endParaRPr>
          </a:p>
          <a:p>
            <a:pPr marL="0" indent="0">
              <a:buClrTx/>
              <a:buSzTx/>
              <a:buFontTx/>
              <a:buNone/>
              <a:defRPr/>
            </a:pPr>
            <a:r>
              <a:rPr lang="en-US" sz="4400" b="1" dirty="0">
                <a:solidFill>
                  <a:srgbClr val="012D9A"/>
                </a:solidFill>
                <a:latin typeface="+mj-lt"/>
                <a:ea typeface="+mj-ea"/>
                <a:cs typeface="+mj-cs"/>
              </a:rPr>
              <a:t>Asbestos</a:t>
            </a:r>
          </a:p>
        </p:txBody>
      </p:sp>
      <p:sp>
        <p:nvSpPr>
          <p:cNvPr id="3" name="Subtitle 3"/>
          <p:cNvSpPr txBox="1">
            <a:spLocks/>
          </p:cNvSpPr>
          <p:nvPr/>
        </p:nvSpPr>
        <p:spPr bwMode="auto">
          <a:xfrm>
            <a:off x="1905000" y="38862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b="1" u="none" dirty="0">
                <a:solidFill>
                  <a:srgbClr val="012D9A"/>
                </a:solidFill>
                <a:latin typeface="+mj-lt"/>
                <a:ea typeface="+mj-ea"/>
                <a:cs typeface="+mj-cs"/>
              </a:rPr>
              <a:t>29 CFR 1910.1001</a:t>
            </a:r>
          </a:p>
          <a:p>
            <a:pPr>
              <a:lnSpc>
                <a:spcPct val="150000"/>
              </a:lnSpc>
            </a:pPr>
            <a:r>
              <a:rPr lang="en-US" b="1" u="none" dirty="0">
                <a:solidFill>
                  <a:srgbClr val="012D9A"/>
                </a:solidFill>
                <a:latin typeface="+mj-lt"/>
                <a:ea typeface="+mj-ea"/>
                <a:cs typeface="+mj-cs"/>
              </a:rPr>
              <a:t>29 CFR 1926.1101</a:t>
            </a:r>
          </a:p>
          <a:p>
            <a:pPr marL="0" indent="0">
              <a:buNone/>
            </a:pPr>
            <a:endParaRPr lang="en-US" altLang="en-US" b="1" i="1" u="none" kern="0" dirty="0"/>
          </a:p>
        </p:txBody>
      </p:sp>
    </p:spTree>
    <p:extLst>
      <p:ext uri="{BB962C8B-B14F-4D97-AF65-F5344CB8AC3E}">
        <p14:creationId xmlns:p14="http://schemas.microsoft.com/office/powerpoint/2010/main" val="149714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457200"/>
            <a:ext cx="7848600" cy="554038"/>
          </a:xfrm>
        </p:spPr>
        <p:txBody>
          <a:bodyPr/>
          <a:lstStyle/>
          <a:p>
            <a:r>
              <a:rPr lang="en-US" altLang="en-US"/>
              <a:t>Asbestos</a:t>
            </a:r>
          </a:p>
        </p:txBody>
      </p:sp>
      <p:sp>
        <p:nvSpPr>
          <p:cNvPr id="25603" name="Rectangle 3"/>
          <p:cNvSpPr>
            <a:spLocks noGrp="1" noChangeArrowheads="1"/>
          </p:cNvSpPr>
          <p:nvPr>
            <p:ph type="body" idx="4294967295"/>
          </p:nvPr>
        </p:nvSpPr>
        <p:spPr>
          <a:xfrm>
            <a:off x="533400" y="1295400"/>
            <a:ext cx="7848600" cy="5145087"/>
          </a:xfrm>
        </p:spPr>
        <p:txBody>
          <a:bodyPr/>
          <a:lstStyle/>
          <a:p>
            <a:r>
              <a:rPr lang="en-US" altLang="en-US" sz="2600" dirty="0">
                <a:latin typeface="+mj-lt"/>
              </a:rPr>
              <a:t>A group of naturally occurring fibrous silicate minerals with useful properties such as thermal insulation, chemical and thermal stability, and high tensile strength.</a:t>
            </a:r>
          </a:p>
          <a:p>
            <a:endParaRPr lang="en-US" altLang="en-US" sz="1200" dirty="0">
              <a:latin typeface="+mj-lt"/>
            </a:endParaRPr>
          </a:p>
          <a:p>
            <a:r>
              <a:rPr lang="en-US" altLang="en-US" sz="2600" dirty="0">
                <a:latin typeface="+mj-lt"/>
              </a:rPr>
              <a:t>Used in building materials for resistance against heat and corrosion.</a:t>
            </a:r>
          </a:p>
          <a:p>
            <a:endParaRPr lang="en-US" altLang="en-US" sz="1200" dirty="0">
              <a:latin typeface="+mj-lt"/>
            </a:endParaRPr>
          </a:p>
          <a:p>
            <a:r>
              <a:rPr lang="en-US" altLang="en-US" sz="2600" dirty="0">
                <a:latin typeface="+mj-lt"/>
              </a:rPr>
              <a:t>Asbestos includes:</a:t>
            </a:r>
          </a:p>
          <a:p>
            <a:pPr lvl="1">
              <a:lnSpc>
                <a:spcPct val="150000"/>
              </a:lnSpc>
            </a:pPr>
            <a:r>
              <a:rPr lang="en-US" altLang="en-US" dirty="0">
                <a:latin typeface="+mj-lt"/>
              </a:rPr>
              <a:t>Chrysotile</a:t>
            </a:r>
          </a:p>
          <a:p>
            <a:pPr lvl="1">
              <a:lnSpc>
                <a:spcPct val="150000"/>
              </a:lnSpc>
            </a:pPr>
            <a:r>
              <a:rPr lang="en-US" altLang="en-US" dirty="0" err="1">
                <a:latin typeface="+mj-lt"/>
              </a:rPr>
              <a:t>Amosite</a:t>
            </a:r>
            <a:endParaRPr lang="en-US" altLang="en-US" dirty="0">
              <a:latin typeface="+mj-lt"/>
            </a:endParaRPr>
          </a:p>
        </p:txBody>
      </p:sp>
      <p:sp>
        <p:nvSpPr>
          <p:cNvPr id="25604" name="Rectangle 5"/>
          <p:cNvSpPr>
            <a:spLocks noChangeArrowheads="1"/>
          </p:cNvSpPr>
          <p:nvPr/>
        </p:nvSpPr>
        <p:spPr bwMode="auto">
          <a:xfrm>
            <a:off x="4594226" y="4419600"/>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85800" indent="-571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lnSpc>
                <a:spcPct val="150000"/>
              </a:lnSpc>
              <a:buSzPct val="85000"/>
            </a:pPr>
            <a:r>
              <a:rPr lang="en-US" altLang="en-US" sz="2000" b="1" u="none" dirty="0">
                <a:latin typeface="Arial Narrow" panose="020B0606020202030204" pitchFamily="34" charset="0"/>
              </a:rPr>
              <a:t>  </a:t>
            </a:r>
            <a:r>
              <a:rPr lang="en-US" altLang="en-US" u="none" dirty="0" err="1">
                <a:latin typeface="+mj-lt"/>
              </a:rPr>
              <a:t>Anthophyllite</a:t>
            </a:r>
            <a:endParaRPr lang="en-US" altLang="en-US" u="none" dirty="0">
              <a:latin typeface="+mj-lt"/>
            </a:endParaRPr>
          </a:p>
          <a:p>
            <a:pPr lvl="1">
              <a:lnSpc>
                <a:spcPct val="150000"/>
              </a:lnSpc>
              <a:buSzPct val="85000"/>
            </a:pPr>
            <a:r>
              <a:rPr lang="en-US" altLang="en-US" u="none" dirty="0">
                <a:latin typeface="+mj-lt"/>
              </a:rPr>
              <a:t> </a:t>
            </a:r>
            <a:r>
              <a:rPr lang="en-US" altLang="en-US" u="none" dirty="0" err="1">
                <a:latin typeface="+mj-lt"/>
              </a:rPr>
              <a:t>Actinolite</a:t>
            </a:r>
            <a:endParaRPr lang="en-US" altLang="en-US" u="none" dirty="0">
              <a:latin typeface="+mj-lt"/>
            </a:endParaRPr>
          </a:p>
        </p:txBody>
      </p:sp>
      <p:sp>
        <p:nvSpPr>
          <p:cNvPr id="6" name="Rectangle 5"/>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sp>
        <p:nvSpPr>
          <p:cNvPr id="7" name="Rectangle 6"/>
          <p:cNvSpPr/>
          <p:nvPr/>
        </p:nvSpPr>
        <p:spPr bwMode="auto">
          <a:xfrm>
            <a:off x="7580313" y="5683250"/>
            <a:ext cx="842962" cy="184150"/>
          </a:xfrm>
          <a:prstGeom prst="rect">
            <a:avLst/>
          </a:prstGeom>
        </p:spPr>
        <p:txBody>
          <a:bodyPr wrap="none">
            <a:spAutoFit/>
          </a:bodyPr>
          <a:lstStyle/>
          <a:p>
            <a:pPr eaLnBrk="1" hangingPunct="1">
              <a:defRPr/>
            </a:pPr>
            <a:r>
              <a:rPr lang="en-US" sz="600" u="none" dirty="0">
                <a:solidFill>
                  <a:schemeClr val="bg1"/>
                </a:solidFill>
                <a:latin typeface="+mn-lt"/>
              </a:rPr>
              <a:t>Nova Development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95" y="4892900"/>
            <a:ext cx="1440305" cy="1074513"/>
          </a:xfrm>
          <a:prstGeom prst="rect">
            <a:avLst/>
          </a:prstGeom>
        </p:spPr>
      </p:pic>
      <p:sp>
        <p:nvSpPr>
          <p:cNvPr id="8" name="Rectangle 5"/>
          <p:cNvSpPr>
            <a:spLocks noChangeArrowheads="1"/>
          </p:cNvSpPr>
          <p:nvPr/>
        </p:nvSpPr>
        <p:spPr bwMode="auto">
          <a:xfrm>
            <a:off x="2438400" y="4419600"/>
            <a:ext cx="3048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685800" indent="-571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lvl="1">
              <a:lnSpc>
                <a:spcPct val="150000"/>
              </a:lnSpc>
              <a:buSzPct val="85000"/>
            </a:pPr>
            <a:r>
              <a:rPr lang="en-US" altLang="en-US" u="none" dirty="0">
                <a:latin typeface="+mj-lt"/>
              </a:rPr>
              <a:t> Crocidolite</a:t>
            </a:r>
          </a:p>
          <a:p>
            <a:pPr lvl="1">
              <a:lnSpc>
                <a:spcPct val="150000"/>
              </a:lnSpc>
              <a:buSzPct val="85000"/>
            </a:pPr>
            <a:r>
              <a:rPr lang="en-US" altLang="en-US" sz="2000" b="1" u="none" dirty="0">
                <a:latin typeface="+mj-lt"/>
              </a:rPr>
              <a:t> </a:t>
            </a:r>
            <a:r>
              <a:rPr lang="en-US" altLang="en-US" u="none" dirty="0" err="1">
                <a:latin typeface="+mj-lt"/>
              </a:rPr>
              <a:t>Tremolite</a:t>
            </a:r>
            <a:endParaRPr lang="en-US" altLang="en-US" u="none" dirty="0">
              <a:latin typeface="+mj-lt"/>
            </a:endParaRPr>
          </a:p>
          <a:p>
            <a:pPr marL="628650" lvl="1" indent="0">
              <a:lnSpc>
                <a:spcPct val="150000"/>
              </a:lnSpc>
              <a:buSzPct val="85000"/>
              <a:buNone/>
            </a:pPr>
            <a:endParaRPr lang="en-US" altLang="en-US" u="none" dirty="0">
              <a:latin typeface="Arial Narrow" panose="020B0606020202030204" pitchFamily="34" charset="0"/>
            </a:endParaRPr>
          </a:p>
        </p:txBody>
      </p:sp>
    </p:spTree>
    <p:extLst>
      <p:ext uri="{BB962C8B-B14F-4D97-AF65-F5344CB8AC3E}">
        <p14:creationId xmlns:p14="http://schemas.microsoft.com/office/powerpoint/2010/main" val="25542073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533399" y="1219200"/>
            <a:ext cx="8132763" cy="4495800"/>
          </a:xfrm>
        </p:spPr>
        <p:txBody>
          <a:bodyPr/>
          <a:lstStyle/>
          <a:p>
            <a:r>
              <a:rPr lang="en-US" altLang="en-US" dirty="0">
                <a:latin typeface="+mj-lt"/>
              </a:rPr>
              <a:t>Airborne fibers range from 5 </a:t>
            </a:r>
            <a:r>
              <a:rPr lang="en-US" altLang="en-US" dirty="0">
                <a:latin typeface="+mj-lt"/>
                <a:cs typeface="Arial" panose="020B0604020202020204" pitchFamily="34" charset="0"/>
              </a:rPr>
              <a:t>µm</a:t>
            </a:r>
            <a:r>
              <a:rPr lang="en-US" altLang="en-US" dirty="0">
                <a:latin typeface="+mj-lt"/>
              </a:rPr>
              <a:t> or greater, with a length-to-diameter ratio of at least 3 to 1.</a:t>
            </a:r>
          </a:p>
          <a:p>
            <a:endParaRPr lang="en-US" altLang="en-US" sz="1000" dirty="0">
              <a:latin typeface="+mj-lt"/>
            </a:endParaRPr>
          </a:p>
          <a:p>
            <a:pPr marL="0" indent="0">
              <a:buNone/>
            </a:pPr>
            <a:endParaRPr lang="en-US" altLang="en-US" sz="1000" dirty="0">
              <a:latin typeface="+mj-lt"/>
            </a:endParaRPr>
          </a:p>
        </p:txBody>
      </p:sp>
      <p:sp>
        <p:nvSpPr>
          <p:cNvPr id="27651" name="Rectangle 4"/>
          <p:cNvSpPr>
            <a:spLocks noGrp="1" noChangeArrowheads="1"/>
          </p:cNvSpPr>
          <p:nvPr>
            <p:ph type="title" idx="4294967295"/>
          </p:nvPr>
        </p:nvSpPr>
        <p:spPr>
          <a:xfrm>
            <a:off x="609600" y="457200"/>
            <a:ext cx="7848600" cy="554038"/>
          </a:xfrm>
        </p:spPr>
        <p:txBody>
          <a:bodyPr/>
          <a:lstStyle/>
          <a:p>
            <a:r>
              <a:rPr lang="en-US" altLang="en-US"/>
              <a:t>Asbestos</a:t>
            </a: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pic>
        <p:nvPicPr>
          <p:cNvPr id="3" name="Picture 2">
            <a:extLst>
              <a:ext uri="{FF2B5EF4-FFF2-40B4-BE49-F238E27FC236}">
                <a16:creationId xmlns:a16="http://schemas.microsoft.com/office/drawing/2014/main" id="{5EBE980D-6CC7-4C0D-9C14-23C3DD028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97" y="2819400"/>
            <a:ext cx="7396165" cy="2681428"/>
          </a:xfrm>
          <a:prstGeom prst="rect">
            <a:avLst/>
          </a:prstGeom>
        </p:spPr>
      </p:pic>
    </p:spTree>
    <p:extLst>
      <p:ext uri="{BB962C8B-B14F-4D97-AF65-F5344CB8AC3E}">
        <p14:creationId xmlns:p14="http://schemas.microsoft.com/office/powerpoint/2010/main" val="22152597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533399" y="1219200"/>
            <a:ext cx="8132763" cy="4495800"/>
          </a:xfrm>
        </p:spPr>
        <p:txBody>
          <a:bodyPr/>
          <a:lstStyle/>
          <a:p>
            <a:r>
              <a:rPr lang="en-US" altLang="en-US" b="1" dirty="0">
                <a:latin typeface="+mj-lt"/>
              </a:rPr>
              <a:t>ACM:</a:t>
            </a:r>
            <a:r>
              <a:rPr lang="en-US" altLang="en-US" dirty="0">
                <a:latin typeface="+mj-lt"/>
              </a:rPr>
              <a:t> “Asbestos-containing material,” any material containing &gt;1% asbestos.</a:t>
            </a:r>
          </a:p>
          <a:p>
            <a:endParaRPr lang="en-US" altLang="en-US" sz="1000" dirty="0">
              <a:latin typeface="+mj-lt"/>
            </a:endParaRPr>
          </a:p>
          <a:p>
            <a:endParaRPr lang="en-US" altLang="en-US" sz="1000" dirty="0">
              <a:latin typeface="+mj-lt"/>
            </a:endParaRPr>
          </a:p>
          <a:p>
            <a:r>
              <a:rPr lang="en-US" altLang="en-US" b="1" dirty="0">
                <a:latin typeface="+mj-lt"/>
              </a:rPr>
              <a:t>PACM:</a:t>
            </a:r>
            <a:r>
              <a:rPr lang="en-US" altLang="en-US" dirty="0">
                <a:latin typeface="+mj-lt"/>
              </a:rPr>
              <a:t> “Presumed asbestos-containing material” – thermal system insulation and surfacing material found in buildings constructed no later than 1980.</a:t>
            </a:r>
          </a:p>
        </p:txBody>
      </p:sp>
      <p:sp>
        <p:nvSpPr>
          <p:cNvPr id="27651" name="Rectangle 4"/>
          <p:cNvSpPr>
            <a:spLocks noGrp="1" noChangeArrowheads="1"/>
          </p:cNvSpPr>
          <p:nvPr>
            <p:ph type="title" idx="4294967295"/>
          </p:nvPr>
        </p:nvSpPr>
        <p:spPr>
          <a:xfrm>
            <a:off x="609600" y="457200"/>
            <a:ext cx="7848600" cy="554038"/>
          </a:xfrm>
        </p:spPr>
        <p:txBody>
          <a:bodyPr/>
          <a:lstStyle/>
          <a:p>
            <a:r>
              <a:rPr lang="en-US" altLang="en-US"/>
              <a:t>Asbestos</a:t>
            </a: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95" y="4892900"/>
            <a:ext cx="1440305" cy="1074513"/>
          </a:xfrm>
          <a:prstGeom prst="rect">
            <a:avLst/>
          </a:prstGeom>
        </p:spPr>
      </p:pic>
    </p:spTree>
    <p:extLst>
      <p:ext uri="{BB962C8B-B14F-4D97-AF65-F5344CB8AC3E}">
        <p14:creationId xmlns:p14="http://schemas.microsoft.com/office/powerpoint/2010/main" val="19573504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27750-1937-40F6-8CD8-46F3C3C3A85B}"/>
              </a:ext>
            </a:extLst>
          </p:cNvPr>
          <p:cNvSpPr>
            <a:spLocks noGrp="1"/>
          </p:cNvSpPr>
          <p:nvPr>
            <p:ph type="title"/>
          </p:nvPr>
        </p:nvSpPr>
        <p:spPr/>
        <p:txBody>
          <a:bodyPr/>
          <a:lstStyle/>
          <a:p>
            <a:r>
              <a:rPr lang="en-US" dirty="0"/>
              <a:t>Health Effects</a:t>
            </a:r>
          </a:p>
        </p:txBody>
      </p:sp>
      <p:sp>
        <p:nvSpPr>
          <p:cNvPr id="3" name="Content Placeholder 2">
            <a:extLst>
              <a:ext uri="{FF2B5EF4-FFF2-40B4-BE49-F238E27FC236}">
                <a16:creationId xmlns:a16="http://schemas.microsoft.com/office/drawing/2014/main" id="{CB3B401B-E866-48CB-8A98-A93D51C6FEF5}"/>
              </a:ext>
            </a:extLst>
          </p:cNvPr>
          <p:cNvSpPr>
            <a:spLocks noGrp="1"/>
          </p:cNvSpPr>
          <p:nvPr>
            <p:ph idx="1"/>
          </p:nvPr>
        </p:nvSpPr>
        <p:spPr>
          <a:xfrm>
            <a:off x="609600" y="4606718"/>
            <a:ext cx="7924799" cy="1725903"/>
          </a:xfrm>
        </p:spPr>
        <p:txBody>
          <a:bodyPr/>
          <a:lstStyle/>
          <a:p>
            <a:r>
              <a:rPr lang="en-US" dirty="0"/>
              <a:t>Asbestos particles are breathed into the smallest part of the lungs causing permanent scarring, stiffening and damaging your lungs.</a:t>
            </a:r>
          </a:p>
          <a:p>
            <a:endParaRPr lang="en-US" dirty="0"/>
          </a:p>
        </p:txBody>
      </p:sp>
      <p:pic>
        <p:nvPicPr>
          <p:cNvPr id="5" name="Picture 4">
            <a:extLst>
              <a:ext uri="{FF2B5EF4-FFF2-40B4-BE49-F238E27FC236}">
                <a16:creationId xmlns:a16="http://schemas.microsoft.com/office/drawing/2014/main" id="{391E9D2F-2ED0-4E84-8FCA-5DBA0080A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761" y="1113381"/>
            <a:ext cx="6550476" cy="3497348"/>
          </a:xfrm>
          <a:prstGeom prst="rect">
            <a:avLst/>
          </a:prstGeom>
        </p:spPr>
      </p:pic>
    </p:spTree>
    <p:extLst>
      <p:ext uri="{BB962C8B-B14F-4D97-AF65-F5344CB8AC3E}">
        <p14:creationId xmlns:p14="http://schemas.microsoft.com/office/powerpoint/2010/main" val="409296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4294967295"/>
          </p:nvPr>
        </p:nvSpPr>
        <p:spPr>
          <a:xfrm>
            <a:off x="533400" y="1103313"/>
            <a:ext cx="7924800" cy="4525962"/>
          </a:xfrm>
        </p:spPr>
        <p:txBody>
          <a:bodyPr/>
          <a:lstStyle/>
          <a:p>
            <a:pPr lvl="1"/>
            <a:endParaRPr lang="en-US" altLang="en-US" sz="1000" b="1" dirty="0"/>
          </a:p>
          <a:p>
            <a:r>
              <a:rPr lang="en-US" altLang="en-US" b="1" dirty="0">
                <a:latin typeface="+mj-lt"/>
              </a:rPr>
              <a:t>Asbestosis: </a:t>
            </a:r>
            <a:r>
              <a:rPr lang="en-US" altLang="en-US" sz="2400" dirty="0">
                <a:latin typeface="+mj-lt"/>
              </a:rPr>
              <a:t>A serious, progressive, long-term non-cancer disease of the lungs.</a:t>
            </a:r>
            <a:endParaRPr lang="en-US" altLang="en-US" sz="2400" b="1" dirty="0">
              <a:latin typeface="+mj-lt"/>
            </a:endParaRPr>
          </a:p>
          <a:p>
            <a:endParaRPr lang="en-US" altLang="en-US" sz="2400" b="1" dirty="0">
              <a:latin typeface="+mj-lt"/>
            </a:endParaRPr>
          </a:p>
          <a:p>
            <a:r>
              <a:rPr lang="en-US" altLang="en-US" b="1" dirty="0">
                <a:latin typeface="+mj-lt"/>
              </a:rPr>
              <a:t>Lung Cancer: </a:t>
            </a:r>
            <a:r>
              <a:rPr lang="en-US" altLang="en-US" sz="2400" dirty="0">
                <a:latin typeface="+mj-lt"/>
              </a:rPr>
              <a:t>Causes the largest number of deaths related to asbestos exposure.</a:t>
            </a:r>
          </a:p>
          <a:p>
            <a:endParaRPr lang="en-US" altLang="en-US" sz="400" dirty="0">
              <a:latin typeface="+mj-lt"/>
            </a:endParaRPr>
          </a:p>
          <a:p>
            <a:pPr lvl="1"/>
            <a:r>
              <a:rPr lang="en-US" altLang="en-US" sz="2000" dirty="0">
                <a:latin typeface="+mj-lt"/>
              </a:rPr>
              <a:t>Most common symptoms of lung cancer are coughing and a change in breathing. </a:t>
            </a:r>
          </a:p>
          <a:p>
            <a:endParaRPr lang="en-US" altLang="en-US" sz="2400" b="1" dirty="0">
              <a:latin typeface="+mj-lt"/>
            </a:endParaRPr>
          </a:p>
          <a:p>
            <a:r>
              <a:rPr lang="en-US" altLang="en-US" b="1" dirty="0">
                <a:latin typeface="+mj-lt"/>
              </a:rPr>
              <a:t>Mesothelioma:</a:t>
            </a:r>
            <a:r>
              <a:rPr lang="en-US" altLang="en-US" dirty="0">
                <a:latin typeface="+mj-lt"/>
              </a:rPr>
              <a:t> </a:t>
            </a:r>
            <a:r>
              <a:rPr lang="en-US" altLang="en-US" sz="2400" dirty="0">
                <a:latin typeface="+mj-lt"/>
              </a:rPr>
              <a:t>A rare form of cancer found in the thin lining (membrane) of the lung, chest, abdomen, and heart.</a:t>
            </a:r>
          </a:p>
          <a:p>
            <a:endParaRPr lang="en-US" altLang="en-US" sz="400" dirty="0">
              <a:latin typeface="+mj-lt"/>
            </a:endParaRPr>
          </a:p>
          <a:p>
            <a:pPr lvl="1"/>
            <a:r>
              <a:rPr lang="en-US" altLang="en-US" sz="2000" dirty="0">
                <a:latin typeface="+mj-lt"/>
              </a:rPr>
              <a:t>Most cases are linked to asbestos exposures.</a:t>
            </a:r>
          </a:p>
        </p:txBody>
      </p:sp>
      <p:sp>
        <p:nvSpPr>
          <p:cNvPr id="29699" name="Rectangle 4"/>
          <p:cNvSpPr>
            <a:spLocks noGrp="1" noChangeArrowheads="1"/>
          </p:cNvSpPr>
          <p:nvPr>
            <p:ph type="title" idx="4294967295"/>
          </p:nvPr>
        </p:nvSpPr>
        <p:spPr>
          <a:xfrm>
            <a:off x="609600" y="457200"/>
            <a:ext cx="7848600" cy="554038"/>
          </a:xfrm>
        </p:spPr>
        <p:txBody>
          <a:bodyPr/>
          <a:lstStyle/>
          <a:p>
            <a:r>
              <a:rPr lang="en-US" altLang="en-US" dirty="0"/>
              <a:t>Asbestos Health Effects</a:t>
            </a: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76" y="5181600"/>
            <a:ext cx="1053324" cy="785813"/>
          </a:xfrm>
          <a:prstGeom prst="rect">
            <a:avLst/>
          </a:prstGeom>
        </p:spPr>
      </p:pic>
    </p:spTree>
    <p:extLst>
      <p:ext uri="{BB962C8B-B14F-4D97-AF65-F5344CB8AC3E}">
        <p14:creationId xmlns:p14="http://schemas.microsoft.com/office/powerpoint/2010/main" val="27693377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Exposure Limits</a:t>
            </a: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876" y="2286000"/>
            <a:ext cx="1053324" cy="785813"/>
          </a:xfrm>
          <a:prstGeom prst="rect">
            <a:avLst/>
          </a:prstGeom>
        </p:spPr>
      </p:pic>
      <p:sp>
        <p:nvSpPr>
          <p:cNvPr id="8" name="Content Placeholder 2">
            <a:extLst>
              <a:ext uri="{FF2B5EF4-FFF2-40B4-BE49-F238E27FC236}">
                <a16:creationId xmlns:a16="http://schemas.microsoft.com/office/drawing/2014/main" id="{52076156-DAB2-4E7D-9591-26B9A761E562}"/>
              </a:ext>
            </a:extLst>
          </p:cNvPr>
          <p:cNvSpPr>
            <a:spLocks noGrp="1"/>
          </p:cNvSpPr>
          <p:nvPr>
            <p:ph idx="1"/>
          </p:nvPr>
        </p:nvSpPr>
        <p:spPr>
          <a:xfrm>
            <a:off x="533400" y="1189037"/>
            <a:ext cx="7924800" cy="4602163"/>
          </a:xfrm>
        </p:spPr>
        <p:txBody>
          <a:bodyPr/>
          <a:lstStyle/>
          <a:p>
            <a:r>
              <a:rPr lang="en-US" altLang="en-US" dirty="0">
                <a:latin typeface="+mj-lt"/>
              </a:rPr>
              <a:t>Permissible exposure limit </a:t>
            </a:r>
          </a:p>
          <a:p>
            <a:pPr lvl="1">
              <a:spcBef>
                <a:spcPts val="600"/>
              </a:spcBef>
            </a:pPr>
            <a:r>
              <a:rPr lang="en-US" altLang="en-US" dirty="0">
                <a:latin typeface="+mj-lt"/>
              </a:rPr>
              <a:t>0.1 fiber per cubic centimeter (f/cc) of air as an 8-hour TWA.</a:t>
            </a:r>
          </a:p>
          <a:p>
            <a:pPr lvl="1"/>
            <a:endParaRPr lang="en-US" altLang="en-US" dirty="0">
              <a:latin typeface="+mj-lt"/>
            </a:endParaRPr>
          </a:p>
          <a:p>
            <a:r>
              <a:rPr lang="en-US" altLang="en-US" dirty="0">
                <a:latin typeface="+mj-lt"/>
              </a:rPr>
              <a:t>Excursion limit</a:t>
            </a:r>
          </a:p>
          <a:p>
            <a:pPr lvl="1">
              <a:spcBef>
                <a:spcPts val="600"/>
              </a:spcBef>
            </a:pPr>
            <a:r>
              <a:rPr lang="en-US" altLang="en-US" dirty="0">
                <a:latin typeface="+mj-lt"/>
              </a:rPr>
              <a:t>Not more than 1 f/cc averaged over 30 minutes.</a:t>
            </a:r>
          </a:p>
          <a:p>
            <a:pPr lvl="1"/>
            <a:endParaRPr lang="en-US" altLang="en-US" dirty="0">
              <a:latin typeface="+mj-lt"/>
            </a:endParaRPr>
          </a:p>
          <a:p>
            <a:r>
              <a:rPr lang="en-US" altLang="en-US" dirty="0">
                <a:latin typeface="+mj-lt"/>
              </a:rPr>
              <a:t>Monitoring</a:t>
            </a:r>
          </a:p>
          <a:p>
            <a:pPr lvl="1">
              <a:spcBef>
                <a:spcPts val="600"/>
              </a:spcBef>
            </a:pPr>
            <a:r>
              <a:rPr lang="en-US" altLang="en-US" dirty="0">
                <a:latin typeface="+mj-lt"/>
              </a:rPr>
              <a:t>Initially for workers who are or may be exposed at or above the PEL and/or above the excursion limit.</a:t>
            </a:r>
          </a:p>
          <a:p>
            <a:pPr lvl="1"/>
            <a:endParaRPr lang="en-US" altLang="en-US" sz="1000" dirty="0">
              <a:latin typeface="+mj-lt"/>
            </a:endParaRPr>
          </a:p>
          <a:p>
            <a:pPr lvl="1"/>
            <a:endParaRPr lang="en-US" altLang="en-US" sz="800" dirty="0">
              <a:latin typeface="+mj-lt"/>
            </a:endParaRPr>
          </a:p>
          <a:p>
            <a:pPr lvl="1"/>
            <a:r>
              <a:rPr lang="en-US" altLang="en-US" dirty="0">
                <a:latin typeface="+mj-lt"/>
              </a:rPr>
              <a:t>Periodic if above PEL or excursion limit.</a:t>
            </a:r>
          </a:p>
        </p:txBody>
      </p:sp>
    </p:spTree>
    <p:extLst>
      <p:ext uri="{BB962C8B-B14F-4D97-AF65-F5344CB8AC3E}">
        <p14:creationId xmlns:p14="http://schemas.microsoft.com/office/powerpoint/2010/main" val="264077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2000" y="48768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itle 1"/>
          <p:cNvSpPr>
            <a:spLocks noGrp="1"/>
          </p:cNvSpPr>
          <p:nvPr>
            <p:ph type="title" idx="4294967295"/>
          </p:nvPr>
        </p:nvSpPr>
        <p:spPr>
          <a:xfrm>
            <a:off x="609600" y="457200"/>
            <a:ext cx="7848600" cy="554038"/>
          </a:xfrm>
        </p:spPr>
        <p:txBody>
          <a:bodyPr/>
          <a:lstStyle/>
          <a:p>
            <a:r>
              <a:rPr lang="en-US" altLang="en-US"/>
              <a:t>Responsibility</a:t>
            </a:r>
          </a:p>
        </p:txBody>
      </p:sp>
      <p:sp>
        <p:nvSpPr>
          <p:cNvPr id="33795" name="Content Placeholder 2"/>
          <p:cNvSpPr>
            <a:spLocks noGrp="1"/>
          </p:cNvSpPr>
          <p:nvPr>
            <p:ph idx="4294967295"/>
          </p:nvPr>
        </p:nvSpPr>
        <p:spPr>
          <a:xfrm>
            <a:off x="540895" y="1219200"/>
            <a:ext cx="7790305" cy="4724400"/>
          </a:xfrm>
          <a:noFill/>
        </p:spPr>
        <p:txBody>
          <a:bodyPr/>
          <a:lstStyle/>
          <a:p>
            <a:r>
              <a:rPr lang="en-US" altLang="en-US" dirty="0">
                <a:latin typeface="+mj-lt"/>
              </a:rPr>
              <a:t>Building/facility owner</a:t>
            </a:r>
          </a:p>
          <a:p>
            <a:endParaRPr lang="en-US" altLang="en-US" sz="1000" dirty="0">
              <a:latin typeface="+mj-lt"/>
            </a:endParaRPr>
          </a:p>
          <a:p>
            <a:endParaRPr lang="en-US" altLang="en-US" sz="1000" dirty="0">
              <a:latin typeface="+mj-lt"/>
            </a:endParaRPr>
          </a:p>
          <a:p>
            <a:r>
              <a:rPr lang="en-US" altLang="en-US" dirty="0">
                <a:latin typeface="+mj-lt"/>
              </a:rPr>
              <a:t>Removal/abatement of asbestos is covered by 29 CFR 1926 (Construction)</a:t>
            </a:r>
          </a:p>
          <a:p>
            <a:endParaRPr lang="en-US" altLang="en-US" sz="1000" dirty="0">
              <a:latin typeface="+mj-lt"/>
            </a:endParaRPr>
          </a:p>
          <a:p>
            <a:endParaRPr lang="en-US" altLang="en-US" sz="1000" dirty="0">
              <a:latin typeface="+mj-lt"/>
            </a:endParaRPr>
          </a:p>
          <a:p>
            <a:r>
              <a:rPr lang="en-US" altLang="en-US" dirty="0">
                <a:latin typeface="+mj-lt"/>
              </a:rPr>
              <a:t>Must adhere to:</a:t>
            </a:r>
          </a:p>
          <a:p>
            <a:endParaRPr lang="en-US" altLang="en-US" sz="500" dirty="0">
              <a:latin typeface="+mj-lt"/>
            </a:endParaRPr>
          </a:p>
          <a:p>
            <a:pPr lvl="1"/>
            <a:r>
              <a:rPr lang="en-US" altLang="en-US" dirty="0">
                <a:latin typeface="+mj-lt"/>
              </a:rPr>
              <a:t>Multi-employer worksite</a:t>
            </a:r>
          </a:p>
          <a:p>
            <a:pPr lvl="2"/>
            <a:r>
              <a:rPr lang="en-US" altLang="en-US" i="1" dirty="0">
                <a:latin typeface="+mj-lt"/>
              </a:rPr>
              <a:t>Hazards abated by contractor who created.</a:t>
            </a:r>
          </a:p>
          <a:p>
            <a:pPr lvl="2"/>
            <a:r>
              <a:rPr lang="en-US" altLang="en-US" i="1" dirty="0">
                <a:latin typeface="+mj-lt"/>
              </a:rPr>
              <a:t>Inform others of measures to control exposures.</a:t>
            </a:r>
          </a:p>
          <a:p>
            <a:pPr lvl="2"/>
            <a:r>
              <a:rPr lang="en-US" altLang="en-US" i="1" dirty="0">
                <a:latin typeface="+mj-lt"/>
              </a:rPr>
              <a:t>Adjacent employer will check containment.</a:t>
            </a:r>
          </a:p>
          <a:p>
            <a:pPr lvl="2"/>
            <a:r>
              <a:rPr lang="en-US" altLang="en-US" i="1" dirty="0">
                <a:latin typeface="+mj-lt"/>
              </a:rPr>
              <a:t>General contractor (GC) requires compliance.</a:t>
            </a:r>
          </a:p>
          <a:p>
            <a:pPr lvl="2"/>
            <a:endParaRPr lang="en-US" altLang="en-US" sz="1000" dirty="0">
              <a:latin typeface="+mj-lt"/>
            </a:endParaRPr>
          </a:p>
          <a:p>
            <a:pPr lvl="1"/>
            <a:r>
              <a:rPr lang="en-US" altLang="en-US" dirty="0">
                <a:latin typeface="+mj-lt"/>
              </a:rPr>
              <a:t>Competent person</a:t>
            </a:r>
          </a:p>
        </p:txBody>
      </p:sp>
      <p:sp>
        <p:nvSpPr>
          <p:cNvPr id="23" name="Rectangle 22"/>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spTree>
    <p:extLst>
      <p:ext uri="{BB962C8B-B14F-4D97-AF65-F5344CB8AC3E}">
        <p14:creationId xmlns:p14="http://schemas.microsoft.com/office/powerpoint/2010/main" val="4002810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457200"/>
            <a:ext cx="3994150" cy="554038"/>
          </a:xfrm>
        </p:spPr>
        <p:txBody>
          <a:bodyPr/>
          <a:lstStyle/>
          <a:p>
            <a:r>
              <a:rPr lang="en-US" altLang="en-US"/>
              <a:t>Objectives</a:t>
            </a:r>
          </a:p>
        </p:txBody>
      </p:sp>
      <p:sp>
        <p:nvSpPr>
          <p:cNvPr id="4099" name="Rectangle 3"/>
          <p:cNvSpPr>
            <a:spLocks noGrp="1" noChangeArrowheads="1"/>
          </p:cNvSpPr>
          <p:nvPr>
            <p:ph type="body" idx="1"/>
          </p:nvPr>
        </p:nvSpPr>
        <p:spPr>
          <a:xfrm>
            <a:off x="533400" y="1265238"/>
            <a:ext cx="8229600" cy="4754562"/>
          </a:xfrm>
        </p:spPr>
        <p:txBody>
          <a:bodyPr/>
          <a:lstStyle/>
          <a:p>
            <a:pPr>
              <a:defRPr/>
            </a:pPr>
            <a:r>
              <a:rPr lang="en-US" dirty="0"/>
              <a:t>After this course, students will be able to:</a:t>
            </a:r>
          </a:p>
          <a:p>
            <a:pPr>
              <a:buFont typeface="Wingdings" panose="05000000000000000000" pitchFamily="2" charset="2"/>
              <a:buNone/>
              <a:defRPr/>
            </a:pPr>
            <a:endParaRPr lang="en-US" sz="800" dirty="0"/>
          </a:p>
          <a:p>
            <a:pPr lvl="1">
              <a:defRPr/>
            </a:pPr>
            <a:r>
              <a:rPr lang="en-US" dirty="0"/>
              <a:t>Understand the NCDOL Health Hazards Special Emphasis Program (SEP) requirements for:</a:t>
            </a:r>
          </a:p>
          <a:p>
            <a:pPr lvl="1">
              <a:defRPr/>
            </a:pPr>
            <a:endParaRPr lang="en-US" sz="1000" dirty="0"/>
          </a:p>
          <a:p>
            <a:pPr lvl="2">
              <a:lnSpc>
                <a:spcPct val="150000"/>
              </a:lnSpc>
              <a:defRPr/>
            </a:pPr>
            <a:r>
              <a:rPr lang="en-US" i="1" dirty="0"/>
              <a:t>Lead</a:t>
            </a:r>
          </a:p>
          <a:p>
            <a:pPr lvl="2">
              <a:lnSpc>
                <a:spcPct val="150000"/>
              </a:lnSpc>
              <a:defRPr/>
            </a:pPr>
            <a:r>
              <a:rPr lang="en-US" i="1" dirty="0"/>
              <a:t>Asbestos </a:t>
            </a:r>
          </a:p>
          <a:p>
            <a:pPr lvl="2">
              <a:lnSpc>
                <a:spcPct val="150000"/>
              </a:lnSpc>
              <a:defRPr/>
            </a:pPr>
            <a:r>
              <a:rPr lang="en-US" i="1" dirty="0"/>
              <a:t>Hexavalent chromium (</a:t>
            </a:r>
            <a:r>
              <a:rPr lang="en-US" i="1" dirty="0" err="1"/>
              <a:t>CrVI</a:t>
            </a:r>
            <a:r>
              <a:rPr lang="en-US" i="1" dirty="0"/>
              <a:t>) </a:t>
            </a:r>
          </a:p>
          <a:p>
            <a:pPr lvl="2">
              <a:lnSpc>
                <a:spcPct val="150000"/>
              </a:lnSpc>
              <a:defRPr/>
            </a:pPr>
            <a:r>
              <a:rPr lang="en-US" i="1" dirty="0"/>
              <a:t>Isocyanates </a:t>
            </a:r>
          </a:p>
          <a:p>
            <a:pPr lvl="2">
              <a:lnSpc>
                <a:spcPct val="150000"/>
              </a:lnSpc>
              <a:defRPr/>
            </a:pPr>
            <a:r>
              <a:rPr lang="en-US" i="1" dirty="0"/>
              <a:t>Silica</a:t>
            </a:r>
          </a:p>
          <a:p>
            <a:pPr lvl="1">
              <a:defRPr/>
            </a:pPr>
            <a:endParaRPr lang="en-US" sz="800" dirty="0"/>
          </a:p>
          <a:p>
            <a:pPr lvl="1">
              <a:defRPr/>
            </a:pPr>
            <a:r>
              <a:rPr lang="en-US" dirty="0"/>
              <a:t>Recognize exposure effects, health effects and abatement methods for each</a:t>
            </a:r>
          </a:p>
          <a:p>
            <a:pPr lvl="1">
              <a:defRPr/>
            </a:pPr>
            <a:endParaRPr lang="en-US" sz="5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104657"/>
            <a:ext cx="1135505" cy="8471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8310" y="3701652"/>
            <a:ext cx="1040291" cy="102090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8778" y="2628900"/>
            <a:ext cx="762000" cy="63708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6750" y="2630904"/>
            <a:ext cx="839209" cy="63507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8871" y="4255296"/>
            <a:ext cx="748236" cy="616194"/>
          </a:xfrm>
          <a:prstGeom prst="rect">
            <a:avLst/>
          </a:prstGeom>
        </p:spPr>
      </p:pic>
    </p:spTree>
    <p:extLst>
      <p:ext uri="{BB962C8B-B14F-4D97-AF65-F5344CB8AC3E}">
        <p14:creationId xmlns:p14="http://schemas.microsoft.com/office/powerpoint/2010/main" val="3588211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Medical Surveillance</a:t>
            </a:r>
          </a:p>
        </p:txBody>
      </p:sp>
      <p:sp>
        <p:nvSpPr>
          <p:cNvPr id="35843" name="Content Placeholder 2"/>
          <p:cNvSpPr>
            <a:spLocks noGrp="1"/>
          </p:cNvSpPr>
          <p:nvPr>
            <p:ph idx="1"/>
          </p:nvPr>
        </p:nvSpPr>
        <p:spPr>
          <a:xfrm>
            <a:off x="533399" y="1143000"/>
            <a:ext cx="8132763" cy="4602163"/>
          </a:xfrm>
        </p:spPr>
        <p:txBody>
          <a:bodyPr/>
          <a:lstStyle/>
          <a:p>
            <a:r>
              <a:rPr lang="en-US" altLang="en-US" dirty="0"/>
              <a:t>Required when above PEL/excursion limit</a:t>
            </a:r>
          </a:p>
          <a:p>
            <a:endParaRPr lang="en-US" altLang="en-US" sz="300" dirty="0"/>
          </a:p>
          <a:p>
            <a:pPr lvl="1"/>
            <a:r>
              <a:rPr lang="en-US" altLang="en-US" dirty="0"/>
              <a:t>Pre-placement examinations</a:t>
            </a:r>
          </a:p>
          <a:p>
            <a:pPr lvl="1"/>
            <a:endParaRPr lang="en-US" altLang="en-US" sz="300" dirty="0"/>
          </a:p>
          <a:p>
            <a:pPr lvl="2"/>
            <a:r>
              <a:rPr lang="en-US" altLang="en-US" i="1" dirty="0"/>
              <a:t>Medical/work history</a:t>
            </a:r>
          </a:p>
          <a:p>
            <a:pPr lvl="2"/>
            <a:endParaRPr lang="en-US" altLang="en-US" sz="500" i="1" dirty="0"/>
          </a:p>
          <a:p>
            <a:pPr lvl="2"/>
            <a:r>
              <a:rPr lang="en-US" altLang="en-US" i="1" dirty="0"/>
              <a:t>Complete physical exam with emphasis on respiratory system, cardiovascular system and digestive tract</a:t>
            </a:r>
          </a:p>
          <a:p>
            <a:pPr lvl="2"/>
            <a:endParaRPr lang="en-US" altLang="en-US" sz="500" i="1" dirty="0"/>
          </a:p>
          <a:p>
            <a:pPr lvl="2"/>
            <a:r>
              <a:rPr lang="en-US" altLang="en-US" i="1" dirty="0"/>
              <a:t>Completion of questionnaire – Appendix D</a:t>
            </a:r>
          </a:p>
          <a:p>
            <a:pPr lvl="2"/>
            <a:endParaRPr lang="en-US" altLang="en-US" sz="500" i="1" dirty="0"/>
          </a:p>
          <a:p>
            <a:pPr lvl="2"/>
            <a:r>
              <a:rPr lang="en-US" altLang="en-US" i="1" dirty="0"/>
              <a:t>Chest X-Ray (Roentgenogram)</a:t>
            </a:r>
          </a:p>
          <a:p>
            <a:pPr lvl="2"/>
            <a:endParaRPr lang="en-US" altLang="en-US" sz="500" i="1" dirty="0"/>
          </a:p>
          <a:p>
            <a:pPr lvl="2"/>
            <a:r>
              <a:rPr lang="en-US" altLang="en-US" i="1" dirty="0"/>
              <a:t>Pulmonary function test (PFT)</a:t>
            </a:r>
          </a:p>
          <a:p>
            <a:pPr lvl="2"/>
            <a:endParaRPr lang="en-US" altLang="en-US" sz="500" i="1" dirty="0"/>
          </a:p>
          <a:p>
            <a:pPr lvl="2"/>
            <a:r>
              <a:rPr lang="en-US" altLang="en-US" i="1" dirty="0"/>
              <a:t>Any additional tests required by the Physician </a:t>
            </a:r>
          </a:p>
          <a:p>
            <a:pPr lvl="2">
              <a:buFontTx/>
              <a:buNone/>
            </a:pPr>
            <a:r>
              <a:rPr lang="en-US" altLang="en-US" i="1" dirty="0"/>
              <a:t>	or other Licensed Healthcare Professional (PLHCP)</a:t>
            </a:r>
          </a:p>
          <a:p>
            <a:pPr lvl="2">
              <a:buFontTx/>
              <a:buNone/>
            </a:pPr>
            <a:endParaRPr lang="en-US" altLang="en-US" sz="400" dirty="0"/>
          </a:p>
          <a:p>
            <a:pPr lvl="1"/>
            <a:r>
              <a:rPr lang="en-US" altLang="en-US" dirty="0"/>
              <a:t>Periodic exam (annually)</a:t>
            </a:r>
          </a:p>
          <a:p>
            <a:pPr lvl="1"/>
            <a:endParaRPr lang="en-US" altLang="en-US" sz="400" dirty="0"/>
          </a:p>
          <a:p>
            <a:pPr lvl="1"/>
            <a:r>
              <a:rPr lang="en-US" altLang="en-US" dirty="0"/>
              <a:t>Upon termination of employment (1910)</a:t>
            </a: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95" y="4892900"/>
            <a:ext cx="1440305" cy="1074513"/>
          </a:xfrm>
          <a:prstGeom prst="rect">
            <a:avLst/>
          </a:prstGeom>
        </p:spPr>
      </p:pic>
    </p:spTree>
    <p:extLst>
      <p:ext uri="{BB962C8B-B14F-4D97-AF65-F5344CB8AC3E}">
        <p14:creationId xmlns:p14="http://schemas.microsoft.com/office/powerpoint/2010/main" val="851900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Respirator Selection</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sp>
        <p:nvSpPr>
          <p:cNvPr id="37892" name="Content Placeholder 5"/>
          <p:cNvSpPr>
            <a:spLocks noGrp="1"/>
          </p:cNvSpPr>
          <p:nvPr>
            <p:ph idx="1"/>
          </p:nvPr>
        </p:nvSpPr>
        <p:spPr>
          <a:xfrm>
            <a:off x="571500" y="1143000"/>
            <a:ext cx="7924800" cy="4602163"/>
          </a:xfrm>
        </p:spPr>
        <p:txBody>
          <a:bodyPr/>
          <a:lstStyle/>
          <a:p>
            <a:r>
              <a:rPr lang="en-US" altLang="en-US" dirty="0"/>
              <a:t>When is respiratory protection required?</a:t>
            </a:r>
          </a:p>
          <a:p>
            <a:endParaRPr lang="en-US" altLang="en-US" sz="800" dirty="0"/>
          </a:p>
          <a:p>
            <a:pPr lvl="1"/>
            <a:r>
              <a:rPr lang="en-US" altLang="en-US" dirty="0"/>
              <a:t>Above PEL</a:t>
            </a:r>
          </a:p>
          <a:p>
            <a:pPr lvl="1"/>
            <a:endParaRPr lang="en-US" altLang="en-US" sz="800" dirty="0"/>
          </a:p>
          <a:p>
            <a:pPr lvl="1"/>
            <a:r>
              <a:rPr lang="en-US" altLang="en-US" dirty="0"/>
              <a:t>Based on </a:t>
            </a:r>
            <a:r>
              <a:rPr lang="en-US" altLang="en-US" b="1" dirty="0"/>
              <a:t>Class</a:t>
            </a:r>
            <a:r>
              <a:rPr lang="en-US" altLang="en-US" dirty="0"/>
              <a:t> of work performed</a:t>
            </a:r>
          </a:p>
          <a:p>
            <a:endParaRPr lang="en-US" altLang="en-US" sz="800" dirty="0"/>
          </a:p>
          <a:p>
            <a:endParaRPr lang="en-US" altLang="en-US" sz="800" dirty="0"/>
          </a:p>
          <a:p>
            <a:endParaRPr lang="en-US" altLang="en-US" sz="800" dirty="0"/>
          </a:p>
          <a:p>
            <a:r>
              <a:rPr lang="en-US" altLang="en-US" dirty="0"/>
              <a:t>Provided in accordance with 29 CFR 1910.134 (b) - (d) (except (d)(1)(iii)), and (f) - (m)</a:t>
            </a:r>
          </a:p>
          <a:p>
            <a:endParaRPr lang="en-US" altLang="en-US" sz="800" dirty="0"/>
          </a:p>
          <a:p>
            <a:endParaRPr lang="en-US" altLang="en-US" sz="400" dirty="0"/>
          </a:p>
          <a:p>
            <a:pPr lvl="1"/>
            <a:r>
              <a:rPr lang="en-US" altLang="en-US" dirty="0"/>
              <a:t>Proper selection per 29 CFR 1910 or 29 CFR 1926</a:t>
            </a:r>
          </a:p>
          <a:p>
            <a:pPr lvl="1"/>
            <a:endParaRPr lang="en-US" altLang="en-US" sz="800" dirty="0"/>
          </a:p>
          <a:p>
            <a:pPr lvl="1"/>
            <a:endParaRPr lang="en-US" altLang="en-US" sz="400" dirty="0"/>
          </a:p>
          <a:p>
            <a:pPr lvl="1"/>
            <a:r>
              <a:rPr lang="en-US" altLang="en-US" dirty="0"/>
              <a:t>High efficiency particulate air (HEPA) filters for all air purifying respirators (APR)</a:t>
            </a:r>
          </a:p>
          <a:p>
            <a:pPr lvl="1"/>
            <a:endParaRPr lang="en-US" altLang="en-US" sz="800" dirty="0"/>
          </a:p>
          <a:p>
            <a:pPr lvl="1"/>
            <a:endParaRPr lang="en-US" altLang="en-US" sz="400" dirty="0"/>
          </a:p>
          <a:p>
            <a:pPr lvl="1"/>
            <a:r>
              <a:rPr lang="en-US" altLang="en-US" dirty="0"/>
              <a:t>No filtering face pieces (dust masks)</a:t>
            </a:r>
          </a:p>
          <a:p>
            <a:pPr lvl="1"/>
            <a:endParaRPr lang="en-US" altLang="en-US" dirty="0"/>
          </a:p>
          <a:p>
            <a:pPr lvl="1"/>
            <a:endParaRPr lang="en-US" altLang="en-US" dirty="0"/>
          </a:p>
        </p:txBody>
      </p:sp>
      <p:pic>
        <p:nvPicPr>
          <p:cNvPr id="3789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262" y="1828800"/>
            <a:ext cx="1485900" cy="83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5171547"/>
            <a:ext cx="1066800" cy="795866"/>
          </a:xfrm>
          <a:prstGeom prst="rect">
            <a:avLst/>
          </a:prstGeom>
        </p:spPr>
      </p:pic>
    </p:spTree>
    <p:extLst>
      <p:ext uri="{BB962C8B-B14F-4D97-AF65-F5344CB8AC3E}">
        <p14:creationId xmlns:p14="http://schemas.microsoft.com/office/powerpoint/2010/main" val="325836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457200"/>
            <a:ext cx="7848600" cy="554038"/>
          </a:xfrm>
        </p:spPr>
        <p:txBody>
          <a:bodyPr/>
          <a:lstStyle/>
          <a:p>
            <a:r>
              <a:rPr lang="en-US" altLang="en-US"/>
              <a:t>Abatement</a:t>
            </a:r>
          </a:p>
        </p:txBody>
      </p:sp>
      <p:sp>
        <p:nvSpPr>
          <p:cNvPr id="39939" name="Rectangle 3"/>
          <p:cNvSpPr>
            <a:spLocks noGrp="1" noChangeArrowheads="1"/>
          </p:cNvSpPr>
          <p:nvPr>
            <p:ph type="body" idx="1"/>
          </p:nvPr>
        </p:nvSpPr>
        <p:spPr>
          <a:xfrm>
            <a:off x="533400" y="1143000"/>
            <a:ext cx="7924800" cy="4800600"/>
          </a:xfrm>
        </p:spPr>
        <p:txBody>
          <a:bodyPr/>
          <a:lstStyle/>
          <a:p>
            <a:r>
              <a:rPr lang="en-US" altLang="en-US" sz="2400" dirty="0"/>
              <a:t>Elimination</a:t>
            </a:r>
          </a:p>
          <a:p>
            <a:endParaRPr lang="en-US" altLang="en-US" sz="1400" dirty="0"/>
          </a:p>
          <a:p>
            <a:r>
              <a:rPr lang="en-US" altLang="en-US" sz="2400" dirty="0"/>
              <a:t>Substitution</a:t>
            </a:r>
          </a:p>
          <a:p>
            <a:endParaRPr lang="en-US" altLang="en-US" sz="1400" dirty="0"/>
          </a:p>
          <a:p>
            <a:r>
              <a:rPr lang="en-US" altLang="en-US" sz="2400" dirty="0"/>
              <a:t>Engineering controls</a:t>
            </a:r>
          </a:p>
          <a:p>
            <a:pPr lvl="1"/>
            <a:r>
              <a:rPr lang="en-US" altLang="en-US" sz="2000" i="1" dirty="0"/>
              <a:t>Mechanical ventilation</a:t>
            </a:r>
          </a:p>
          <a:p>
            <a:pPr lvl="1"/>
            <a:endParaRPr lang="en-US" altLang="en-US" sz="1400" dirty="0"/>
          </a:p>
          <a:p>
            <a:pPr>
              <a:lnSpc>
                <a:spcPct val="90000"/>
              </a:lnSpc>
            </a:pPr>
            <a:r>
              <a:rPr lang="en-US" altLang="en-US" sz="2400" dirty="0"/>
              <a:t>Administrative controls</a:t>
            </a:r>
          </a:p>
          <a:p>
            <a:pPr lvl="1"/>
            <a:r>
              <a:rPr lang="en-US" altLang="en-US" sz="2000" i="1" dirty="0"/>
              <a:t>Procedures</a:t>
            </a:r>
          </a:p>
          <a:p>
            <a:pPr lvl="1"/>
            <a:endParaRPr lang="en-US" altLang="en-US" sz="400" i="1" dirty="0"/>
          </a:p>
          <a:p>
            <a:pPr lvl="1"/>
            <a:r>
              <a:rPr lang="en-US" altLang="en-US" sz="2000" i="1" dirty="0"/>
              <a:t>Housekeeping</a:t>
            </a:r>
          </a:p>
          <a:p>
            <a:pPr lvl="1"/>
            <a:endParaRPr lang="en-US" altLang="en-US" sz="400" i="1" dirty="0"/>
          </a:p>
          <a:p>
            <a:pPr lvl="1"/>
            <a:r>
              <a:rPr lang="en-US" altLang="en-US" sz="2000" i="1" dirty="0"/>
              <a:t>Hygiene facilities</a:t>
            </a:r>
          </a:p>
          <a:p>
            <a:pPr lvl="1"/>
            <a:endParaRPr lang="en-US" altLang="en-US" sz="1400" dirty="0"/>
          </a:p>
          <a:p>
            <a:pPr>
              <a:lnSpc>
                <a:spcPct val="90000"/>
              </a:lnSpc>
            </a:pPr>
            <a:endParaRPr lang="en-US" altLang="en-US" sz="800" dirty="0"/>
          </a:p>
          <a:p>
            <a:pPr>
              <a:lnSpc>
                <a:spcPct val="90000"/>
              </a:lnSpc>
            </a:pPr>
            <a:r>
              <a:rPr lang="en-US" altLang="en-US" sz="2400" dirty="0"/>
              <a:t>PPE</a:t>
            </a:r>
          </a:p>
          <a:p>
            <a:pPr lvl="1"/>
            <a:r>
              <a:rPr lang="en-US" altLang="en-US" sz="2000" i="1" dirty="0"/>
              <a:t>Respiratory protection</a:t>
            </a:r>
          </a:p>
          <a:p>
            <a:pPr lvl="1"/>
            <a:endParaRPr lang="en-US" altLang="en-US" sz="400" i="1" dirty="0"/>
          </a:p>
          <a:p>
            <a:pPr lvl="1"/>
            <a:r>
              <a:rPr lang="en-US" altLang="en-US" sz="2000" i="1" dirty="0"/>
              <a:t>Protective work clothing</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1910.1001</a:t>
            </a:r>
          </a:p>
          <a:p>
            <a:pPr eaLnBrk="1" hangingPunct="1">
              <a:defRPr/>
            </a:pPr>
            <a:r>
              <a:rPr lang="en-US" sz="1800" u="none" dirty="0">
                <a:latin typeface="+mn-lt"/>
              </a:rPr>
              <a:t>1926.1101</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738" y="1442484"/>
            <a:ext cx="916086" cy="4166429"/>
          </a:xfrm>
          <a:prstGeom prst="rect">
            <a:avLst/>
          </a:prstGeom>
        </p:spPr>
      </p:pic>
    </p:spTree>
    <p:extLst>
      <p:ext uri="{BB962C8B-B14F-4D97-AF65-F5344CB8AC3E}">
        <p14:creationId xmlns:p14="http://schemas.microsoft.com/office/powerpoint/2010/main" val="485893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609600" y="1972318"/>
            <a:ext cx="6400800" cy="1930016"/>
          </a:xfrm>
        </p:spPr>
        <p:txBody>
          <a:bodyPr wrap="square" lIns="82550" tIns="41275" rIns="82550" bIns="41275" anchor="ctr">
            <a:spAutoFit/>
          </a:bodyPr>
          <a:lstStyle/>
          <a:p>
            <a:pPr marL="0" indent="0">
              <a:buClrTx/>
              <a:buSzTx/>
              <a:buFontTx/>
              <a:buNone/>
              <a:defRPr/>
            </a:pPr>
            <a:r>
              <a:rPr lang="en-US" sz="4000" b="1" dirty="0">
                <a:solidFill>
                  <a:srgbClr val="012D9A"/>
                </a:solidFill>
                <a:latin typeface="+mj-lt"/>
                <a:ea typeface="+mj-ea"/>
                <a:cs typeface="+mj-cs"/>
              </a:rPr>
              <a:t>Health Hazards SEP</a:t>
            </a:r>
          </a:p>
          <a:p>
            <a:pPr marL="0" indent="0">
              <a:buClrTx/>
              <a:buSzTx/>
              <a:buFontTx/>
              <a:buNone/>
              <a:defRPr/>
            </a:pPr>
            <a:endParaRPr lang="en-US" sz="3600" b="1" dirty="0">
              <a:solidFill>
                <a:srgbClr val="012D9A"/>
              </a:solidFill>
              <a:latin typeface="+mj-lt"/>
              <a:ea typeface="+mj-ea"/>
              <a:cs typeface="+mj-cs"/>
            </a:endParaRPr>
          </a:p>
          <a:p>
            <a:pPr marL="0" indent="0">
              <a:buClrTx/>
              <a:buSzTx/>
              <a:buFontTx/>
              <a:buNone/>
              <a:defRPr/>
            </a:pPr>
            <a:r>
              <a:rPr lang="en-US" sz="4400" b="1" dirty="0">
                <a:solidFill>
                  <a:srgbClr val="012D9A"/>
                </a:solidFill>
              </a:rPr>
              <a:t>Hexavalent Chromium</a:t>
            </a:r>
            <a:endParaRPr lang="en-US" sz="4400" b="1" dirty="0">
              <a:solidFill>
                <a:srgbClr val="012D9A"/>
              </a:solidFill>
              <a:latin typeface="+mj-lt"/>
              <a:ea typeface="+mj-ea"/>
              <a:cs typeface="+mj-cs"/>
            </a:endParaRPr>
          </a:p>
        </p:txBody>
      </p:sp>
      <p:sp>
        <p:nvSpPr>
          <p:cNvPr id="3" name="Subtitle 3"/>
          <p:cNvSpPr txBox="1">
            <a:spLocks/>
          </p:cNvSpPr>
          <p:nvPr/>
        </p:nvSpPr>
        <p:spPr bwMode="auto">
          <a:xfrm>
            <a:off x="1752600" y="3902334"/>
            <a:ext cx="3657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b="1" u="none" dirty="0">
                <a:solidFill>
                  <a:srgbClr val="012D9A"/>
                </a:solidFill>
                <a:latin typeface="+mj-lt"/>
                <a:ea typeface="+mj-ea"/>
                <a:cs typeface="+mj-cs"/>
              </a:rPr>
              <a:t>29 CFR 1910.1026</a:t>
            </a:r>
          </a:p>
          <a:p>
            <a:pPr>
              <a:lnSpc>
                <a:spcPct val="150000"/>
              </a:lnSpc>
            </a:pPr>
            <a:r>
              <a:rPr lang="en-US" b="1" u="none" dirty="0">
                <a:solidFill>
                  <a:srgbClr val="012D9A"/>
                </a:solidFill>
                <a:latin typeface="+mj-lt"/>
                <a:ea typeface="+mj-ea"/>
                <a:cs typeface="+mj-cs"/>
              </a:rPr>
              <a:t>29 CFR 1926.1126</a:t>
            </a:r>
          </a:p>
          <a:p>
            <a:pPr marL="0" indent="0">
              <a:buNone/>
            </a:pPr>
            <a:endParaRPr lang="en-US" altLang="en-US" b="1" i="1" u="none" kern="0" dirty="0"/>
          </a:p>
        </p:txBody>
      </p:sp>
    </p:spTree>
    <p:extLst>
      <p:ext uri="{BB962C8B-B14F-4D97-AF65-F5344CB8AC3E}">
        <p14:creationId xmlns:p14="http://schemas.microsoft.com/office/powerpoint/2010/main" val="343673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533400" y="457200"/>
            <a:ext cx="7848600" cy="554038"/>
          </a:xfrm>
        </p:spPr>
        <p:txBody>
          <a:bodyPr/>
          <a:lstStyle/>
          <a:p>
            <a:r>
              <a:rPr lang="en-US" altLang="en-US" dirty="0"/>
              <a:t>Hexavalent Chromium</a:t>
            </a:r>
          </a:p>
        </p:txBody>
      </p:sp>
      <p:sp>
        <p:nvSpPr>
          <p:cNvPr id="44035" name="Rectangle 3"/>
          <p:cNvSpPr>
            <a:spLocks noGrp="1" noChangeArrowheads="1"/>
          </p:cNvSpPr>
          <p:nvPr>
            <p:ph type="body" sz="half" idx="4294967295"/>
          </p:nvPr>
        </p:nvSpPr>
        <p:spPr>
          <a:xfrm>
            <a:off x="533400" y="1219200"/>
            <a:ext cx="7848600" cy="4602163"/>
          </a:xfrm>
        </p:spPr>
        <p:txBody>
          <a:bodyPr/>
          <a:lstStyle/>
          <a:p>
            <a:pPr marL="344488" indent="-344488"/>
            <a:r>
              <a:rPr lang="en-US" altLang="en-US" dirty="0"/>
              <a:t>Toxic form of chromium metal that is generally man-made.</a:t>
            </a:r>
          </a:p>
          <a:p>
            <a:pPr marL="344488" indent="-344488"/>
            <a:endParaRPr lang="en-US" altLang="en-US" sz="2600" dirty="0"/>
          </a:p>
          <a:p>
            <a:pPr marL="344488" indent="-344488"/>
            <a:r>
              <a:rPr lang="en-US" altLang="en-US" dirty="0"/>
              <a:t>Used in many industrial applications primarily for its anti-corrosive properties.</a:t>
            </a:r>
          </a:p>
          <a:p>
            <a:pPr marL="344488" indent="-344488"/>
            <a:endParaRPr lang="en-US" altLang="en-US" sz="2600" dirty="0"/>
          </a:p>
          <a:p>
            <a:pPr marL="344488" indent="-344488"/>
            <a:r>
              <a:rPr lang="en-US" altLang="en-US" dirty="0"/>
              <a:t>Can be created during certain “hot work” processes where the original form of chromium was not hexavalent.</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39" y="5027847"/>
            <a:ext cx="1165961" cy="960203"/>
          </a:xfrm>
          <a:prstGeom prst="rect">
            <a:avLst/>
          </a:prstGeom>
        </p:spPr>
      </p:pic>
    </p:spTree>
    <p:extLst>
      <p:ext uri="{BB962C8B-B14F-4D97-AF65-F5344CB8AC3E}">
        <p14:creationId xmlns:p14="http://schemas.microsoft.com/office/powerpoint/2010/main" val="1820778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533400" y="457200"/>
            <a:ext cx="7848600" cy="554038"/>
          </a:xfrm>
        </p:spPr>
        <p:txBody>
          <a:bodyPr/>
          <a:lstStyle/>
          <a:p>
            <a:r>
              <a:rPr lang="en-US" altLang="en-US" dirty="0"/>
              <a:t>Examples of Cr(VI) Compounds</a:t>
            </a:r>
          </a:p>
        </p:txBody>
      </p:sp>
      <p:sp>
        <p:nvSpPr>
          <p:cNvPr id="46083" name="Rectangle 3"/>
          <p:cNvSpPr>
            <a:spLocks noGrp="1" noChangeArrowheads="1"/>
          </p:cNvSpPr>
          <p:nvPr>
            <p:ph type="body" sz="half" idx="4294967295"/>
          </p:nvPr>
        </p:nvSpPr>
        <p:spPr>
          <a:xfrm>
            <a:off x="533400" y="1341437"/>
            <a:ext cx="6096000" cy="4602163"/>
          </a:xfrm>
        </p:spPr>
        <p:txBody>
          <a:bodyPr/>
          <a:lstStyle/>
          <a:p>
            <a:pPr marL="293688" indent="-293688"/>
            <a:r>
              <a:rPr lang="en-US" altLang="en-US" dirty="0"/>
              <a:t>Ammonium dichromate</a:t>
            </a:r>
          </a:p>
          <a:p>
            <a:pPr marL="293688" indent="-293688"/>
            <a:endParaRPr lang="en-US" altLang="en-US" sz="400" dirty="0"/>
          </a:p>
          <a:p>
            <a:pPr marL="293688" indent="-293688"/>
            <a:r>
              <a:rPr lang="en-US" altLang="en-US" dirty="0"/>
              <a:t>Calcium chromate</a:t>
            </a:r>
          </a:p>
          <a:p>
            <a:pPr marL="293688" indent="-293688"/>
            <a:endParaRPr lang="en-US" altLang="en-US" sz="400" dirty="0"/>
          </a:p>
          <a:p>
            <a:pPr marL="293688" indent="-293688"/>
            <a:r>
              <a:rPr lang="en-US" altLang="en-US" dirty="0"/>
              <a:t>Chromium trioxide or chromic acid</a:t>
            </a:r>
          </a:p>
          <a:p>
            <a:pPr marL="293688" indent="-293688"/>
            <a:endParaRPr lang="en-US" altLang="en-US" sz="400" dirty="0"/>
          </a:p>
          <a:p>
            <a:pPr marL="293688" indent="-293688"/>
            <a:r>
              <a:rPr lang="en-US" altLang="en-US" dirty="0"/>
              <a:t>Lead chromate (chromium yellow)</a:t>
            </a:r>
          </a:p>
          <a:p>
            <a:pPr marL="293688" indent="-293688"/>
            <a:endParaRPr lang="en-US" altLang="en-US" sz="400" baseline="-25000" dirty="0"/>
          </a:p>
          <a:p>
            <a:pPr marL="293688" indent="-293688"/>
            <a:r>
              <a:rPr lang="en-US" altLang="en-US" dirty="0"/>
              <a:t>Potassium chromate</a:t>
            </a:r>
          </a:p>
          <a:p>
            <a:pPr marL="293688" indent="-293688"/>
            <a:endParaRPr lang="en-US" altLang="en-US" sz="400" baseline="-25000" dirty="0"/>
          </a:p>
          <a:p>
            <a:pPr marL="293688" indent="-293688"/>
            <a:r>
              <a:rPr lang="en-US" altLang="en-US" dirty="0"/>
              <a:t>Potassium dichromate</a:t>
            </a:r>
          </a:p>
          <a:p>
            <a:pPr marL="293688" indent="-293688"/>
            <a:endParaRPr lang="en-US" altLang="en-US" sz="400" baseline="-25000" dirty="0"/>
          </a:p>
          <a:p>
            <a:pPr marL="293688" indent="-293688"/>
            <a:r>
              <a:rPr lang="en-US" altLang="en-US" dirty="0"/>
              <a:t>Sodium chromate</a:t>
            </a:r>
          </a:p>
          <a:p>
            <a:pPr marL="293688" indent="-293688"/>
            <a:endParaRPr lang="en-US" altLang="en-US" sz="400" baseline="-25000" dirty="0"/>
          </a:p>
          <a:p>
            <a:pPr marL="293688" indent="-293688"/>
            <a:r>
              <a:rPr lang="en-US" altLang="en-US" dirty="0"/>
              <a:t>Strontium chromate</a:t>
            </a:r>
          </a:p>
          <a:p>
            <a:pPr marL="293688" indent="-293688"/>
            <a:endParaRPr lang="en-US" altLang="en-US" sz="400" baseline="-25000" dirty="0"/>
          </a:p>
          <a:p>
            <a:pPr marL="293688" indent="-293688"/>
            <a:r>
              <a:rPr lang="en-US" altLang="en-US" dirty="0"/>
              <a:t>Zinc chromate</a:t>
            </a:r>
            <a:endParaRPr lang="en-US" altLang="en-US" baseline="-25000" dirty="0"/>
          </a:p>
        </p:txBody>
      </p:sp>
      <p:sp>
        <p:nvSpPr>
          <p:cNvPr id="46084" name="Rectangle 4"/>
          <p:cNvSpPr>
            <a:spLocks noGrp="1" noChangeArrowheads="1"/>
          </p:cNvSpPr>
          <p:nvPr>
            <p:ph type="body" sz="half" idx="4294967295"/>
          </p:nvPr>
        </p:nvSpPr>
        <p:spPr>
          <a:xfrm>
            <a:off x="6280150" y="1417637"/>
            <a:ext cx="2787650" cy="4602163"/>
          </a:xfrm>
        </p:spPr>
        <p:txBody>
          <a:bodyPr/>
          <a:lstStyle/>
          <a:p>
            <a:pPr marL="0" indent="0">
              <a:buFont typeface="Wingdings" panose="05000000000000000000" pitchFamily="2" charset="2"/>
              <a:buChar char=" "/>
            </a:pPr>
            <a:r>
              <a:rPr lang="en-US" altLang="en-US" dirty="0"/>
              <a:t>(NH</a:t>
            </a:r>
            <a:r>
              <a:rPr lang="en-US" altLang="en-US" baseline="-25000" dirty="0"/>
              <a:t>4</a:t>
            </a:r>
            <a:r>
              <a:rPr lang="en-US" altLang="en-US" dirty="0"/>
              <a:t>)</a:t>
            </a:r>
            <a:r>
              <a:rPr lang="en-US" altLang="en-US" baseline="-25000" dirty="0"/>
              <a:t>2</a:t>
            </a:r>
            <a:r>
              <a:rPr lang="en-US" altLang="en-US" dirty="0"/>
              <a:t>Cr</a:t>
            </a:r>
            <a:r>
              <a:rPr lang="en-US" altLang="en-US" baseline="-25000" dirty="0"/>
              <a:t>2</a:t>
            </a:r>
            <a:r>
              <a:rPr lang="en-US" altLang="en-US" dirty="0"/>
              <a:t>O</a:t>
            </a:r>
            <a:r>
              <a:rPr lang="en-US" altLang="en-US" baseline="-25000" dirty="0"/>
              <a:t>7</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CaCrO</a:t>
            </a:r>
            <a:r>
              <a:rPr lang="en-US" altLang="en-US" baseline="-25000" dirty="0"/>
              <a:t>4</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CrO</a:t>
            </a:r>
            <a:r>
              <a:rPr lang="en-US" altLang="en-US" baseline="-25000" dirty="0"/>
              <a:t>3</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PbCrO</a:t>
            </a:r>
            <a:r>
              <a:rPr lang="en-US" altLang="en-US" baseline="-25000" dirty="0"/>
              <a:t>4</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K</a:t>
            </a:r>
            <a:r>
              <a:rPr lang="en-US" altLang="en-US" baseline="-25000" dirty="0"/>
              <a:t>2</a:t>
            </a:r>
            <a:r>
              <a:rPr lang="en-US" altLang="en-US" dirty="0"/>
              <a:t>CrO</a:t>
            </a:r>
            <a:r>
              <a:rPr lang="en-US" altLang="en-US" baseline="-25000" dirty="0"/>
              <a:t>4</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K</a:t>
            </a:r>
            <a:r>
              <a:rPr lang="en-US" altLang="en-US" baseline="-25000" dirty="0"/>
              <a:t>2</a:t>
            </a:r>
            <a:r>
              <a:rPr lang="en-US" altLang="en-US" dirty="0"/>
              <a:t>Cr</a:t>
            </a:r>
            <a:r>
              <a:rPr lang="en-US" altLang="en-US" baseline="-25000" dirty="0"/>
              <a:t>2</a:t>
            </a:r>
            <a:r>
              <a:rPr lang="en-US" altLang="en-US" dirty="0"/>
              <a:t>O</a:t>
            </a:r>
            <a:r>
              <a:rPr lang="en-US" altLang="en-US" baseline="-25000" dirty="0"/>
              <a:t>7</a:t>
            </a:r>
          </a:p>
          <a:p>
            <a:pPr marL="0" indent="0">
              <a:buFont typeface="Wingdings" panose="05000000000000000000" pitchFamily="2" charset="2"/>
              <a:buChar char=" "/>
            </a:pPr>
            <a:r>
              <a:rPr lang="en-US" altLang="en-US" dirty="0"/>
              <a:t>Na</a:t>
            </a:r>
            <a:r>
              <a:rPr lang="en-US" altLang="en-US" baseline="-25000" dirty="0"/>
              <a:t>2</a:t>
            </a:r>
            <a:r>
              <a:rPr lang="en-US" altLang="en-US" dirty="0"/>
              <a:t>CrO</a:t>
            </a:r>
            <a:r>
              <a:rPr lang="en-US" altLang="en-US" baseline="-25000" dirty="0"/>
              <a:t>4</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SrCrO</a:t>
            </a:r>
            <a:r>
              <a:rPr lang="en-US" altLang="en-US" baseline="-25000" dirty="0"/>
              <a:t>4</a:t>
            </a:r>
          </a:p>
          <a:p>
            <a:pPr marL="0" indent="0">
              <a:buFont typeface="Wingdings" panose="05000000000000000000" pitchFamily="2" charset="2"/>
              <a:buChar char=" "/>
            </a:pPr>
            <a:endParaRPr lang="en-US" altLang="en-US" sz="400" baseline="-25000" dirty="0"/>
          </a:p>
          <a:p>
            <a:pPr marL="0" indent="0">
              <a:buFont typeface="Wingdings" panose="05000000000000000000" pitchFamily="2" charset="2"/>
              <a:buChar char=" "/>
            </a:pPr>
            <a:r>
              <a:rPr lang="en-US" altLang="en-US" dirty="0"/>
              <a:t>ZnCrO</a:t>
            </a:r>
            <a:r>
              <a:rPr lang="en-US" altLang="en-US" baseline="-25000" dirty="0"/>
              <a:t>4</a:t>
            </a:r>
          </a:p>
          <a:p>
            <a:pPr marL="0" indent="0">
              <a:spcAft>
                <a:spcPct val="25000"/>
              </a:spcAft>
              <a:buFont typeface="Wingdings" panose="05000000000000000000" pitchFamily="2" charset="2"/>
              <a:buChar char=" "/>
            </a:pPr>
            <a:endParaRPr lang="en-US" altLang="en-US" sz="2400" baseline="-25000" dirty="0"/>
          </a:p>
        </p:txBody>
      </p:sp>
      <p:sp>
        <p:nvSpPr>
          <p:cNvPr id="5" name="Rectangle 4"/>
          <p:cNvSpPr>
            <a:spLocks noChangeArrowheads="1"/>
          </p:cNvSpPr>
          <p:nvPr/>
        </p:nvSpPr>
        <p:spPr bwMode="auto">
          <a:xfrm>
            <a:off x="7391400" y="381000"/>
            <a:ext cx="1274762"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spTree>
    <p:extLst>
      <p:ext uri="{BB962C8B-B14F-4D97-AF65-F5344CB8AC3E}">
        <p14:creationId xmlns:p14="http://schemas.microsoft.com/office/powerpoint/2010/main" val="404193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636588" y="457200"/>
            <a:ext cx="4545012" cy="553998"/>
          </a:xfrm>
        </p:spPr>
        <p:txBody>
          <a:bodyPr/>
          <a:lstStyle/>
          <a:p>
            <a:r>
              <a:rPr lang="en-US" altLang="en-US" dirty="0"/>
              <a:t>Affected Operations</a:t>
            </a:r>
          </a:p>
        </p:txBody>
      </p:sp>
      <p:sp>
        <p:nvSpPr>
          <p:cNvPr id="25603" name="Rectangle 3"/>
          <p:cNvSpPr>
            <a:spLocks noGrp="1" noChangeArrowheads="1"/>
          </p:cNvSpPr>
          <p:nvPr>
            <p:ph type="body" sz="half" idx="4294967295"/>
          </p:nvPr>
        </p:nvSpPr>
        <p:spPr>
          <a:xfrm>
            <a:off x="228600" y="1454148"/>
            <a:ext cx="3962400" cy="4492625"/>
          </a:xfrm>
        </p:spPr>
        <p:txBody>
          <a:bodyPr/>
          <a:lstStyle/>
          <a:p>
            <a:pPr marL="641351" lvl="1" indent="-293688">
              <a:lnSpc>
                <a:spcPct val="80000"/>
              </a:lnSpc>
              <a:defRPr/>
            </a:pPr>
            <a:r>
              <a:rPr lang="en-US" dirty="0"/>
              <a:t>Electroplating</a:t>
            </a:r>
          </a:p>
          <a:p>
            <a:pPr marL="641351" lvl="1" indent="-293688">
              <a:lnSpc>
                <a:spcPct val="80000"/>
              </a:lnSpc>
              <a:defRPr/>
            </a:pPr>
            <a:endParaRPr lang="en-US" sz="1000" dirty="0"/>
          </a:p>
          <a:p>
            <a:pPr marL="641351" lvl="1" indent="-293688">
              <a:defRPr/>
            </a:pPr>
            <a:r>
              <a:rPr lang="en-US" dirty="0"/>
              <a:t>Welding on stainless steel or Cr(VI) painted surfaces</a:t>
            </a:r>
          </a:p>
          <a:p>
            <a:pPr marL="641351" lvl="1" indent="-293688">
              <a:defRPr/>
            </a:pPr>
            <a:endParaRPr lang="en-US" sz="1000" dirty="0"/>
          </a:p>
          <a:p>
            <a:pPr marL="641351" lvl="1" indent="-293688">
              <a:lnSpc>
                <a:spcPct val="80000"/>
              </a:lnSpc>
              <a:defRPr/>
            </a:pPr>
            <a:r>
              <a:rPr lang="en-US" dirty="0"/>
              <a:t>Painting</a:t>
            </a:r>
          </a:p>
          <a:p>
            <a:pPr lvl="2">
              <a:defRPr/>
            </a:pPr>
            <a:r>
              <a:rPr lang="en-US" dirty="0"/>
              <a:t>Aerospace</a:t>
            </a:r>
          </a:p>
          <a:p>
            <a:pPr lvl="2">
              <a:defRPr/>
            </a:pPr>
            <a:r>
              <a:rPr lang="en-US" dirty="0"/>
              <a:t>Auto body repair</a:t>
            </a:r>
          </a:p>
          <a:p>
            <a:pPr marL="641351" lvl="1" indent="-293688">
              <a:lnSpc>
                <a:spcPct val="80000"/>
              </a:lnSpc>
              <a:defRPr/>
            </a:pPr>
            <a:endParaRPr lang="en-US" sz="1000" dirty="0"/>
          </a:p>
          <a:p>
            <a:pPr marL="641351" lvl="1" indent="-293688">
              <a:lnSpc>
                <a:spcPct val="80000"/>
              </a:lnSpc>
              <a:defRPr/>
            </a:pPr>
            <a:r>
              <a:rPr lang="en-US" dirty="0"/>
              <a:t>Chromate pigment</a:t>
            </a:r>
            <a:br>
              <a:rPr lang="en-US" dirty="0"/>
            </a:br>
            <a:r>
              <a:rPr lang="en-US" dirty="0"/>
              <a:t>and chemical production</a:t>
            </a:r>
          </a:p>
        </p:txBody>
      </p:sp>
      <p:sp>
        <p:nvSpPr>
          <p:cNvPr id="48132" name="Rectangle 4"/>
          <p:cNvSpPr>
            <a:spLocks noGrp="1" noChangeArrowheads="1"/>
          </p:cNvSpPr>
          <p:nvPr>
            <p:ph type="body" sz="half" idx="4294967295"/>
          </p:nvPr>
        </p:nvSpPr>
        <p:spPr>
          <a:xfrm>
            <a:off x="4076700" y="1338260"/>
            <a:ext cx="4731545" cy="4724400"/>
          </a:xfrm>
        </p:spPr>
        <p:txBody>
          <a:bodyPr/>
          <a:lstStyle/>
          <a:p>
            <a:pPr marL="641351" lvl="1" indent="-293688"/>
            <a:r>
              <a:rPr lang="en-US" altLang="en-US" dirty="0"/>
              <a:t>Chromium dye and catalyst production</a:t>
            </a:r>
          </a:p>
          <a:p>
            <a:pPr marL="641351" lvl="1" indent="-293688"/>
            <a:endParaRPr lang="en-US" altLang="en-US" sz="1000" dirty="0"/>
          </a:p>
          <a:p>
            <a:pPr marL="641351" lvl="1" indent="-293688"/>
            <a:r>
              <a:rPr lang="en-US" altLang="en-US" dirty="0"/>
              <a:t>Glass manufacturing</a:t>
            </a:r>
          </a:p>
          <a:p>
            <a:pPr marL="641351" lvl="1" indent="-293688"/>
            <a:endParaRPr lang="en-US" altLang="en-US" sz="1000" dirty="0"/>
          </a:p>
          <a:p>
            <a:pPr marL="641351" lvl="1" indent="-293688"/>
            <a:r>
              <a:rPr lang="en-US" altLang="en-US" dirty="0"/>
              <a:t>Plastic colorant production</a:t>
            </a:r>
          </a:p>
          <a:p>
            <a:pPr marL="641351" lvl="1" indent="-293688"/>
            <a:endParaRPr lang="en-US" altLang="en-US" sz="1000" dirty="0"/>
          </a:p>
          <a:p>
            <a:pPr marL="641351" lvl="1" indent="-293688"/>
            <a:r>
              <a:rPr lang="en-US" altLang="en-US" dirty="0"/>
              <a:t>Construction</a:t>
            </a:r>
          </a:p>
          <a:p>
            <a:pPr marL="641351" lvl="1" indent="-293688"/>
            <a:endParaRPr lang="en-US" altLang="en-US" sz="1000" dirty="0"/>
          </a:p>
          <a:p>
            <a:pPr marL="641351" lvl="1" indent="-293688"/>
            <a:r>
              <a:rPr lang="en-US" altLang="en-US" dirty="0"/>
              <a:t>Refractory brick restoration</a:t>
            </a:r>
          </a:p>
          <a:p>
            <a:pPr marL="641351" lvl="1" indent="-293688"/>
            <a:endParaRPr lang="en-US" altLang="en-US" sz="1000" dirty="0"/>
          </a:p>
          <a:p>
            <a:pPr marL="641351" lvl="1" indent="-293688"/>
            <a:r>
              <a:rPr lang="en-US" altLang="en-US" dirty="0"/>
              <a:t>Paint removal from bridges</a:t>
            </a:r>
          </a:p>
          <a:p>
            <a:pPr marL="641351" lvl="1" indent="-293688"/>
            <a:endParaRPr lang="en-US" altLang="en-US" sz="1000" dirty="0"/>
          </a:p>
          <a:p>
            <a:pPr marL="641351" lvl="1" indent="-293688"/>
            <a:r>
              <a:rPr lang="en-US" altLang="en-US" dirty="0"/>
              <a:t>Traffic painting</a:t>
            </a:r>
          </a:p>
          <a:p>
            <a:pPr lvl="1"/>
            <a:endParaRPr lang="en-US" altLang="en-US" sz="2000" dirty="0"/>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39" y="5027847"/>
            <a:ext cx="1165961" cy="960203"/>
          </a:xfrm>
          <a:prstGeom prst="rect">
            <a:avLst/>
          </a:prstGeom>
        </p:spPr>
      </p:pic>
    </p:spTree>
    <p:extLst>
      <p:ext uri="{BB962C8B-B14F-4D97-AF65-F5344CB8AC3E}">
        <p14:creationId xmlns:p14="http://schemas.microsoft.com/office/powerpoint/2010/main" val="230973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533400" y="1143000"/>
            <a:ext cx="5105400" cy="4800600"/>
          </a:xfrm>
        </p:spPr>
        <p:txBody>
          <a:bodyPr/>
          <a:lstStyle/>
          <a:p>
            <a:r>
              <a:rPr lang="en-US" altLang="en-US" dirty="0"/>
              <a:t>Lung cancer (via inhalation of Cr(VI)</a:t>
            </a:r>
          </a:p>
          <a:p>
            <a:endParaRPr lang="en-US" altLang="en-US" sz="800" dirty="0"/>
          </a:p>
          <a:p>
            <a:r>
              <a:rPr lang="en-US" altLang="en-US" dirty="0"/>
              <a:t>Irritation or damage to the nose, throat, and lung (respiratory tract) at high levels</a:t>
            </a:r>
          </a:p>
          <a:p>
            <a:endParaRPr lang="en-US" altLang="en-US" sz="800" dirty="0"/>
          </a:p>
          <a:p>
            <a:r>
              <a:rPr lang="en-US" altLang="en-US" dirty="0"/>
              <a:t>Irritation or damage to the eyes and skin if contact at high concentrations</a:t>
            </a:r>
          </a:p>
          <a:p>
            <a:pPr>
              <a:buFont typeface="Wingdings" panose="05000000000000000000" pitchFamily="2" charset="2"/>
              <a:buNone/>
            </a:pPr>
            <a:endParaRPr lang="en-US" altLang="en-US" dirty="0"/>
          </a:p>
        </p:txBody>
      </p:sp>
      <p:sp>
        <p:nvSpPr>
          <p:cNvPr id="50179" name="Rectangle 2"/>
          <p:cNvSpPr>
            <a:spLocks noGrp="1" noChangeArrowheads="1"/>
          </p:cNvSpPr>
          <p:nvPr>
            <p:ph type="title"/>
          </p:nvPr>
        </p:nvSpPr>
        <p:spPr>
          <a:xfrm>
            <a:off x="609600" y="457200"/>
            <a:ext cx="7848600" cy="554038"/>
          </a:xfrm>
        </p:spPr>
        <p:txBody>
          <a:bodyPr/>
          <a:lstStyle/>
          <a:p>
            <a:r>
              <a:rPr lang="en-US" altLang="en-US"/>
              <a:t>Health Effects</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2" name="Picture 1">
            <a:extLst>
              <a:ext uri="{FF2B5EF4-FFF2-40B4-BE49-F238E27FC236}">
                <a16:creationId xmlns:a16="http://schemas.microsoft.com/office/drawing/2014/main" id="{A1EE074E-C6DD-4B9E-BB36-4E1C50171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2295525"/>
            <a:ext cx="3800475" cy="2495550"/>
          </a:xfrm>
          <a:prstGeom prst="rect">
            <a:avLst/>
          </a:prstGeom>
          <a:ln>
            <a:no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5925F059-143A-4766-87F9-D9856E1E638E}"/>
              </a:ext>
            </a:extLst>
          </p:cNvPr>
          <p:cNvSpPr/>
          <p:nvPr/>
        </p:nvSpPr>
        <p:spPr bwMode="auto">
          <a:xfrm>
            <a:off x="6781800" y="3429000"/>
            <a:ext cx="990600" cy="914400"/>
          </a:xfrm>
          <a:prstGeom prst="ellipse">
            <a:avLst/>
          </a:prstGeom>
          <a:noFill/>
          <a:ln w="508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a:extLst>
              <a:ext uri="{FF2B5EF4-FFF2-40B4-BE49-F238E27FC236}">
                <a16:creationId xmlns:a16="http://schemas.microsoft.com/office/drawing/2014/main" id="{CF7B6F38-5C39-4DE9-952D-2C1E617D2F96}"/>
              </a:ext>
            </a:extLst>
          </p:cNvPr>
          <p:cNvSpPr txBox="1"/>
          <p:nvPr/>
        </p:nvSpPr>
        <p:spPr>
          <a:xfrm>
            <a:off x="5486400" y="4904601"/>
            <a:ext cx="3408363" cy="553998"/>
          </a:xfrm>
          <a:prstGeom prst="rect">
            <a:avLst/>
          </a:prstGeom>
          <a:noFill/>
        </p:spPr>
        <p:txBody>
          <a:bodyPr wrap="square" rtlCol="0">
            <a:spAutoFit/>
          </a:bodyPr>
          <a:lstStyle/>
          <a:p>
            <a:r>
              <a:rPr lang="en-US" sz="1600" u="none" dirty="0"/>
              <a:t>“Chrome Hole” </a:t>
            </a:r>
            <a:r>
              <a:rPr lang="en-US" sz="1400" u="none" dirty="0"/>
              <a:t>– Employee was chrome plating small appliance parts</a:t>
            </a:r>
          </a:p>
        </p:txBody>
      </p:sp>
    </p:spTree>
    <p:extLst>
      <p:ext uri="{BB962C8B-B14F-4D97-AF65-F5344CB8AC3E}">
        <p14:creationId xmlns:p14="http://schemas.microsoft.com/office/powerpoint/2010/main" val="3420112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609600" y="419100"/>
            <a:ext cx="7772400" cy="553998"/>
          </a:xfrm>
        </p:spPr>
        <p:txBody>
          <a:bodyPr/>
          <a:lstStyle/>
          <a:p>
            <a:pPr>
              <a:defRPr/>
            </a:pPr>
            <a:r>
              <a:rPr lang="en-US" dirty="0">
                <a:latin typeface="+mn-lt"/>
              </a:rPr>
              <a:t>Major Provisions</a:t>
            </a:r>
          </a:p>
        </p:txBody>
      </p:sp>
      <p:sp>
        <p:nvSpPr>
          <p:cNvPr id="52227" name="Rectangle 3"/>
          <p:cNvSpPr>
            <a:spLocks noGrp="1" noChangeArrowheads="1"/>
          </p:cNvSpPr>
          <p:nvPr>
            <p:ph type="body" sz="half" idx="4294967295"/>
          </p:nvPr>
        </p:nvSpPr>
        <p:spPr>
          <a:xfrm>
            <a:off x="228600" y="1371600"/>
            <a:ext cx="4572000" cy="4572000"/>
          </a:xfrm>
        </p:spPr>
        <p:txBody>
          <a:bodyPr/>
          <a:lstStyle/>
          <a:p>
            <a:pPr marL="641351" lvl="1" indent="-293688">
              <a:lnSpc>
                <a:spcPct val="90000"/>
              </a:lnSpc>
              <a:spcAft>
                <a:spcPct val="50000"/>
              </a:spcAft>
            </a:pPr>
            <a:r>
              <a:rPr lang="en-US" altLang="en-US" sz="2000" dirty="0"/>
              <a:t> </a:t>
            </a:r>
            <a:r>
              <a:rPr lang="en-US" altLang="en-US" dirty="0"/>
              <a:t>Scope</a:t>
            </a:r>
          </a:p>
          <a:p>
            <a:pPr marL="641351" lvl="1" indent="-293688">
              <a:spcAft>
                <a:spcPct val="50000"/>
              </a:spcAft>
            </a:pPr>
            <a:r>
              <a:rPr lang="en-US" altLang="en-US" dirty="0"/>
              <a:t> Permissible exposure limit </a:t>
            </a:r>
          </a:p>
          <a:p>
            <a:pPr marL="641351" lvl="1" indent="-293688">
              <a:lnSpc>
                <a:spcPct val="90000"/>
              </a:lnSpc>
              <a:spcAft>
                <a:spcPct val="50000"/>
              </a:spcAft>
            </a:pPr>
            <a:r>
              <a:rPr lang="en-US" altLang="en-US" dirty="0"/>
              <a:t> Exposure determination</a:t>
            </a:r>
          </a:p>
          <a:p>
            <a:pPr marL="641351" lvl="1" indent="-293688">
              <a:lnSpc>
                <a:spcPct val="90000"/>
              </a:lnSpc>
              <a:spcAft>
                <a:spcPct val="50000"/>
              </a:spcAft>
            </a:pPr>
            <a:r>
              <a:rPr lang="en-US" altLang="en-US" dirty="0"/>
              <a:t> Recordkeeping</a:t>
            </a:r>
            <a:endParaRPr lang="en-US" altLang="en-US" b="1" dirty="0"/>
          </a:p>
          <a:p>
            <a:pPr marL="641351" lvl="1" indent="-293688">
              <a:lnSpc>
                <a:spcPct val="90000"/>
              </a:lnSpc>
              <a:spcAft>
                <a:spcPct val="50000"/>
              </a:spcAft>
            </a:pPr>
            <a:r>
              <a:rPr lang="en-US" altLang="en-US" dirty="0"/>
              <a:t> Methods of compliance</a:t>
            </a:r>
          </a:p>
          <a:p>
            <a:pPr marL="641351" lvl="1" indent="-293688">
              <a:lnSpc>
                <a:spcPct val="90000"/>
              </a:lnSpc>
              <a:spcAft>
                <a:spcPct val="50000"/>
              </a:spcAft>
            </a:pPr>
            <a:r>
              <a:rPr lang="en-US" altLang="en-US" dirty="0"/>
              <a:t> Respiratory protection</a:t>
            </a:r>
          </a:p>
          <a:p>
            <a:pPr marL="641351" lvl="1" indent="-293688"/>
            <a:r>
              <a:rPr lang="en-US" altLang="en-US" dirty="0"/>
              <a:t> Protective work clothing </a:t>
            </a:r>
          </a:p>
          <a:p>
            <a:pPr marL="641351" lvl="1" indent="-293688">
              <a:buFont typeface="Wingdings" panose="05000000000000000000" pitchFamily="2" charset="2"/>
              <a:buNone/>
            </a:pPr>
            <a:r>
              <a:rPr lang="en-US" altLang="en-US" dirty="0"/>
              <a:t>     and equipment</a:t>
            </a:r>
          </a:p>
          <a:p>
            <a:pPr marL="293688" indent="-293688">
              <a:lnSpc>
                <a:spcPct val="90000"/>
              </a:lnSpc>
              <a:spcAft>
                <a:spcPct val="50000"/>
              </a:spcAft>
            </a:pPr>
            <a:endParaRPr lang="en-US" altLang="en-US" sz="1000" dirty="0"/>
          </a:p>
          <a:p>
            <a:pPr marL="293688" lvl="1" indent="-293688">
              <a:lnSpc>
                <a:spcPct val="90000"/>
              </a:lnSpc>
              <a:spcAft>
                <a:spcPct val="50000"/>
              </a:spcAft>
              <a:buClr>
                <a:srgbClr val="910046"/>
              </a:buClr>
              <a:buSzPct val="84000"/>
              <a:buNone/>
            </a:pPr>
            <a:r>
              <a:rPr lang="en-US" altLang="en-US" sz="1800" b="1" i="1" dirty="0"/>
              <a:t>     </a:t>
            </a:r>
            <a:r>
              <a:rPr lang="en-US" altLang="en-US" b="1" i="1" dirty="0"/>
              <a:t>*</a:t>
            </a:r>
            <a:r>
              <a:rPr lang="en-US" altLang="en-US" sz="1400" b="1" i="1" dirty="0"/>
              <a:t>General Industry only</a:t>
            </a:r>
          </a:p>
          <a:p>
            <a:pPr marL="293688" indent="-293688">
              <a:lnSpc>
                <a:spcPct val="90000"/>
              </a:lnSpc>
              <a:spcAft>
                <a:spcPct val="50000"/>
              </a:spcAft>
              <a:buFont typeface="Wingdings" panose="05000000000000000000" pitchFamily="2" charset="2"/>
              <a:buNone/>
            </a:pPr>
            <a:endParaRPr lang="en-US" altLang="en-US" sz="2000" b="1" i="1" dirty="0"/>
          </a:p>
        </p:txBody>
      </p:sp>
      <p:sp>
        <p:nvSpPr>
          <p:cNvPr id="52228" name="Rectangle 4"/>
          <p:cNvSpPr>
            <a:spLocks noGrp="1" noChangeArrowheads="1"/>
          </p:cNvSpPr>
          <p:nvPr>
            <p:ph type="body" sz="half" idx="4294967295"/>
          </p:nvPr>
        </p:nvSpPr>
        <p:spPr>
          <a:xfrm>
            <a:off x="4292600" y="1358900"/>
            <a:ext cx="4373563" cy="4051300"/>
          </a:xfrm>
        </p:spPr>
        <p:txBody>
          <a:bodyPr/>
          <a:lstStyle/>
          <a:p>
            <a:pPr marL="749300" lvl="1" indent="-401638">
              <a:spcAft>
                <a:spcPct val="50000"/>
              </a:spcAft>
            </a:pPr>
            <a:r>
              <a:rPr lang="en-US" altLang="en-US" dirty="0"/>
              <a:t>Hygiene areas and      practices</a:t>
            </a:r>
          </a:p>
          <a:p>
            <a:pPr marL="742950" lvl="1" indent="-395288">
              <a:spcAft>
                <a:spcPct val="50000"/>
              </a:spcAft>
            </a:pPr>
            <a:r>
              <a:rPr lang="en-US" altLang="en-US" dirty="0"/>
              <a:t>Medical surveillance dates</a:t>
            </a:r>
          </a:p>
          <a:p>
            <a:pPr marL="749300" lvl="1" indent="-401638">
              <a:spcAft>
                <a:spcPct val="50000"/>
              </a:spcAft>
            </a:pPr>
            <a:r>
              <a:rPr lang="en-US" altLang="en-US" dirty="0"/>
              <a:t>Communication of   hazards </a:t>
            </a:r>
          </a:p>
          <a:p>
            <a:pPr marL="641351" lvl="1" indent="-293688">
              <a:spcAft>
                <a:spcPct val="50000"/>
              </a:spcAft>
            </a:pPr>
            <a:r>
              <a:rPr lang="en-US" altLang="en-US" dirty="0"/>
              <a:t> Regulated areas*</a:t>
            </a:r>
          </a:p>
          <a:p>
            <a:pPr marL="641351" lvl="1" indent="-293688">
              <a:spcAft>
                <a:spcPct val="50000"/>
              </a:spcAft>
            </a:pPr>
            <a:r>
              <a:rPr lang="en-US" altLang="en-US" dirty="0"/>
              <a:t> Housekeeping</a:t>
            </a:r>
            <a:r>
              <a:rPr lang="en-US" altLang="en-US" b="1" dirty="0"/>
              <a:t>*</a:t>
            </a:r>
            <a:endParaRPr lang="en-US" altLang="en-US" b="1" baseline="30000" dirty="0"/>
          </a:p>
          <a:p>
            <a:pPr marL="641351" lvl="1" indent="-293688">
              <a:spcAft>
                <a:spcPct val="50000"/>
              </a:spcAft>
            </a:pPr>
            <a:endParaRPr lang="en-US" altLang="en-US" dirty="0"/>
          </a:p>
          <a:p>
            <a:pPr marL="347663" lvl="1" indent="0">
              <a:spcAft>
                <a:spcPct val="50000"/>
              </a:spcAft>
              <a:buNone/>
            </a:pPr>
            <a:r>
              <a:rPr lang="en-US" altLang="en-US" b="1" i="1" dirty="0"/>
              <a:t>    </a:t>
            </a:r>
            <a:endParaRPr lang="en-US" altLang="en-US" dirty="0"/>
          </a:p>
        </p:txBody>
      </p:sp>
      <p:sp>
        <p:nvSpPr>
          <p:cNvPr id="7" name="Rectangle 6"/>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39" y="5027847"/>
            <a:ext cx="1165961" cy="960203"/>
          </a:xfrm>
          <a:prstGeom prst="rect">
            <a:avLst/>
          </a:prstGeom>
        </p:spPr>
      </p:pic>
    </p:spTree>
    <p:extLst>
      <p:ext uri="{BB962C8B-B14F-4D97-AF65-F5344CB8AC3E}">
        <p14:creationId xmlns:p14="http://schemas.microsoft.com/office/powerpoint/2010/main" val="150294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09600" y="457200"/>
            <a:ext cx="7848600" cy="554038"/>
          </a:xfrm>
        </p:spPr>
        <p:txBody>
          <a:bodyPr/>
          <a:lstStyle/>
          <a:p>
            <a:r>
              <a:rPr lang="en-US" altLang="en-US"/>
              <a:t>Exposure Limits</a:t>
            </a:r>
          </a:p>
        </p:txBody>
      </p:sp>
      <p:sp>
        <p:nvSpPr>
          <p:cNvPr id="54275" name="Rectangle 3"/>
          <p:cNvSpPr>
            <a:spLocks noGrp="1" noChangeArrowheads="1"/>
          </p:cNvSpPr>
          <p:nvPr>
            <p:ph type="body" idx="1"/>
          </p:nvPr>
        </p:nvSpPr>
        <p:spPr>
          <a:xfrm>
            <a:off x="609600" y="1219200"/>
            <a:ext cx="5562600" cy="4602163"/>
          </a:xfrm>
        </p:spPr>
        <p:txBody>
          <a:bodyPr/>
          <a:lstStyle/>
          <a:p>
            <a:r>
              <a:rPr lang="en-US" altLang="en-US" dirty="0"/>
              <a:t>Permissible exposure limit </a:t>
            </a:r>
          </a:p>
          <a:p>
            <a:endParaRPr lang="en-US" altLang="en-US" sz="800" dirty="0"/>
          </a:p>
          <a:p>
            <a:pPr lvl="1"/>
            <a:r>
              <a:rPr lang="en-US" altLang="en-US" dirty="0"/>
              <a:t>5 µg/m</a:t>
            </a:r>
            <a:r>
              <a:rPr lang="en-US" altLang="en-US" baseline="30000" dirty="0"/>
              <a:t>3</a:t>
            </a:r>
            <a:r>
              <a:rPr lang="en-US" altLang="en-US" dirty="0"/>
              <a:t>, calculated as an 8-hour time-weighted average </a:t>
            </a:r>
          </a:p>
          <a:p>
            <a:endParaRPr lang="en-US" altLang="en-US" dirty="0"/>
          </a:p>
          <a:p>
            <a:r>
              <a:rPr lang="en-US" altLang="en-US" dirty="0"/>
              <a:t>Action level</a:t>
            </a:r>
          </a:p>
          <a:p>
            <a:endParaRPr lang="en-US" altLang="en-US" sz="800" dirty="0"/>
          </a:p>
          <a:p>
            <a:pPr lvl="1"/>
            <a:r>
              <a:rPr lang="en-US" altLang="en-US" dirty="0"/>
              <a:t>2.5 µg/m</a:t>
            </a:r>
            <a:r>
              <a:rPr lang="en-US" altLang="en-US" baseline="30000" dirty="0"/>
              <a:t>3</a:t>
            </a:r>
          </a:p>
          <a:p>
            <a:endParaRPr lang="en-US" altLang="en-US" dirty="0"/>
          </a:p>
          <a:p>
            <a:r>
              <a:rPr lang="en-US" altLang="en-US" dirty="0"/>
              <a:t>Exposure determination</a:t>
            </a:r>
          </a:p>
          <a:p>
            <a:endParaRPr lang="en-US" altLang="en-US" sz="800" b="1" dirty="0"/>
          </a:p>
          <a:p>
            <a:pPr lvl="1"/>
            <a:r>
              <a:rPr lang="en-US" altLang="en-US" dirty="0"/>
              <a:t>See paragraph (d) for more specifics</a:t>
            </a:r>
          </a:p>
          <a:p>
            <a:endParaRPr lang="en-US" altLang="en-US" sz="2400" dirty="0"/>
          </a:p>
          <a:p>
            <a:endParaRPr lang="en-US" altLang="en-US" sz="2400" dirty="0"/>
          </a:p>
          <a:p>
            <a:endParaRPr lang="en-US" altLang="en-US" sz="2400" dirty="0"/>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2" name="Picture 1">
            <a:extLst>
              <a:ext uri="{FF2B5EF4-FFF2-40B4-BE49-F238E27FC236}">
                <a16:creationId xmlns:a16="http://schemas.microsoft.com/office/drawing/2014/main" id="{B91B2BA9-FC3E-41A6-B37C-DD19FCC611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8070" y="1310481"/>
            <a:ext cx="294666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152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457200"/>
            <a:ext cx="7848600" cy="554038"/>
          </a:xfrm>
        </p:spPr>
        <p:txBody>
          <a:bodyPr/>
          <a:lstStyle/>
          <a:p>
            <a:r>
              <a:rPr lang="en-US" altLang="en-US" dirty="0"/>
              <a:t>Health Hazards SEP</a:t>
            </a:r>
          </a:p>
        </p:txBody>
      </p:sp>
      <p:sp>
        <p:nvSpPr>
          <p:cNvPr id="9219" name="Rectangle 3"/>
          <p:cNvSpPr>
            <a:spLocks noGrp="1" noChangeArrowheads="1"/>
          </p:cNvSpPr>
          <p:nvPr>
            <p:ph type="body" idx="1"/>
          </p:nvPr>
        </p:nvSpPr>
        <p:spPr>
          <a:xfrm>
            <a:off x="533400" y="1371600"/>
            <a:ext cx="8153400" cy="2819400"/>
          </a:xfrm>
        </p:spPr>
        <p:txBody>
          <a:bodyPr/>
          <a:lstStyle/>
          <a:p>
            <a:r>
              <a:rPr lang="en-US" altLang="en-US" dirty="0"/>
              <a:t>Overexposures to these chemicals can lead to serious health effects.</a:t>
            </a:r>
          </a:p>
          <a:p>
            <a:endParaRPr lang="en-US" altLang="en-US" dirty="0"/>
          </a:p>
          <a:p>
            <a:r>
              <a:rPr lang="en-US" altLang="en-US" dirty="0"/>
              <a:t>OSH Division has increased the number of inspections to focus on industries that use these chemicals and substances.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401" y="4872789"/>
            <a:ext cx="929721" cy="7773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551362"/>
            <a:ext cx="1440305" cy="10745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645" y="3984741"/>
            <a:ext cx="1376079" cy="113324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0646" y="4186930"/>
            <a:ext cx="1419892" cy="107451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1280" y="4587136"/>
            <a:ext cx="1226926" cy="1204064"/>
          </a:xfrm>
          <a:prstGeom prst="rect">
            <a:avLst/>
          </a:prstGeom>
        </p:spPr>
      </p:pic>
    </p:spTree>
    <p:extLst>
      <p:ext uri="{BB962C8B-B14F-4D97-AF65-F5344CB8AC3E}">
        <p14:creationId xmlns:p14="http://schemas.microsoft.com/office/powerpoint/2010/main" val="168384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Monitoring</a:t>
            </a:r>
          </a:p>
        </p:txBody>
      </p:sp>
      <p:sp>
        <p:nvSpPr>
          <p:cNvPr id="56323" name="Content Placeholder 2"/>
          <p:cNvSpPr>
            <a:spLocks noGrp="1"/>
          </p:cNvSpPr>
          <p:nvPr>
            <p:ph idx="1"/>
          </p:nvPr>
        </p:nvSpPr>
        <p:spPr>
          <a:xfrm>
            <a:off x="533400" y="1189038"/>
            <a:ext cx="8001000" cy="4602162"/>
          </a:xfrm>
        </p:spPr>
        <p:txBody>
          <a:bodyPr/>
          <a:lstStyle/>
          <a:p>
            <a:r>
              <a:rPr lang="en-US" altLang="en-US" dirty="0"/>
              <a:t>Scheduled</a:t>
            </a:r>
          </a:p>
          <a:p>
            <a:pPr lvl="1"/>
            <a:r>
              <a:rPr lang="en-US" altLang="en-US" dirty="0"/>
              <a:t>Initial monitoring indicates exposures are:</a:t>
            </a:r>
          </a:p>
          <a:p>
            <a:pPr lvl="2"/>
            <a:r>
              <a:rPr lang="en-US" altLang="en-US" i="1" dirty="0"/>
              <a:t>Below the AL: monitoring can be discontinued</a:t>
            </a:r>
          </a:p>
          <a:p>
            <a:pPr lvl="2"/>
            <a:r>
              <a:rPr lang="en-US" altLang="en-US" i="1" dirty="0"/>
              <a:t>At or above the AL: monitor every 6 months</a:t>
            </a:r>
          </a:p>
          <a:p>
            <a:pPr lvl="2"/>
            <a:r>
              <a:rPr lang="en-US" altLang="en-US" i="1" dirty="0"/>
              <a:t>Above the PEL: monitor every 3 months</a:t>
            </a:r>
          </a:p>
          <a:p>
            <a:pPr lvl="2"/>
            <a:endParaRPr lang="en-US" altLang="en-US" sz="800" dirty="0"/>
          </a:p>
          <a:p>
            <a:pPr lvl="1"/>
            <a:r>
              <a:rPr lang="en-US" altLang="en-US" dirty="0"/>
              <a:t>Periodic personal monitoring</a:t>
            </a:r>
          </a:p>
          <a:p>
            <a:pPr lvl="1"/>
            <a:endParaRPr lang="en-US" altLang="en-US" sz="1000" dirty="0"/>
          </a:p>
          <a:p>
            <a:pPr lvl="1"/>
            <a:endParaRPr lang="en-US" altLang="en-US" sz="1000" dirty="0"/>
          </a:p>
          <a:p>
            <a:r>
              <a:rPr lang="en-US" altLang="en-US" dirty="0"/>
              <a:t>Performance-oriented option</a:t>
            </a:r>
          </a:p>
          <a:p>
            <a:pPr lvl="1"/>
            <a:r>
              <a:rPr lang="en-US" altLang="en-US" dirty="0"/>
              <a:t>To determine 8-hour TWA for each employee</a:t>
            </a:r>
          </a:p>
          <a:p>
            <a:pPr lvl="1">
              <a:buFont typeface="Symbol" panose="05050102010706020507" pitchFamily="18" charset="2"/>
              <a:buNone/>
            </a:pPr>
            <a:r>
              <a:rPr lang="en-US" altLang="en-US" dirty="0"/>
              <a:t>    based on any combination of the following:</a:t>
            </a:r>
          </a:p>
          <a:p>
            <a:pPr lvl="2"/>
            <a:r>
              <a:rPr lang="en-US" altLang="en-US" i="1" dirty="0"/>
              <a:t>Air-monitoring data</a:t>
            </a:r>
          </a:p>
          <a:p>
            <a:pPr lvl="2"/>
            <a:r>
              <a:rPr lang="en-US" altLang="en-US" i="1" dirty="0"/>
              <a:t>Historical monitoring data</a:t>
            </a:r>
          </a:p>
          <a:p>
            <a:pPr lvl="2"/>
            <a:r>
              <a:rPr lang="en-US" altLang="en-US" i="1" dirty="0"/>
              <a:t>Objective data</a:t>
            </a:r>
          </a:p>
          <a:p>
            <a:pPr lvl="2"/>
            <a:endParaRPr lang="en-US" altLang="en-US" dirty="0"/>
          </a:p>
          <a:p>
            <a:pPr lvl="1"/>
            <a:endParaRPr lang="en-US" altLang="en-US" dirty="0"/>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1439" y="5027847"/>
            <a:ext cx="1165961" cy="960203"/>
          </a:xfrm>
          <a:prstGeom prst="rect">
            <a:avLst/>
          </a:prstGeom>
        </p:spPr>
      </p:pic>
    </p:spTree>
    <p:extLst>
      <p:ext uri="{BB962C8B-B14F-4D97-AF65-F5344CB8AC3E}">
        <p14:creationId xmlns:p14="http://schemas.microsoft.com/office/powerpoint/2010/main" val="81457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609600" y="427038"/>
            <a:ext cx="6324600" cy="554037"/>
          </a:xfrm>
        </p:spPr>
        <p:txBody>
          <a:bodyPr/>
          <a:lstStyle/>
          <a:p>
            <a:r>
              <a:rPr lang="en-US" altLang="en-US"/>
              <a:t>Regulated Areas</a:t>
            </a:r>
          </a:p>
        </p:txBody>
      </p:sp>
      <p:sp>
        <p:nvSpPr>
          <p:cNvPr id="58371" name="Rectangle 5"/>
          <p:cNvSpPr>
            <a:spLocks noGrp="1" noChangeArrowheads="1"/>
          </p:cNvSpPr>
          <p:nvPr>
            <p:ph type="body" idx="1"/>
          </p:nvPr>
        </p:nvSpPr>
        <p:spPr>
          <a:xfrm>
            <a:off x="533400" y="1219200"/>
            <a:ext cx="7924800" cy="4525963"/>
          </a:xfrm>
        </p:spPr>
        <p:txBody>
          <a:bodyPr/>
          <a:lstStyle/>
          <a:p>
            <a:r>
              <a:rPr lang="en-US" altLang="en-US" b="1" dirty="0"/>
              <a:t>General Industry </a:t>
            </a:r>
            <a:r>
              <a:rPr lang="en-US" altLang="en-US" dirty="0"/>
              <a:t>employers only</a:t>
            </a:r>
          </a:p>
          <a:p>
            <a:endParaRPr lang="en-US" altLang="en-US" sz="500" dirty="0"/>
          </a:p>
          <a:p>
            <a:pPr lvl="1"/>
            <a:r>
              <a:rPr lang="en-US" altLang="en-US" dirty="0"/>
              <a:t>Areas where exposures exceed or can be reasonably expected to exceed the PEL.</a:t>
            </a:r>
          </a:p>
          <a:p>
            <a:pPr lvl="2"/>
            <a:endParaRPr lang="en-US" altLang="en-US" sz="600" dirty="0"/>
          </a:p>
          <a:p>
            <a:pPr lvl="2"/>
            <a:r>
              <a:rPr lang="en-US" altLang="en-US" i="1" dirty="0"/>
              <a:t>Must be demarcated from other areas.</a:t>
            </a:r>
          </a:p>
          <a:p>
            <a:pPr lvl="2"/>
            <a:endParaRPr lang="en-US" altLang="en-US" sz="1000" i="1" dirty="0"/>
          </a:p>
          <a:p>
            <a:pPr lvl="2"/>
            <a:r>
              <a:rPr lang="en-US" altLang="en-US" i="1" dirty="0"/>
              <a:t>Must limit access to employees who have a need to be there.</a:t>
            </a:r>
          </a:p>
          <a:p>
            <a:endParaRPr lang="en-US" altLang="en-US" sz="2000" dirty="0"/>
          </a:p>
          <a:p>
            <a:pPr>
              <a:spcAft>
                <a:spcPct val="25000"/>
              </a:spcAft>
            </a:pPr>
            <a:endParaRPr lang="en-US" altLang="en-US" sz="2000" dirty="0"/>
          </a:p>
        </p:txBody>
      </p:sp>
      <p:sp>
        <p:nvSpPr>
          <p:cNvPr id="58372" name="Text Box 6"/>
          <p:cNvSpPr txBox="1">
            <a:spLocks noChangeArrowheads="1"/>
          </p:cNvSpPr>
          <p:nvPr/>
        </p:nvSpPr>
        <p:spPr bwMode="auto">
          <a:xfrm>
            <a:off x="5943600" y="533400"/>
            <a:ext cx="2667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r">
              <a:spcBef>
                <a:spcPct val="50000"/>
              </a:spcBef>
              <a:buClrTx/>
              <a:buSzTx/>
              <a:buFontTx/>
              <a:buNone/>
            </a:pPr>
            <a:r>
              <a:rPr lang="en-US" altLang="en-US" sz="1800" u="none" dirty="0"/>
              <a:t>1910.1026(e)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4038600"/>
            <a:ext cx="2089604" cy="1720850"/>
          </a:xfrm>
          <a:prstGeom prst="rect">
            <a:avLst/>
          </a:prstGeom>
        </p:spPr>
      </p:pic>
    </p:spTree>
    <p:extLst>
      <p:ext uri="{BB962C8B-B14F-4D97-AF65-F5344CB8AC3E}">
        <p14:creationId xmlns:p14="http://schemas.microsoft.com/office/powerpoint/2010/main" val="3058442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Medical Surveillance	</a:t>
            </a:r>
          </a:p>
        </p:txBody>
      </p:sp>
      <p:sp>
        <p:nvSpPr>
          <p:cNvPr id="60419" name="Content Placeholder 2"/>
          <p:cNvSpPr>
            <a:spLocks noGrp="1"/>
          </p:cNvSpPr>
          <p:nvPr>
            <p:ph idx="1"/>
          </p:nvPr>
        </p:nvSpPr>
        <p:spPr>
          <a:xfrm>
            <a:off x="533400" y="1189038"/>
            <a:ext cx="8229600" cy="4602162"/>
          </a:xfrm>
        </p:spPr>
        <p:txBody>
          <a:bodyPr/>
          <a:lstStyle/>
          <a:p>
            <a:r>
              <a:rPr lang="en-US" altLang="en-US" sz="2400" dirty="0">
                <a:latin typeface="+mj-lt"/>
              </a:rPr>
              <a:t>Occupationally exposed for 30 days or more at or above the AL</a:t>
            </a:r>
          </a:p>
          <a:p>
            <a:endParaRPr lang="en-US" altLang="en-US" sz="1000" dirty="0">
              <a:latin typeface="+mj-lt"/>
            </a:endParaRPr>
          </a:p>
          <a:p>
            <a:r>
              <a:rPr lang="en-US" altLang="en-US" sz="2400" dirty="0">
                <a:latin typeface="+mj-lt"/>
              </a:rPr>
              <a:t>Conducted within 30 days after initial assignment or exposure of uncontrolled release</a:t>
            </a:r>
            <a:endParaRPr lang="en-US" altLang="en-US" sz="1000" dirty="0">
              <a:latin typeface="+mj-lt"/>
            </a:endParaRPr>
          </a:p>
          <a:p>
            <a:endParaRPr lang="en-US" altLang="en-US" sz="1000" dirty="0">
              <a:latin typeface="+mj-lt"/>
            </a:endParaRPr>
          </a:p>
          <a:p>
            <a:r>
              <a:rPr lang="en-US" altLang="en-US" sz="2400" dirty="0">
                <a:latin typeface="+mj-lt"/>
              </a:rPr>
              <a:t>Within 30 days after PLHCP written medical opinion</a:t>
            </a:r>
          </a:p>
          <a:p>
            <a:endParaRPr lang="en-US" altLang="en-US" sz="1000" dirty="0">
              <a:latin typeface="+mj-lt"/>
            </a:endParaRPr>
          </a:p>
          <a:p>
            <a:r>
              <a:rPr lang="en-US" altLang="en-US" sz="2400" dirty="0">
                <a:latin typeface="+mj-lt"/>
              </a:rPr>
              <a:t>Employee shows signs and symptoms of adverse health effects or signs and symptoms of exposure</a:t>
            </a:r>
            <a:endParaRPr lang="en-US" altLang="en-US" sz="1000" dirty="0">
              <a:latin typeface="+mj-lt"/>
            </a:endParaRPr>
          </a:p>
          <a:p>
            <a:endParaRPr lang="en-US" altLang="en-US" sz="1000" dirty="0">
              <a:latin typeface="+mj-lt"/>
            </a:endParaRPr>
          </a:p>
          <a:p>
            <a:r>
              <a:rPr lang="en-US" altLang="en-US" sz="2400" dirty="0">
                <a:latin typeface="+mj-lt"/>
              </a:rPr>
              <a:t>Termination of employee</a:t>
            </a:r>
          </a:p>
          <a:p>
            <a:endParaRPr lang="en-US" altLang="en-US" sz="800" dirty="0">
              <a:latin typeface="+mj-lt"/>
            </a:endParaRPr>
          </a:p>
          <a:p>
            <a:r>
              <a:rPr lang="en-US" altLang="en-US" sz="2400" dirty="0">
                <a:latin typeface="+mj-lt"/>
              </a:rPr>
              <a:t>Annually</a:t>
            </a:r>
          </a:p>
          <a:p>
            <a:endParaRPr lang="en-US" altLang="en-US" sz="2400" dirty="0">
              <a:latin typeface="+mj-lt"/>
            </a:endParaRP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515" y="5257800"/>
            <a:ext cx="844328" cy="695329"/>
          </a:xfrm>
          <a:prstGeom prst="rect">
            <a:avLst/>
          </a:prstGeom>
        </p:spPr>
      </p:pic>
    </p:spTree>
    <p:extLst>
      <p:ext uri="{BB962C8B-B14F-4D97-AF65-F5344CB8AC3E}">
        <p14:creationId xmlns:p14="http://schemas.microsoft.com/office/powerpoint/2010/main" val="3543141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Grp="1" noChangeArrowheads="1"/>
          </p:cNvSpPr>
          <p:nvPr>
            <p:ph type="title"/>
          </p:nvPr>
        </p:nvSpPr>
        <p:spPr>
          <a:xfrm>
            <a:off x="685800" y="427038"/>
            <a:ext cx="7924800" cy="554037"/>
          </a:xfrm>
        </p:spPr>
        <p:txBody>
          <a:bodyPr/>
          <a:lstStyle/>
          <a:p>
            <a:r>
              <a:rPr lang="en-US" altLang="en-US"/>
              <a:t>Abatement</a:t>
            </a:r>
          </a:p>
        </p:txBody>
      </p:sp>
      <p:sp>
        <p:nvSpPr>
          <p:cNvPr id="8" name="Rectangle 3"/>
          <p:cNvSpPr txBox="1">
            <a:spLocks noChangeArrowheads="1"/>
          </p:cNvSpPr>
          <p:nvPr/>
        </p:nvSpPr>
        <p:spPr bwMode="auto">
          <a:xfrm>
            <a:off x="533400" y="1182135"/>
            <a:ext cx="7924800" cy="4800600"/>
          </a:xfrm>
          <a:prstGeom prst="rect">
            <a:avLst/>
          </a:prstGeom>
          <a:noFill/>
          <a:ln w="9525">
            <a:noFill/>
            <a:miter lim="800000"/>
            <a:headEnd/>
            <a:tailEnd/>
          </a:ln>
        </p:spPr>
        <p:txBody>
          <a:bodyPr/>
          <a:lstStyle/>
          <a:p>
            <a:pPr marL="342900" indent="-342900">
              <a:lnSpc>
                <a:spcPct val="90000"/>
              </a:lnSpc>
              <a:buClr>
                <a:srgbClr val="910046"/>
              </a:buClr>
              <a:buSzPct val="84000"/>
              <a:buFont typeface="Wingdings" pitchFamily="2" charset="2"/>
              <a:buChar char="l"/>
              <a:defRPr/>
            </a:pPr>
            <a:r>
              <a:rPr lang="en-US" sz="2400" u="none" kern="0" dirty="0">
                <a:latin typeface="+mn-lt"/>
              </a:rPr>
              <a:t>Elimination</a:t>
            </a:r>
          </a:p>
          <a:p>
            <a:pPr marL="342900" indent="-342900">
              <a:lnSpc>
                <a:spcPct val="90000"/>
              </a:lnSpc>
              <a:buClr>
                <a:srgbClr val="910046"/>
              </a:buClr>
              <a:buSzPct val="84000"/>
              <a:buFont typeface="Wingdings" pitchFamily="2" charset="2"/>
              <a:buChar char="l"/>
              <a:defRPr/>
            </a:pPr>
            <a:endParaRPr lang="en-US" sz="2000" u="none" kern="0" dirty="0">
              <a:latin typeface="+mn-lt"/>
            </a:endParaRPr>
          </a:p>
          <a:p>
            <a:pPr marL="342900" indent="-342900">
              <a:lnSpc>
                <a:spcPct val="90000"/>
              </a:lnSpc>
              <a:buClr>
                <a:srgbClr val="910046"/>
              </a:buClr>
              <a:buSzPct val="84000"/>
              <a:buFont typeface="Wingdings" pitchFamily="2" charset="2"/>
              <a:buChar char="l"/>
              <a:defRPr/>
            </a:pPr>
            <a:r>
              <a:rPr lang="en-US" sz="2400" u="none" kern="0" dirty="0">
                <a:latin typeface="+mn-lt"/>
              </a:rPr>
              <a:t>Substitution</a:t>
            </a:r>
          </a:p>
          <a:p>
            <a:pPr marL="342900" indent="-342900">
              <a:lnSpc>
                <a:spcPct val="90000"/>
              </a:lnSpc>
              <a:buClr>
                <a:srgbClr val="910046"/>
              </a:buClr>
              <a:buSzPct val="84000"/>
              <a:buFont typeface="Wingdings" pitchFamily="2" charset="2"/>
              <a:buChar char="l"/>
              <a:defRPr/>
            </a:pPr>
            <a:endParaRPr lang="en-US" sz="2000" u="none" kern="0" dirty="0">
              <a:latin typeface="+mn-lt"/>
            </a:endParaRPr>
          </a:p>
          <a:p>
            <a:pPr marL="342900" indent="-342900">
              <a:lnSpc>
                <a:spcPct val="90000"/>
              </a:lnSpc>
              <a:buClr>
                <a:srgbClr val="910046"/>
              </a:buClr>
              <a:buSzPct val="84000"/>
              <a:buFont typeface="Wingdings" pitchFamily="2" charset="2"/>
              <a:buChar char="l"/>
              <a:defRPr/>
            </a:pPr>
            <a:r>
              <a:rPr lang="en-US" sz="2400" u="none" kern="0" dirty="0">
                <a:latin typeface="+mn-lt"/>
              </a:rPr>
              <a:t>Engineering controls</a:t>
            </a:r>
          </a:p>
          <a:p>
            <a:pPr marL="742950" lvl="1" indent="-285750">
              <a:lnSpc>
                <a:spcPct val="90000"/>
              </a:lnSpc>
              <a:buClr>
                <a:srgbClr val="012D9A"/>
              </a:buClr>
              <a:buFont typeface="Symbol" pitchFamily="18" charset="2"/>
              <a:buChar char="-"/>
              <a:defRPr/>
            </a:pPr>
            <a:r>
              <a:rPr lang="en-US" sz="2000" i="1" u="none" kern="0" dirty="0">
                <a:latin typeface="+mn-lt"/>
              </a:rPr>
              <a:t>Mechanical ventilation</a:t>
            </a:r>
          </a:p>
          <a:p>
            <a:pPr marL="342900" indent="-342900">
              <a:lnSpc>
                <a:spcPct val="90000"/>
              </a:lnSpc>
              <a:buClr>
                <a:srgbClr val="910046"/>
              </a:buClr>
              <a:buSzPct val="84000"/>
              <a:buFont typeface="Wingdings" pitchFamily="2" charset="2"/>
              <a:buChar char="l"/>
              <a:defRPr/>
            </a:pPr>
            <a:endParaRPr lang="en-US" sz="1000" u="none" kern="0" dirty="0">
              <a:latin typeface="+mn-lt"/>
            </a:endParaRPr>
          </a:p>
          <a:p>
            <a:pPr marL="342900" indent="-342900">
              <a:lnSpc>
                <a:spcPct val="90000"/>
              </a:lnSpc>
              <a:buClr>
                <a:srgbClr val="910046"/>
              </a:buClr>
              <a:buSzPct val="84000"/>
              <a:buFont typeface="Wingdings" pitchFamily="2" charset="2"/>
              <a:buChar char="l"/>
              <a:defRPr/>
            </a:pPr>
            <a:endParaRPr lang="en-US" sz="1000" u="none" kern="0" dirty="0">
              <a:latin typeface="+mn-lt"/>
            </a:endParaRPr>
          </a:p>
          <a:p>
            <a:pPr marL="342900" indent="-342900">
              <a:lnSpc>
                <a:spcPct val="90000"/>
              </a:lnSpc>
              <a:buClr>
                <a:srgbClr val="910046"/>
              </a:buClr>
              <a:buSzPct val="84000"/>
              <a:buFont typeface="Wingdings" pitchFamily="2" charset="2"/>
              <a:buChar char="l"/>
              <a:defRPr/>
            </a:pPr>
            <a:r>
              <a:rPr lang="en-US" sz="2400" u="none" kern="0" dirty="0">
                <a:latin typeface="+mn-lt"/>
              </a:rPr>
              <a:t>Administrative controls</a:t>
            </a:r>
          </a:p>
          <a:p>
            <a:pPr marL="342900" indent="-342900">
              <a:lnSpc>
                <a:spcPct val="90000"/>
              </a:lnSpc>
              <a:buClr>
                <a:srgbClr val="910046"/>
              </a:buClr>
              <a:buSzPct val="84000"/>
              <a:buFont typeface="Wingdings" pitchFamily="2" charset="2"/>
              <a:buChar char="l"/>
              <a:defRPr/>
            </a:pPr>
            <a:endParaRPr lang="en-US" sz="500" u="none" kern="0" dirty="0">
              <a:latin typeface="+mn-lt"/>
            </a:endParaRPr>
          </a:p>
          <a:p>
            <a:pPr marL="742950" lvl="1" indent="-285750">
              <a:buClr>
                <a:srgbClr val="012D9A"/>
              </a:buClr>
              <a:buFont typeface="Symbol" pitchFamily="18" charset="2"/>
              <a:buChar char="-"/>
              <a:defRPr/>
            </a:pPr>
            <a:r>
              <a:rPr lang="en-US" sz="2000" i="1" u="none" kern="0" dirty="0">
                <a:latin typeface="+mn-lt"/>
              </a:rPr>
              <a:t>Housekeeping</a:t>
            </a:r>
          </a:p>
          <a:p>
            <a:pPr marL="742950" lvl="1" indent="-285750">
              <a:buClr>
                <a:srgbClr val="012D9A"/>
              </a:buClr>
              <a:buFont typeface="Symbol" pitchFamily="18" charset="2"/>
              <a:buChar char="-"/>
              <a:defRPr/>
            </a:pPr>
            <a:r>
              <a:rPr lang="en-US" sz="2000" i="1" u="none" kern="0" dirty="0">
                <a:latin typeface="+mn-lt"/>
              </a:rPr>
              <a:t>Hygiene facilities</a:t>
            </a:r>
          </a:p>
          <a:p>
            <a:pPr marL="742950" lvl="1" indent="-285750">
              <a:buClr>
                <a:srgbClr val="012D9A"/>
              </a:buClr>
              <a:buFont typeface="Symbol" pitchFamily="18" charset="2"/>
              <a:buChar char="-"/>
              <a:defRPr/>
            </a:pPr>
            <a:r>
              <a:rPr lang="en-US" sz="2000" i="1" u="none" kern="0" dirty="0">
                <a:latin typeface="+mn-lt"/>
              </a:rPr>
              <a:t>Regulated areas of work</a:t>
            </a:r>
          </a:p>
          <a:p>
            <a:pPr marL="342900" indent="-342900">
              <a:lnSpc>
                <a:spcPct val="90000"/>
              </a:lnSpc>
              <a:buClr>
                <a:srgbClr val="910046"/>
              </a:buClr>
              <a:buSzPct val="84000"/>
              <a:buFont typeface="Wingdings" pitchFamily="2" charset="2"/>
              <a:buChar char="l"/>
              <a:defRPr/>
            </a:pPr>
            <a:endParaRPr lang="en-US" sz="2000" u="none" kern="0" dirty="0">
              <a:latin typeface="+mn-lt"/>
            </a:endParaRPr>
          </a:p>
          <a:p>
            <a:pPr marL="342900" indent="-342900">
              <a:lnSpc>
                <a:spcPct val="90000"/>
              </a:lnSpc>
              <a:buClr>
                <a:srgbClr val="910046"/>
              </a:buClr>
              <a:buSzPct val="84000"/>
              <a:buFont typeface="Wingdings" pitchFamily="2" charset="2"/>
              <a:buChar char="l"/>
              <a:defRPr/>
            </a:pPr>
            <a:r>
              <a:rPr lang="en-US" sz="2400" u="none" kern="0" dirty="0">
                <a:latin typeface="+mn-lt"/>
              </a:rPr>
              <a:t>PPE</a:t>
            </a:r>
          </a:p>
          <a:p>
            <a:pPr marL="342900" indent="-342900">
              <a:lnSpc>
                <a:spcPct val="90000"/>
              </a:lnSpc>
              <a:buClr>
                <a:srgbClr val="910046"/>
              </a:buClr>
              <a:buSzPct val="84000"/>
              <a:buFont typeface="Wingdings" pitchFamily="2" charset="2"/>
              <a:buChar char="l"/>
              <a:defRPr/>
            </a:pPr>
            <a:endParaRPr lang="en-US" sz="500" u="none" kern="0" dirty="0">
              <a:latin typeface="+mn-lt"/>
            </a:endParaRPr>
          </a:p>
          <a:p>
            <a:pPr marL="742950" lvl="1" indent="-285750">
              <a:buClr>
                <a:srgbClr val="012D9A"/>
              </a:buClr>
              <a:buFont typeface="Symbol" pitchFamily="18" charset="2"/>
              <a:buChar char="-"/>
              <a:defRPr/>
            </a:pPr>
            <a:r>
              <a:rPr lang="en-US" sz="2000" i="1" u="none" kern="0" dirty="0">
                <a:latin typeface="+mn-lt"/>
              </a:rPr>
              <a:t>Respiratory protection</a:t>
            </a:r>
          </a:p>
          <a:p>
            <a:pPr marL="742950" lvl="1" indent="-285750">
              <a:buClr>
                <a:srgbClr val="012D9A"/>
              </a:buClr>
              <a:buFont typeface="Symbol" pitchFamily="18" charset="2"/>
              <a:buChar char="-"/>
              <a:defRPr/>
            </a:pPr>
            <a:r>
              <a:rPr lang="en-US" sz="2000" i="1" u="none" kern="0" dirty="0">
                <a:latin typeface="+mn-lt"/>
              </a:rPr>
              <a:t>Protective work clothing</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1910.1026</a:t>
            </a:r>
          </a:p>
          <a:p>
            <a:pPr eaLnBrk="1" hangingPunct="1">
              <a:defRPr/>
            </a:pPr>
            <a:r>
              <a:rPr lang="en-US" sz="1800" u="none" dirty="0">
                <a:latin typeface="+mn-lt"/>
              </a:rPr>
              <a:t>1926.1126</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738" y="1442484"/>
            <a:ext cx="916086" cy="4166429"/>
          </a:xfrm>
          <a:prstGeom prst="rect">
            <a:avLst/>
          </a:prstGeom>
        </p:spPr>
      </p:pic>
    </p:spTree>
    <p:extLst>
      <p:ext uri="{BB962C8B-B14F-4D97-AF65-F5344CB8AC3E}">
        <p14:creationId xmlns:p14="http://schemas.microsoft.com/office/powerpoint/2010/main" val="2811364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33400" y="2124717"/>
            <a:ext cx="5715000" cy="1930016"/>
          </a:xfrm>
        </p:spPr>
        <p:txBody>
          <a:bodyPr wrap="square" lIns="82550" tIns="41275" rIns="82550" bIns="41275" anchor="ctr">
            <a:spAutoFit/>
          </a:bodyPr>
          <a:lstStyle/>
          <a:p>
            <a:pPr marL="0" indent="0">
              <a:buClrTx/>
              <a:buSzTx/>
              <a:buFontTx/>
              <a:buNone/>
              <a:defRPr/>
            </a:pPr>
            <a:r>
              <a:rPr lang="en-US" sz="4000" b="1" dirty="0">
                <a:solidFill>
                  <a:srgbClr val="012D9A"/>
                </a:solidFill>
                <a:latin typeface="+mj-lt"/>
                <a:ea typeface="+mj-ea"/>
                <a:cs typeface="+mj-cs"/>
              </a:rPr>
              <a:t>Health Hazards SEP</a:t>
            </a:r>
          </a:p>
          <a:p>
            <a:pPr marL="0" indent="0">
              <a:buClrTx/>
              <a:buSzTx/>
              <a:buFontTx/>
              <a:buNone/>
              <a:defRPr/>
            </a:pPr>
            <a:endParaRPr lang="en-US" sz="3600" b="1" dirty="0">
              <a:solidFill>
                <a:srgbClr val="012D9A"/>
              </a:solidFill>
              <a:latin typeface="+mj-lt"/>
              <a:ea typeface="+mj-ea"/>
              <a:cs typeface="+mj-cs"/>
            </a:endParaRPr>
          </a:p>
          <a:p>
            <a:pPr marL="0" indent="0">
              <a:buClrTx/>
              <a:buSzTx/>
              <a:buFontTx/>
              <a:buNone/>
              <a:defRPr/>
            </a:pPr>
            <a:r>
              <a:rPr lang="en-US" sz="4400" b="1" dirty="0">
                <a:solidFill>
                  <a:srgbClr val="012D9A"/>
                </a:solidFill>
                <a:latin typeface="+mj-lt"/>
                <a:ea typeface="+mj-ea"/>
                <a:cs typeface="+mj-cs"/>
              </a:rPr>
              <a:t>Isocyanates</a:t>
            </a:r>
          </a:p>
        </p:txBody>
      </p:sp>
      <p:sp>
        <p:nvSpPr>
          <p:cNvPr id="3" name="Subtitle 3"/>
          <p:cNvSpPr txBox="1">
            <a:spLocks/>
          </p:cNvSpPr>
          <p:nvPr/>
        </p:nvSpPr>
        <p:spPr bwMode="auto">
          <a:xfrm>
            <a:off x="1752600" y="4054733"/>
            <a:ext cx="3733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b="1" u="none" dirty="0">
                <a:solidFill>
                  <a:srgbClr val="012D9A"/>
                </a:solidFill>
                <a:latin typeface="+mj-lt"/>
                <a:ea typeface="+mj-ea"/>
                <a:cs typeface="+mj-cs"/>
              </a:rPr>
              <a:t>29 CFR 1910.1000</a:t>
            </a:r>
          </a:p>
          <a:p>
            <a:pPr>
              <a:lnSpc>
                <a:spcPct val="150000"/>
              </a:lnSpc>
            </a:pPr>
            <a:r>
              <a:rPr lang="en-US" b="1" u="none" dirty="0">
                <a:solidFill>
                  <a:srgbClr val="012D9A"/>
                </a:solidFill>
                <a:latin typeface="+mj-lt"/>
                <a:ea typeface="+mj-ea"/>
                <a:cs typeface="+mj-cs"/>
              </a:rPr>
              <a:t>29 CFR 1926.55</a:t>
            </a:r>
          </a:p>
          <a:p>
            <a:pPr marL="0" indent="0">
              <a:buNone/>
            </a:pPr>
            <a:endParaRPr lang="en-US" altLang="en-US" b="1" i="1" u="none" kern="0" dirty="0"/>
          </a:p>
        </p:txBody>
      </p:sp>
    </p:spTree>
    <p:extLst>
      <p:ext uri="{BB962C8B-B14F-4D97-AF65-F5344CB8AC3E}">
        <p14:creationId xmlns:p14="http://schemas.microsoft.com/office/powerpoint/2010/main" val="11985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848600" cy="554038"/>
          </a:xfrm>
        </p:spPr>
        <p:txBody>
          <a:bodyPr/>
          <a:lstStyle/>
          <a:p>
            <a:r>
              <a:rPr lang="en-US" altLang="en-US"/>
              <a:t>Isocyanates</a:t>
            </a:r>
          </a:p>
        </p:txBody>
      </p:sp>
      <p:sp>
        <p:nvSpPr>
          <p:cNvPr id="66563" name="Rectangle 3"/>
          <p:cNvSpPr>
            <a:spLocks noGrp="1" noChangeArrowheads="1"/>
          </p:cNvSpPr>
          <p:nvPr>
            <p:ph type="body" idx="1"/>
          </p:nvPr>
        </p:nvSpPr>
        <p:spPr>
          <a:xfrm>
            <a:off x="533399" y="1143000"/>
            <a:ext cx="8132763" cy="4602163"/>
          </a:xfrm>
        </p:spPr>
        <p:txBody>
          <a:bodyPr/>
          <a:lstStyle/>
          <a:p>
            <a:r>
              <a:rPr lang="en-US" altLang="en-US" dirty="0"/>
              <a:t>Compounds containing the isocyanate group </a:t>
            </a:r>
          </a:p>
          <a:p>
            <a:pPr marL="0" indent="0">
              <a:buNone/>
            </a:pPr>
            <a:r>
              <a:rPr lang="en-US" altLang="en-US" dirty="0"/>
              <a:t>    (-NCO)</a:t>
            </a:r>
          </a:p>
          <a:p>
            <a:pPr lvl="1"/>
            <a:endParaRPr lang="en-US" altLang="en-US" sz="600" dirty="0"/>
          </a:p>
          <a:p>
            <a:pPr lvl="1"/>
            <a:r>
              <a:rPr lang="en-US" altLang="en-US" sz="2200" i="1" dirty="0"/>
              <a:t>React with compounds containing alcohol (hydroxyl) groups to produce polyurethane polymers, which are components of polyurethane foams, thermoplastic elastomers, spandex fibers, and polyurethane paints.</a:t>
            </a:r>
          </a:p>
          <a:p>
            <a:endParaRPr lang="en-US" altLang="en-US" sz="1000" dirty="0"/>
          </a:p>
          <a:p>
            <a:endParaRPr lang="en-US" altLang="en-US" sz="1000" dirty="0"/>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1910.1000</a:t>
            </a:r>
          </a:p>
          <a:p>
            <a:pPr eaLnBrk="1" hangingPunct="1">
              <a:defRPr/>
            </a:pPr>
            <a:r>
              <a:rPr lang="en-US" sz="1800" u="none" dirty="0">
                <a:latin typeface="+mn-lt"/>
              </a:rPr>
              <a:t>1926.55</a:t>
            </a:r>
          </a:p>
        </p:txBody>
      </p:sp>
      <p:grpSp>
        <p:nvGrpSpPr>
          <p:cNvPr id="4" name="Group 3">
            <a:extLst>
              <a:ext uri="{FF2B5EF4-FFF2-40B4-BE49-F238E27FC236}">
                <a16:creationId xmlns:a16="http://schemas.microsoft.com/office/drawing/2014/main" id="{2542F0A9-481A-4AAC-A716-C33F6AFEA666}"/>
              </a:ext>
            </a:extLst>
          </p:cNvPr>
          <p:cNvGrpSpPr/>
          <p:nvPr/>
        </p:nvGrpSpPr>
        <p:grpSpPr>
          <a:xfrm>
            <a:off x="2552664" y="3740385"/>
            <a:ext cx="3962472" cy="2136540"/>
            <a:chOff x="2552664" y="3740385"/>
            <a:chExt cx="3962472" cy="2136540"/>
          </a:xfrm>
        </p:grpSpPr>
        <p:pic>
          <p:nvPicPr>
            <p:cNvPr id="2" name="Picture 1">
              <a:extLst>
                <a:ext uri="{FF2B5EF4-FFF2-40B4-BE49-F238E27FC236}">
                  <a16:creationId xmlns:a16="http://schemas.microsoft.com/office/drawing/2014/main" id="{B070DA7F-77AD-4A6B-9B47-FB9D256A66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52664" y="3740385"/>
              <a:ext cx="3962472" cy="2120665"/>
            </a:xfrm>
            <a:prstGeom prst="rect">
              <a:avLst/>
            </a:prstGeom>
          </p:spPr>
        </p:pic>
        <p:sp>
          <p:nvSpPr>
            <p:cNvPr id="3" name="TextBox 2">
              <a:extLst>
                <a:ext uri="{FF2B5EF4-FFF2-40B4-BE49-F238E27FC236}">
                  <a16:creationId xmlns:a16="http://schemas.microsoft.com/office/drawing/2014/main" id="{489531B8-DBFA-466C-AFC7-5E2A6887EE0A}"/>
                </a:ext>
              </a:extLst>
            </p:cNvPr>
            <p:cNvSpPr txBox="1"/>
            <p:nvPr/>
          </p:nvSpPr>
          <p:spPr>
            <a:xfrm>
              <a:off x="2571714" y="5661481"/>
              <a:ext cx="1524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1918982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457200"/>
            <a:ext cx="7848600" cy="554038"/>
          </a:xfrm>
        </p:spPr>
        <p:txBody>
          <a:bodyPr/>
          <a:lstStyle/>
          <a:p>
            <a:r>
              <a:rPr lang="en-US" altLang="en-US"/>
              <a:t>Isocyanates</a:t>
            </a:r>
          </a:p>
        </p:txBody>
      </p:sp>
      <p:sp>
        <p:nvSpPr>
          <p:cNvPr id="66563" name="Rectangle 3"/>
          <p:cNvSpPr>
            <a:spLocks noGrp="1" noChangeArrowheads="1"/>
          </p:cNvSpPr>
          <p:nvPr>
            <p:ph type="body" idx="1"/>
          </p:nvPr>
        </p:nvSpPr>
        <p:spPr>
          <a:xfrm>
            <a:off x="533399" y="1143000"/>
            <a:ext cx="8132763" cy="4602163"/>
          </a:xfrm>
        </p:spPr>
        <p:txBody>
          <a:bodyPr/>
          <a:lstStyle/>
          <a:p>
            <a:r>
              <a:rPr lang="en-US" altLang="en-US" dirty="0"/>
              <a:t>Isocyanates can also be found in raw materials that make up all polyurethane products.</a:t>
            </a:r>
          </a:p>
          <a:p>
            <a:endParaRPr lang="en-US" altLang="en-US" sz="1000" dirty="0"/>
          </a:p>
          <a:p>
            <a:endParaRPr lang="en-US" altLang="en-US" sz="1000" dirty="0"/>
          </a:p>
          <a:p>
            <a:r>
              <a:rPr lang="en-US" altLang="en-US" dirty="0"/>
              <a:t>PELs/Threshold Limit Values (TLV), are very low (&lt;1 ppm).</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1910.1000</a:t>
            </a:r>
          </a:p>
          <a:p>
            <a:pPr eaLnBrk="1" hangingPunct="1">
              <a:defRPr/>
            </a:pPr>
            <a:r>
              <a:rPr lang="en-US" sz="1800" u="none" dirty="0">
                <a:latin typeface="+mn-lt"/>
              </a:rPr>
              <a:t>1926.55</a:t>
            </a:r>
          </a:p>
        </p:txBody>
      </p:sp>
      <p:pic>
        <p:nvPicPr>
          <p:cNvPr id="4" name="Picture 3">
            <a:extLst>
              <a:ext uri="{FF2B5EF4-FFF2-40B4-BE49-F238E27FC236}">
                <a16:creationId xmlns:a16="http://schemas.microsoft.com/office/drawing/2014/main" id="{50387954-FCDB-4307-B47C-831CECA12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2181377"/>
          </a:xfrm>
          <a:prstGeom prst="rect">
            <a:avLst/>
          </a:prstGeom>
        </p:spPr>
      </p:pic>
      <p:sp>
        <p:nvSpPr>
          <p:cNvPr id="8" name="TextBox 7">
            <a:extLst>
              <a:ext uri="{FF2B5EF4-FFF2-40B4-BE49-F238E27FC236}">
                <a16:creationId xmlns:a16="http://schemas.microsoft.com/office/drawing/2014/main" id="{1590EE34-4F71-4521-B9D7-E1C3637A7459}"/>
              </a:ext>
            </a:extLst>
          </p:cNvPr>
          <p:cNvSpPr txBox="1"/>
          <p:nvPr/>
        </p:nvSpPr>
        <p:spPr>
          <a:xfrm>
            <a:off x="7904162" y="5517170"/>
            <a:ext cx="1524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1030377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09600" y="457200"/>
            <a:ext cx="7848600" cy="554038"/>
          </a:xfrm>
        </p:spPr>
        <p:txBody>
          <a:bodyPr/>
          <a:lstStyle/>
          <a:p>
            <a:r>
              <a:rPr lang="en-US" altLang="en-US"/>
              <a:t>Health Effects</a:t>
            </a:r>
          </a:p>
        </p:txBody>
      </p:sp>
      <p:sp>
        <p:nvSpPr>
          <p:cNvPr id="68611" name="Rectangle 3"/>
          <p:cNvSpPr>
            <a:spLocks noGrp="1" noChangeArrowheads="1"/>
          </p:cNvSpPr>
          <p:nvPr>
            <p:ph type="body" idx="1"/>
          </p:nvPr>
        </p:nvSpPr>
        <p:spPr>
          <a:xfrm>
            <a:off x="533400" y="1295400"/>
            <a:ext cx="6249926" cy="4602163"/>
          </a:xfrm>
        </p:spPr>
        <p:txBody>
          <a:bodyPr/>
          <a:lstStyle/>
          <a:p>
            <a:r>
              <a:rPr lang="en-US" altLang="en-US" sz="2400" dirty="0">
                <a:latin typeface="+mj-lt"/>
              </a:rPr>
              <a:t>Health effects of isocyanate exposure include irritation of skin and mucous membranes, chest tightness, and difficult breathing.</a:t>
            </a:r>
          </a:p>
          <a:p>
            <a:endParaRPr lang="en-US" altLang="en-US" sz="800" dirty="0">
              <a:latin typeface="+mj-lt"/>
            </a:endParaRPr>
          </a:p>
          <a:p>
            <a:pPr lvl="1" eaLnBrk="1" hangingPunct="1"/>
            <a:r>
              <a:rPr lang="en-US" altLang="en-US" sz="2000" i="1" dirty="0">
                <a:latin typeface="+mj-lt"/>
              </a:rPr>
              <a:t>Isocyanates include compounds classified as potential human carcinogens and are known to cause cancer in animals.</a:t>
            </a:r>
          </a:p>
          <a:p>
            <a:pPr lvl="1" eaLnBrk="1" hangingPunct="1"/>
            <a:endParaRPr lang="en-US" altLang="en-US" sz="900" dirty="0">
              <a:latin typeface="+mj-lt"/>
            </a:endParaRPr>
          </a:p>
          <a:p>
            <a:pPr lvl="1" eaLnBrk="1" hangingPunct="1"/>
            <a:endParaRPr lang="en-US" altLang="en-US" sz="900" dirty="0">
              <a:latin typeface="+mj-lt"/>
            </a:endParaRPr>
          </a:p>
          <a:p>
            <a:pPr lvl="1" eaLnBrk="1" hangingPunct="1"/>
            <a:endParaRPr lang="en-US" altLang="en-US" sz="900" dirty="0">
              <a:latin typeface="+mj-lt"/>
            </a:endParaRPr>
          </a:p>
          <a:p>
            <a:r>
              <a:rPr lang="en-US" altLang="en-US" sz="2400" dirty="0">
                <a:latin typeface="+mj-lt"/>
              </a:rPr>
              <a:t>Main effects of hazardous exposures are occupational asthma and other lung problems, as well as irritation of the eyes, nose, throat, and skin.</a:t>
            </a:r>
          </a:p>
        </p:txBody>
      </p:sp>
      <p:sp>
        <p:nvSpPr>
          <p:cNvPr id="4" name="Rectangle 3"/>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1910.1000</a:t>
            </a:r>
          </a:p>
          <a:p>
            <a:pPr eaLnBrk="1" hangingPunct="1">
              <a:defRPr/>
            </a:pPr>
            <a:r>
              <a:rPr lang="en-US" sz="1800" u="none" dirty="0">
                <a:latin typeface="+mn-lt"/>
              </a:rPr>
              <a:t>1926.55</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342" y="5024298"/>
            <a:ext cx="1127858" cy="853514"/>
          </a:xfrm>
          <a:prstGeom prst="rect">
            <a:avLst/>
          </a:prstGeom>
        </p:spPr>
      </p:pic>
    </p:spTree>
    <p:extLst>
      <p:ext uri="{BB962C8B-B14F-4D97-AF65-F5344CB8AC3E}">
        <p14:creationId xmlns:p14="http://schemas.microsoft.com/office/powerpoint/2010/main" val="524416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457200"/>
            <a:ext cx="7848600" cy="553998"/>
          </a:xfrm>
        </p:spPr>
        <p:txBody>
          <a:bodyPr/>
          <a:lstStyle/>
          <a:p>
            <a:r>
              <a:rPr lang="en-US" altLang="en-US" dirty="0"/>
              <a:t>Medical Surveillance</a:t>
            </a:r>
          </a:p>
        </p:txBody>
      </p:sp>
      <p:sp>
        <p:nvSpPr>
          <p:cNvPr id="70659" name="Rectangle 3"/>
          <p:cNvSpPr>
            <a:spLocks noGrp="1" noChangeArrowheads="1"/>
          </p:cNvSpPr>
          <p:nvPr>
            <p:ph type="body" idx="1"/>
          </p:nvPr>
        </p:nvSpPr>
        <p:spPr>
          <a:xfrm>
            <a:off x="533399" y="1295400"/>
            <a:ext cx="8132763" cy="4602163"/>
          </a:xfrm>
        </p:spPr>
        <p:txBody>
          <a:bodyPr/>
          <a:lstStyle/>
          <a:p>
            <a:r>
              <a:rPr lang="en-US" altLang="en-US" sz="2400" dirty="0"/>
              <a:t>It is recommended that workers exposed</a:t>
            </a:r>
          </a:p>
          <a:p>
            <a:pPr marL="349250" indent="-349250">
              <a:buNone/>
            </a:pPr>
            <a:r>
              <a:rPr lang="en-US" altLang="en-US" sz="2400" dirty="0"/>
              <a:t>    to isocyanates at or above the PEL or TLV undergo annual medical examinations and health surveillance under the supervision of a PLHCP.</a:t>
            </a:r>
          </a:p>
          <a:p>
            <a:endParaRPr lang="en-US" altLang="en-US" sz="2400" dirty="0"/>
          </a:p>
          <a:p>
            <a:r>
              <a:rPr lang="en-US" altLang="en-US" sz="2400" dirty="0"/>
              <a:t>Physical examination should detail the workers demographic and occupational history.</a:t>
            </a:r>
          </a:p>
          <a:p>
            <a:endParaRPr lang="en-US" altLang="en-US" sz="2400" dirty="0"/>
          </a:p>
          <a:p>
            <a:r>
              <a:rPr lang="en-US" altLang="en-US" sz="2400" dirty="0"/>
              <a:t>A pulmonary function test (spirometry) is recommended as well as a blood sample to monitor the systemic effects.</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1910.1000</a:t>
            </a:r>
          </a:p>
          <a:p>
            <a:pPr eaLnBrk="1" hangingPunct="1">
              <a:defRPr/>
            </a:pPr>
            <a:r>
              <a:rPr lang="en-US" sz="1800" u="none" dirty="0">
                <a:latin typeface="+mn-lt"/>
              </a:rPr>
              <a:t>1926.55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342" y="5024298"/>
            <a:ext cx="1127858" cy="853514"/>
          </a:xfrm>
          <a:prstGeom prst="rect">
            <a:avLst/>
          </a:prstGeom>
        </p:spPr>
      </p:pic>
    </p:spTree>
    <p:extLst>
      <p:ext uri="{BB962C8B-B14F-4D97-AF65-F5344CB8AC3E}">
        <p14:creationId xmlns:p14="http://schemas.microsoft.com/office/powerpoint/2010/main" val="3779009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t>Abatement</a:t>
            </a:r>
          </a:p>
        </p:txBody>
      </p:sp>
      <p:sp>
        <p:nvSpPr>
          <p:cNvPr id="72707" name="Content Placeholder 2"/>
          <p:cNvSpPr>
            <a:spLocks noGrp="1"/>
          </p:cNvSpPr>
          <p:nvPr>
            <p:ph idx="1"/>
          </p:nvPr>
        </p:nvSpPr>
        <p:spPr>
          <a:xfrm>
            <a:off x="562024" y="1143000"/>
            <a:ext cx="7924800" cy="4602163"/>
          </a:xfrm>
        </p:spPr>
        <p:txBody>
          <a:bodyPr/>
          <a:lstStyle/>
          <a:p>
            <a:r>
              <a:rPr lang="en-US" altLang="en-US" sz="2400" dirty="0"/>
              <a:t>Elimination</a:t>
            </a:r>
          </a:p>
          <a:p>
            <a:endParaRPr lang="en-US" altLang="en-US" sz="1000" dirty="0"/>
          </a:p>
          <a:p>
            <a:endParaRPr lang="en-US" altLang="en-US" sz="1000" dirty="0"/>
          </a:p>
          <a:p>
            <a:r>
              <a:rPr lang="en-US" altLang="en-US" sz="2400" dirty="0"/>
              <a:t>Substitution</a:t>
            </a:r>
          </a:p>
          <a:p>
            <a:endParaRPr lang="en-US" altLang="en-US" sz="1000" dirty="0"/>
          </a:p>
          <a:p>
            <a:endParaRPr lang="en-US" altLang="en-US" sz="1000" dirty="0"/>
          </a:p>
          <a:p>
            <a:r>
              <a:rPr lang="en-US" altLang="en-US" sz="2400" dirty="0"/>
              <a:t>Engineering controls</a:t>
            </a:r>
          </a:p>
          <a:p>
            <a:pPr lvl="1"/>
            <a:r>
              <a:rPr lang="en-US" altLang="en-US" sz="2000" i="1" dirty="0"/>
              <a:t>Mechanical ventilation</a:t>
            </a:r>
          </a:p>
          <a:p>
            <a:pPr lvl="1"/>
            <a:endParaRPr lang="en-US" altLang="en-US" sz="1000" dirty="0"/>
          </a:p>
          <a:p>
            <a:r>
              <a:rPr lang="en-US" altLang="en-US" sz="2400" dirty="0"/>
              <a:t>Administrative controls</a:t>
            </a:r>
          </a:p>
          <a:p>
            <a:pPr lvl="1"/>
            <a:r>
              <a:rPr lang="en-US" altLang="en-US" sz="2000" i="1" dirty="0"/>
              <a:t>Housekeeping</a:t>
            </a:r>
          </a:p>
          <a:p>
            <a:pPr lvl="1"/>
            <a:r>
              <a:rPr lang="en-US" altLang="en-US" sz="2000" i="1" dirty="0"/>
              <a:t>Personal hygiene</a:t>
            </a:r>
          </a:p>
          <a:p>
            <a:pPr lvl="1"/>
            <a:r>
              <a:rPr lang="en-US" altLang="en-US" sz="2000" i="1" dirty="0"/>
              <a:t>Regulated areas of work</a:t>
            </a:r>
          </a:p>
          <a:p>
            <a:endParaRPr lang="en-US" altLang="en-US" sz="1000" dirty="0"/>
          </a:p>
          <a:p>
            <a:r>
              <a:rPr lang="en-US" altLang="en-US" sz="2400" dirty="0"/>
              <a:t>PPE</a:t>
            </a:r>
          </a:p>
          <a:p>
            <a:pPr lvl="1"/>
            <a:r>
              <a:rPr lang="en-US" altLang="en-US" sz="2000" i="1" dirty="0"/>
              <a:t>Respiratory protection</a:t>
            </a:r>
          </a:p>
          <a:p>
            <a:pPr lvl="1"/>
            <a:r>
              <a:rPr lang="en-US" altLang="en-US" sz="2000" i="1" dirty="0"/>
              <a:t>Protective work clothing</a:t>
            </a:r>
          </a:p>
          <a:p>
            <a:endParaRPr lang="en-US" altLang="en-US" dirty="0"/>
          </a:p>
        </p:txBody>
      </p:sp>
      <p:sp>
        <p:nvSpPr>
          <p:cNvPr id="6" name="Rectangle 5"/>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1910.1000</a:t>
            </a:r>
          </a:p>
          <a:p>
            <a:pPr eaLnBrk="1" hangingPunct="1">
              <a:defRPr/>
            </a:pPr>
            <a:r>
              <a:rPr lang="en-US" sz="1800" u="none" dirty="0">
                <a:latin typeface="+mn-lt"/>
              </a:rPr>
              <a:t>1926.55</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738" y="1442484"/>
            <a:ext cx="916086" cy="4166429"/>
          </a:xfrm>
          <a:prstGeom prst="rect">
            <a:avLst/>
          </a:prstGeom>
        </p:spPr>
      </p:pic>
    </p:spTree>
    <p:extLst>
      <p:ext uri="{BB962C8B-B14F-4D97-AF65-F5344CB8AC3E}">
        <p14:creationId xmlns:p14="http://schemas.microsoft.com/office/powerpoint/2010/main" val="98579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457200" y="2017739"/>
            <a:ext cx="6324600" cy="1930016"/>
          </a:xfrm>
        </p:spPr>
        <p:txBody>
          <a:bodyPr wrap="square" lIns="82550" tIns="41275" rIns="82550" bIns="41275" anchor="ctr">
            <a:spAutoFit/>
          </a:bodyPr>
          <a:lstStyle/>
          <a:p>
            <a:pPr marL="0" indent="0">
              <a:buClrTx/>
              <a:buSzTx/>
              <a:buFontTx/>
              <a:buNone/>
              <a:defRPr/>
            </a:pPr>
            <a:r>
              <a:rPr lang="en-US" sz="4000" b="1" dirty="0">
                <a:solidFill>
                  <a:srgbClr val="012D9A"/>
                </a:solidFill>
                <a:latin typeface="+mj-lt"/>
                <a:ea typeface="+mj-ea"/>
                <a:cs typeface="+mj-cs"/>
              </a:rPr>
              <a:t>Health Hazards SEP</a:t>
            </a:r>
          </a:p>
          <a:p>
            <a:pPr marL="0" indent="0">
              <a:buClrTx/>
              <a:buSzTx/>
              <a:buFontTx/>
              <a:buNone/>
              <a:defRPr/>
            </a:pPr>
            <a:endParaRPr lang="en-US" sz="3600" b="1" dirty="0">
              <a:solidFill>
                <a:srgbClr val="012D9A"/>
              </a:solidFill>
              <a:latin typeface="+mj-lt"/>
              <a:ea typeface="+mj-ea"/>
              <a:cs typeface="+mj-cs"/>
            </a:endParaRPr>
          </a:p>
          <a:p>
            <a:pPr marL="0" indent="0">
              <a:buClrTx/>
              <a:buSzTx/>
              <a:buFontTx/>
              <a:buNone/>
              <a:defRPr/>
            </a:pPr>
            <a:r>
              <a:rPr lang="en-US" sz="4400" b="1" dirty="0">
                <a:solidFill>
                  <a:srgbClr val="012D9A"/>
                </a:solidFill>
                <a:latin typeface="+mj-lt"/>
                <a:ea typeface="+mj-ea"/>
                <a:cs typeface="+mj-cs"/>
              </a:rPr>
              <a:t>Lead </a:t>
            </a:r>
          </a:p>
        </p:txBody>
      </p:sp>
      <p:sp>
        <p:nvSpPr>
          <p:cNvPr id="3" name="Subtitle 3"/>
          <p:cNvSpPr txBox="1">
            <a:spLocks/>
          </p:cNvSpPr>
          <p:nvPr/>
        </p:nvSpPr>
        <p:spPr bwMode="auto">
          <a:xfrm>
            <a:off x="2286000" y="3947755"/>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b="1" u="none" dirty="0">
                <a:solidFill>
                  <a:srgbClr val="012D9A"/>
                </a:solidFill>
                <a:latin typeface="+mj-lt"/>
                <a:ea typeface="+mj-ea"/>
                <a:cs typeface="+mj-cs"/>
              </a:rPr>
              <a:t>29 CFR 1910.1025</a:t>
            </a:r>
          </a:p>
          <a:p>
            <a:pPr>
              <a:lnSpc>
                <a:spcPct val="150000"/>
              </a:lnSpc>
            </a:pPr>
            <a:r>
              <a:rPr lang="en-US" b="1" u="none" dirty="0">
                <a:solidFill>
                  <a:srgbClr val="012D9A"/>
                </a:solidFill>
                <a:latin typeface="+mj-lt"/>
                <a:ea typeface="+mj-ea"/>
                <a:cs typeface="+mj-cs"/>
              </a:rPr>
              <a:t>29 CFR 1926.62</a:t>
            </a:r>
          </a:p>
          <a:p>
            <a:pPr marL="0" indent="0">
              <a:buNone/>
            </a:pPr>
            <a:endParaRPr lang="en-US" altLang="en-US" b="1" i="1" u="none" kern="0" dirty="0"/>
          </a:p>
        </p:txBody>
      </p:sp>
    </p:spTree>
    <p:extLst>
      <p:ext uri="{BB962C8B-B14F-4D97-AF65-F5344CB8AC3E}">
        <p14:creationId xmlns:p14="http://schemas.microsoft.com/office/powerpoint/2010/main" val="1120567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609600" y="2041267"/>
            <a:ext cx="6096000" cy="1930016"/>
          </a:xfrm>
        </p:spPr>
        <p:txBody>
          <a:bodyPr wrap="square" lIns="82550" tIns="41275" rIns="82550" bIns="41275" anchor="ctr">
            <a:spAutoFit/>
          </a:bodyPr>
          <a:lstStyle/>
          <a:p>
            <a:pPr marL="0" indent="0">
              <a:buClrTx/>
              <a:buSzTx/>
              <a:buFontTx/>
              <a:buNone/>
              <a:defRPr/>
            </a:pPr>
            <a:r>
              <a:rPr lang="en-US" sz="4000" b="1" dirty="0">
                <a:solidFill>
                  <a:srgbClr val="012D9A"/>
                </a:solidFill>
                <a:latin typeface="+mj-lt"/>
                <a:ea typeface="+mj-ea"/>
                <a:cs typeface="+mj-cs"/>
              </a:rPr>
              <a:t>Health Hazards SEP </a:t>
            </a:r>
          </a:p>
          <a:p>
            <a:pPr marL="0" indent="0">
              <a:buClrTx/>
              <a:buSzTx/>
              <a:buFontTx/>
              <a:buNone/>
              <a:defRPr/>
            </a:pPr>
            <a:endParaRPr lang="en-US" sz="3600" b="1" dirty="0">
              <a:solidFill>
                <a:srgbClr val="012D9A"/>
              </a:solidFill>
              <a:latin typeface="+mj-lt"/>
              <a:ea typeface="+mj-ea"/>
              <a:cs typeface="+mj-cs"/>
            </a:endParaRPr>
          </a:p>
          <a:p>
            <a:pPr marL="0" indent="0">
              <a:buClrTx/>
              <a:buSzTx/>
              <a:buFontTx/>
              <a:buNone/>
              <a:defRPr/>
            </a:pPr>
            <a:r>
              <a:rPr lang="en-US" sz="4400" b="1" dirty="0">
                <a:solidFill>
                  <a:srgbClr val="012D9A"/>
                </a:solidFill>
                <a:latin typeface="+mj-lt"/>
                <a:ea typeface="+mj-ea"/>
                <a:cs typeface="+mj-cs"/>
              </a:rPr>
              <a:t>Silica</a:t>
            </a:r>
          </a:p>
        </p:txBody>
      </p:sp>
      <p:sp>
        <p:nvSpPr>
          <p:cNvPr id="3" name="Subtitle 3"/>
          <p:cNvSpPr txBox="1">
            <a:spLocks/>
          </p:cNvSpPr>
          <p:nvPr/>
        </p:nvSpPr>
        <p:spPr bwMode="auto">
          <a:xfrm>
            <a:off x="1638300" y="397975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pPr>
              <a:lnSpc>
                <a:spcPct val="150000"/>
              </a:lnSpc>
            </a:pPr>
            <a:r>
              <a:rPr lang="en-US" b="1" u="none" dirty="0">
                <a:solidFill>
                  <a:srgbClr val="012D9A"/>
                </a:solidFill>
                <a:latin typeface="+mj-lt"/>
                <a:ea typeface="+mj-ea"/>
                <a:cs typeface="+mj-cs"/>
              </a:rPr>
              <a:t>29 CFR 1910.1053</a:t>
            </a:r>
          </a:p>
          <a:p>
            <a:pPr>
              <a:lnSpc>
                <a:spcPct val="150000"/>
              </a:lnSpc>
            </a:pPr>
            <a:r>
              <a:rPr lang="en-US" b="1" u="none" dirty="0">
                <a:solidFill>
                  <a:srgbClr val="012D9A"/>
                </a:solidFill>
                <a:latin typeface="+mj-lt"/>
                <a:ea typeface="+mj-ea"/>
                <a:cs typeface="+mj-cs"/>
              </a:rPr>
              <a:t>29 CFR 1926.1153</a:t>
            </a:r>
          </a:p>
        </p:txBody>
      </p:sp>
    </p:spTree>
    <p:extLst>
      <p:ext uri="{BB962C8B-B14F-4D97-AF65-F5344CB8AC3E}">
        <p14:creationId xmlns:p14="http://schemas.microsoft.com/office/powerpoint/2010/main" val="1514548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267101A-193F-4DCA-B4F1-E48BE9F35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487857"/>
            <a:ext cx="6553200" cy="3506324"/>
          </a:xfrm>
          <a:prstGeom prst="rect">
            <a:avLst/>
          </a:prstGeom>
        </p:spPr>
      </p:pic>
      <p:sp>
        <p:nvSpPr>
          <p:cNvPr id="76803" name="Content Placeholder 2"/>
          <p:cNvSpPr>
            <a:spLocks noGrp="1"/>
          </p:cNvSpPr>
          <p:nvPr>
            <p:ph idx="1"/>
          </p:nvPr>
        </p:nvSpPr>
        <p:spPr>
          <a:xfrm>
            <a:off x="533400" y="1219200"/>
            <a:ext cx="7924800" cy="4602162"/>
          </a:xfrm>
        </p:spPr>
        <p:txBody>
          <a:bodyPr/>
          <a:lstStyle/>
          <a:p>
            <a:r>
              <a:rPr lang="en-US" altLang="en-US" dirty="0">
                <a:solidFill>
                  <a:srgbClr val="000000"/>
                </a:solidFill>
              </a:rPr>
              <a:t>Silicosis, an irreversible but preventable disease, is the illness most closely associated with occupational exposure to the material, which also is known as silica dust. </a:t>
            </a:r>
          </a:p>
          <a:p>
            <a:pPr>
              <a:buFont typeface="Wingdings" panose="05000000000000000000" pitchFamily="2" charset="2"/>
              <a:buNone/>
            </a:pPr>
            <a:r>
              <a:rPr lang="en-US" altLang="en-US" dirty="0">
                <a:solidFill>
                  <a:srgbClr val="000000"/>
                </a:solidFill>
              </a:rPr>
              <a:t> </a:t>
            </a:r>
            <a:endParaRPr lang="en-US" altLang="en-US" dirty="0"/>
          </a:p>
        </p:txBody>
      </p:sp>
      <p:sp>
        <p:nvSpPr>
          <p:cNvPr id="76802" name="Title 1"/>
          <p:cNvSpPr>
            <a:spLocks noGrp="1"/>
          </p:cNvSpPr>
          <p:nvPr>
            <p:ph type="title"/>
          </p:nvPr>
        </p:nvSpPr>
        <p:spPr/>
        <p:txBody>
          <a:bodyPr/>
          <a:lstStyle/>
          <a:p>
            <a:r>
              <a:rPr lang="en-US" altLang="en-US"/>
              <a:t>Silica</a:t>
            </a:r>
          </a:p>
        </p:txBody>
      </p:sp>
      <p:sp>
        <p:nvSpPr>
          <p:cNvPr id="4" name="Rectangle 3"/>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spTree>
    <p:extLst>
      <p:ext uri="{BB962C8B-B14F-4D97-AF65-F5344CB8AC3E}">
        <p14:creationId xmlns:p14="http://schemas.microsoft.com/office/powerpoint/2010/main" val="2526867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a:t>Silica</a:t>
            </a:r>
          </a:p>
        </p:txBody>
      </p:sp>
      <p:sp>
        <p:nvSpPr>
          <p:cNvPr id="78851" name="Content Placeholder 2"/>
          <p:cNvSpPr>
            <a:spLocks noGrp="1"/>
          </p:cNvSpPr>
          <p:nvPr>
            <p:ph idx="1"/>
          </p:nvPr>
        </p:nvSpPr>
        <p:spPr>
          <a:xfrm>
            <a:off x="533400" y="1219200"/>
            <a:ext cx="8001000" cy="4525963"/>
          </a:xfrm>
        </p:spPr>
        <p:txBody>
          <a:bodyPr/>
          <a:lstStyle/>
          <a:p>
            <a:r>
              <a:rPr lang="en-US" altLang="en-US" dirty="0"/>
              <a:t>If employer only suspects that silica is a hazard at the workplace, employer is still required to communicate this potential hazard to all employees. </a:t>
            </a:r>
          </a:p>
          <a:p>
            <a:endParaRPr lang="en-US" altLang="en-US" sz="1000" dirty="0"/>
          </a:p>
          <a:p>
            <a:endParaRPr lang="en-US" altLang="en-US" sz="1000" dirty="0"/>
          </a:p>
          <a:p>
            <a:r>
              <a:rPr lang="en-US" altLang="en-US" dirty="0"/>
              <a:t>Examples include:</a:t>
            </a:r>
          </a:p>
          <a:p>
            <a:pPr lvl="1">
              <a:lnSpc>
                <a:spcPct val="150000"/>
              </a:lnSpc>
            </a:pPr>
            <a:r>
              <a:rPr lang="en-US" altLang="en-US" i="1" dirty="0"/>
              <a:t>Abrasive blasting </a:t>
            </a:r>
          </a:p>
          <a:p>
            <a:pPr lvl="1">
              <a:lnSpc>
                <a:spcPct val="150000"/>
              </a:lnSpc>
            </a:pPr>
            <a:r>
              <a:rPr lang="en-US" altLang="en-US" i="1" dirty="0"/>
              <a:t>Blast furnaces </a:t>
            </a:r>
          </a:p>
          <a:p>
            <a:pPr lvl="1">
              <a:lnSpc>
                <a:spcPct val="150000"/>
              </a:lnSpc>
            </a:pPr>
            <a:r>
              <a:rPr lang="en-US" altLang="en-US" i="1" dirty="0"/>
              <a:t>Cement manufacturing </a:t>
            </a:r>
          </a:p>
          <a:p>
            <a:pPr lvl="1">
              <a:lnSpc>
                <a:spcPct val="150000"/>
              </a:lnSpc>
            </a:pPr>
            <a:r>
              <a:rPr lang="en-US" altLang="en-US" i="1" dirty="0"/>
              <a:t>Ceramics, clay, and pottery </a:t>
            </a:r>
          </a:p>
          <a:p>
            <a:pPr lvl="1"/>
            <a:endParaRPr lang="en-US" altLang="en-US" sz="2000" dirty="0"/>
          </a:p>
        </p:txBody>
      </p:sp>
      <p:sp>
        <p:nvSpPr>
          <p:cNvPr id="4" name="Rectangle 3"/>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pic>
        <p:nvPicPr>
          <p:cNvPr id="2" name="Picture 1">
            <a:extLst>
              <a:ext uri="{FF2B5EF4-FFF2-40B4-BE49-F238E27FC236}">
                <a16:creationId xmlns:a16="http://schemas.microsoft.com/office/drawing/2014/main" id="{20DE8425-A911-442B-80D8-828E5009B4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2819400"/>
            <a:ext cx="4584589" cy="210927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DAE4A47-2D6D-411D-8ABC-75A967CE9223}"/>
              </a:ext>
            </a:extLst>
          </p:cNvPr>
          <p:cNvSpPr txBox="1"/>
          <p:nvPr/>
        </p:nvSpPr>
        <p:spPr>
          <a:xfrm>
            <a:off x="8083495" y="4722755"/>
            <a:ext cx="1524000" cy="215444"/>
          </a:xfrm>
          <a:prstGeom prst="rect">
            <a:avLst/>
          </a:prstGeom>
          <a:noFill/>
        </p:spPr>
        <p:txBody>
          <a:bodyPr wrap="square" rtlCol="0">
            <a:spAutoFit/>
          </a:bodyPr>
          <a:lstStyle/>
          <a:p>
            <a:r>
              <a:rPr lang="en-US" sz="800" u="none" dirty="0">
                <a:solidFill>
                  <a:schemeClr val="bg1"/>
                </a:solidFill>
              </a:rPr>
              <a:t>NCDOL Photo Library</a:t>
            </a:r>
          </a:p>
        </p:txBody>
      </p:sp>
    </p:spTree>
    <p:extLst>
      <p:ext uri="{BB962C8B-B14F-4D97-AF65-F5344CB8AC3E}">
        <p14:creationId xmlns:p14="http://schemas.microsoft.com/office/powerpoint/2010/main" val="3930013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a:t>Silica</a:t>
            </a:r>
            <a:endParaRPr lang="en-US" altLang="en-US" sz="2000"/>
          </a:p>
        </p:txBody>
      </p:sp>
      <p:sp>
        <p:nvSpPr>
          <p:cNvPr id="80899" name="Content Placeholder 2"/>
          <p:cNvSpPr>
            <a:spLocks noGrp="1"/>
          </p:cNvSpPr>
          <p:nvPr>
            <p:ph idx="1"/>
          </p:nvPr>
        </p:nvSpPr>
        <p:spPr>
          <a:xfrm>
            <a:off x="304800" y="1143000"/>
            <a:ext cx="7924800" cy="4602163"/>
          </a:xfrm>
        </p:spPr>
        <p:txBody>
          <a:bodyPr/>
          <a:lstStyle/>
          <a:p>
            <a:pPr lvl="1"/>
            <a:r>
              <a:rPr lang="en-US" altLang="en-US" dirty="0"/>
              <a:t>Concrete mixing </a:t>
            </a:r>
          </a:p>
          <a:p>
            <a:pPr lvl="1"/>
            <a:endParaRPr lang="en-US" altLang="en-US" sz="200" dirty="0"/>
          </a:p>
          <a:p>
            <a:pPr lvl="1"/>
            <a:r>
              <a:rPr lang="en-US" altLang="en-US" dirty="0"/>
              <a:t>Demolition</a:t>
            </a:r>
          </a:p>
          <a:p>
            <a:pPr lvl="1"/>
            <a:endParaRPr lang="en-US" altLang="en-US" sz="200" dirty="0"/>
          </a:p>
          <a:p>
            <a:pPr lvl="1"/>
            <a:r>
              <a:rPr lang="en-US" altLang="en-US" dirty="0"/>
              <a:t>Electronics industry</a:t>
            </a:r>
          </a:p>
          <a:p>
            <a:pPr lvl="1"/>
            <a:endParaRPr lang="en-US" altLang="en-US" sz="200" dirty="0"/>
          </a:p>
          <a:p>
            <a:pPr lvl="1"/>
            <a:r>
              <a:rPr lang="en-US" altLang="en-US" dirty="0"/>
              <a:t>Foundry industry: grinding, molding, shakeout, core room (high risk)</a:t>
            </a:r>
          </a:p>
          <a:p>
            <a:pPr lvl="1"/>
            <a:endParaRPr lang="en-US" altLang="en-US" sz="200" dirty="0"/>
          </a:p>
          <a:p>
            <a:pPr lvl="1"/>
            <a:r>
              <a:rPr lang="en-US" altLang="en-US" dirty="0"/>
              <a:t>Hand molding, casting, and forming </a:t>
            </a:r>
          </a:p>
          <a:p>
            <a:pPr lvl="1"/>
            <a:endParaRPr lang="en-US" altLang="en-US" sz="200" dirty="0"/>
          </a:p>
          <a:p>
            <a:pPr lvl="1"/>
            <a:r>
              <a:rPr lang="en-US" altLang="en-US" dirty="0"/>
              <a:t>Jack hammer operations </a:t>
            </a:r>
          </a:p>
          <a:p>
            <a:pPr lvl="1"/>
            <a:endParaRPr lang="en-US" altLang="en-US" sz="200" dirty="0"/>
          </a:p>
          <a:p>
            <a:pPr lvl="1"/>
            <a:r>
              <a:rPr lang="en-US" altLang="en-US" dirty="0"/>
              <a:t>Manufacturing abrasives, paints, soaps, and glass</a:t>
            </a:r>
          </a:p>
          <a:p>
            <a:pPr lvl="1"/>
            <a:endParaRPr lang="en-US" altLang="en-US" sz="200" dirty="0"/>
          </a:p>
          <a:p>
            <a:pPr lvl="1"/>
            <a:r>
              <a:rPr lang="en-US" altLang="en-US" dirty="0"/>
              <a:t>Mining </a:t>
            </a:r>
          </a:p>
          <a:p>
            <a:pPr lvl="1"/>
            <a:endParaRPr lang="en-US" altLang="en-US" sz="200" dirty="0"/>
          </a:p>
          <a:p>
            <a:pPr lvl="1"/>
            <a:r>
              <a:rPr lang="en-US" altLang="en-US" dirty="0"/>
              <a:t>Rolling and finishing mills </a:t>
            </a:r>
          </a:p>
          <a:p>
            <a:pPr lvl="1"/>
            <a:endParaRPr lang="en-US" altLang="en-US" sz="200" dirty="0"/>
          </a:p>
          <a:p>
            <a:pPr lvl="1"/>
            <a:r>
              <a:rPr lang="en-US" altLang="en-US" dirty="0"/>
              <a:t>Sandblasting </a:t>
            </a:r>
          </a:p>
          <a:p>
            <a:pPr lvl="1"/>
            <a:endParaRPr lang="en-US" altLang="en-US" sz="200" dirty="0"/>
          </a:p>
          <a:p>
            <a:pPr lvl="1"/>
            <a:r>
              <a:rPr lang="en-US" altLang="en-US" dirty="0"/>
              <a:t>Setting, laying, and repairing railroad track </a:t>
            </a:r>
          </a:p>
          <a:p>
            <a:endParaRPr lang="en-US" altLang="en-US" dirty="0"/>
          </a:p>
        </p:txBody>
      </p:sp>
      <p:sp>
        <p:nvSpPr>
          <p:cNvPr id="4" name="Rectangle 3"/>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387" y="4663336"/>
            <a:ext cx="1226926" cy="1204064"/>
          </a:xfrm>
          <a:prstGeom prst="rect">
            <a:avLst/>
          </a:prstGeom>
        </p:spPr>
      </p:pic>
    </p:spTree>
    <p:extLst>
      <p:ext uri="{BB962C8B-B14F-4D97-AF65-F5344CB8AC3E}">
        <p14:creationId xmlns:p14="http://schemas.microsoft.com/office/powerpoint/2010/main" val="3978330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a:t>Health Effects</a:t>
            </a:r>
          </a:p>
        </p:txBody>
      </p:sp>
      <p:sp>
        <p:nvSpPr>
          <p:cNvPr id="82947" name="Content Placeholder 2"/>
          <p:cNvSpPr>
            <a:spLocks noGrp="1"/>
          </p:cNvSpPr>
          <p:nvPr>
            <p:ph idx="1"/>
          </p:nvPr>
        </p:nvSpPr>
        <p:spPr>
          <a:xfrm>
            <a:off x="533400" y="1295400"/>
            <a:ext cx="8001000" cy="4525963"/>
          </a:xfrm>
        </p:spPr>
        <p:txBody>
          <a:bodyPr/>
          <a:lstStyle/>
          <a:p>
            <a:r>
              <a:rPr lang="en-US" altLang="en-US" dirty="0">
                <a:solidFill>
                  <a:srgbClr val="000000"/>
                </a:solidFill>
              </a:rPr>
              <a:t>Occupational exposure to respirable crystalline silica is associated with the development of silicosis, lung cancer, pulmonary tuberculosis, and airway diseases.</a:t>
            </a:r>
          </a:p>
          <a:p>
            <a:pPr lvl="1"/>
            <a:endParaRPr lang="en-US" altLang="en-US" sz="800" dirty="0">
              <a:solidFill>
                <a:srgbClr val="000000"/>
              </a:solidFill>
            </a:endParaRPr>
          </a:p>
          <a:p>
            <a:pPr lvl="1"/>
            <a:r>
              <a:rPr lang="en-US" altLang="en-US" dirty="0">
                <a:solidFill>
                  <a:srgbClr val="000000"/>
                </a:solidFill>
              </a:rPr>
              <a:t>Exposures may also be related to the development of autoimmune disorders, chronic renal disease, and other adverse health effects.</a:t>
            </a:r>
            <a:endParaRPr lang="en-US" altLang="en-US" dirty="0"/>
          </a:p>
        </p:txBody>
      </p:sp>
      <p:sp>
        <p:nvSpPr>
          <p:cNvPr id="4" name="Rectangle 3"/>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sp>
        <p:nvSpPr>
          <p:cNvPr id="6" name="Rectangle 5"/>
          <p:cNvSpPr/>
          <p:nvPr/>
        </p:nvSpPr>
        <p:spPr bwMode="auto">
          <a:xfrm>
            <a:off x="6973884" y="5792686"/>
            <a:ext cx="725488" cy="128588"/>
          </a:xfrm>
          <a:prstGeom prst="rect">
            <a:avLst/>
          </a:prstGeom>
        </p:spPr>
        <p:txBody>
          <a:bodyPr wrap="none">
            <a:spAutoFit/>
          </a:bodyPr>
          <a:lstStyle/>
          <a:p>
            <a:pPr eaLnBrk="1" hangingPunct="1">
              <a:defRPr/>
            </a:pPr>
            <a:r>
              <a:rPr lang="en-US" sz="600" u="none" dirty="0">
                <a:solidFill>
                  <a:schemeClr val="bg1"/>
                </a:solidFill>
                <a:latin typeface="+mn-lt"/>
              </a:rPr>
              <a:t>USDOL Photo Archive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387" y="4663336"/>
            <a:ext cx="1226926" cy="1204064"/>
          </a:xfrm>
          <a:prstGeom prst="rect">
            <a:avLst/>
          </a:prstGeom>
        </p:spPr>
      </p:pic>
    </p:spTree>
    <p:extLst>
      <p:ext uri="{BB962C8B-B14F-4D97-AF65-F5344CB8AC3E}">
        <p14:creationId xmlns:p14="http://schemas.microsoft.com/office/powerpoint/2010/main" val="1059375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51692" y="1219200"/>
            <a:ext cx="8114416" cy="4572000"/>
          </a:xfrm>
        </p:spPr>
        <p:txBody>
          <a:bodyPr/>
          <a:lstStyle/>
          <a:p>
            <a:r>
              <a:rPr lang="en-US" altLang="en-US" dirty="0">
                <a:cs typeface="Arial" panose="020B0604020202020204" pitchFamily="34" charset="0"/>
              </a:rPr>
              <a:t>AL = 25 µg/m³</a:t>
            </a:r>
            <a:r>
              <a:rPr lang="en-US" altLang="en-US" baseline="30000" dirty="0">
                <a:cs typeface="Arial" panose="020B0604020202020204" pitchFamily="34" charset="0"/>
              </a:rPr>
              <a:t> </a:t>
            </a:r>
            <a:r>
              <a:rPr lang="en-US" altLang="en-US" dirty="0">
                <a:cs typeface="Arial" panose="020B0604020202020204" pitchFamily="34" charset="0"/>
              </a:rPr>
              <a:t>as an 8-hour TWA</a:t>
            </a:r>
          </a:p>
          <a:p>
            <a:endParaRPr lang="en-US" altLang="en-US" sz="800" dirty="0">
              <a:cs typeface="Arial" panose="020B0604020202020204" pitchFamily="34" charset="0"/>
            </a:endParaRPr>
          </a:p>
          <a:p>
            <a:pPr lvl="1"/>
            <a:r>
              <a:rPr lang="en-US" altLang="en-US" dirty="0">
                <a:cs typeface="Arial" panose="020B0604020202020204" pitchFamily="34" charset="0"/>
              </a:rPr>
              <a:t>Written Exposure Control Plan (ECP)</a:t>
            </a:r>
          </a:p>
          <a:p>
            <a:endParaRPr lang="en-US" altLang="en-US" dirty="0"/>
          </a:p>
          <a:p>
            <a:r>
              <a:rPr lang="en-US" altLang="en-US" dirty="0"/>
              <a:t>PEL = 50 </a:t>
            </a:r>
            <a:r>
              <a:rPr lang="en-US" altLang="en-US" dirty="0">
                <a:cs typeface="Arial" panose="020B0604020202020204" pitchFamily="34" charset="0"/>
              </a:rPr>
              <a:t>µg/m³ as an 8-hour TWA</a:t>
            </a:r>
          </a:p>
          <a:p>
            <a:endParaRPr lang="en-US" altLang="en-US" sz="800" dirty="0">
              <a:cs typeface="Arial" panose="020B0604020202020204" pitchFamily="34" charset="0"/>
            </a:endParaRPr>
          </a:p>
          <a:p>
            <a:pPr lvl="1"/>
            <a:r>
              <a:rPr lang="en-US" altLang="en-US" dirty="0"/>
              <a:t>Employers must use engineering controls to prevent or reduce exposure</a:t>
            </a:r>
          </a:p>
          <a:p>
            <a:pPr lvl="1"/>
            <a:endParaRPr lang="en-US" altLang="en-US" sz="800" dirty="0"/>
          </a:p>
          <a:p>
            <a:pPr lvl="1"/>
            <a:r>
              <a:rPr lang="en-US" altLang="en-US" dirty="0"/>
              <a:t>Respiratory protection is required when exposure remains above PEL after engineering controls are utilized or when required by Table 1.</a:t>
            </a:r>
          </a:p>
        </p:txBody>
      </p:sp>
      <p:sp>
        <p:nvSpPr>
          <p:cNvPr id="17411" name="Rectangle 4"/>
          <p:cNvSpPr>
            <a:spLocks noGrp="1" noChangeArrowheads="1"/>
          </p:cNvSpPr>
          <p:nvPr>
            <p:ph type="title"/>
          </p:nvPr>
        </p:nvSpPr>
        <p:spPr>
          <a:xfrm>
            <a:off x="609600" y="457200"/>
            <a:ext cx="6172200" cy="549275"/>
          </a:xfrm>
        </p:spPr>
        <p:txBody>
          <a:bodyPr/>
          <a:lstStyle/>
          <a:p>
            <a:r>
              <a:rPr lang="en-US" altLang="en-US" dirty="0"/>
              <a:t>Silica Exposure Limits </a:t>
            </a:r>
          </a:p>
        </p:txBody>
      </p:sp>
      <p:sp>
        <p:nvSpPr>
          <p:cNvPr id="6" name="Rectangle 5"/>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387" y="4663336"/>
            <a:ext cx="1226926" cy="1204064"/>
          </a:xfrm>
          <a:prstGeom prst="rect">
            <a:avLst/>
          </a:prstGeom>
        </p:spPr>
      </p:pic>
    </p:spTree>
    <p:extLst>
      <p:ext uri="{BB962C8B-B14F-4D97-AF65-F5344CB8AC3E}">
        <p14:creationId xmlns:p14="http://schemas.microsoft.com/office/powerpoint/2010/main" val="3319098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Medical Surveillance </a:t>
            </a:r>
          </a:p>
        </p:txBody>
      </p:sp>
      <p:sp>
        <p:nvSpPr>
          <p:cNvPr id="19459" name="Rectangle 3"/>
          <p:cNvSpPr>
            <a:spLocks noGrp="1" noChangeArrowheads="1"/>
          </p:cNvSpPr>
          <p:nvPr>
            <p:ph type="body" idx="1"/>
          </p:nvPr>
        </p:nvSpPr>
        <p:spPr>
          <a:xfrm>
            <a:off x="533400" y="1189038"/>
            <a:ext cx="8077200" cy="4602162"/>
          </a:xfrm>
        </p:spPr>
        <p:txBody>
          <a:bodyPr/>
          <a:lstStyle/>
          <a:p>
            <a:pPr eaLnBrk="1" hangingPunct="1"/>
            <a:r>
              <a:rPr lang="en-US" altLang="en-US" dirty="0"/>
              <a:t>At no cost to the employee.</a:t>
            </a:r>
          </a:p>
          <a:p>
            <a:pPr eaLnBrk="1" hangingPunct="1"/>
            <a:endParaRPr lang="en-US" altLang="en-US" dirty="0"/>
          </a:p>
          <a:p>
            <a:pPr eaLnBrk="1" hangingPunct="1"/>
            <a:r>
              <a:rPr lang="en-US" altLang="en-US" dirty="0"/>
              <a:t>At a reasonable time and place.</a:t>
            </a:r>
          </a:p>
          <a:p>
            <a:pPr eaLnBrk="1" hangingPunct="1"/>
            <a:endParaRPr lang="en-US" altLang="en-US" b="1" dirty="0"/>
          </a:p>
          <a:p>
            <a:pPr eaLnBrk="1" hangingPunct="1"/>
            <a:r>
              <a:rPr lang="en-US" altLang="en-US" b="1" dirty="0"/>
              <a:t>General Industry</a:t>
            </a:r>
            <a:endParaRPr lang="en-US" altLang="en-US" dirty="0"/>
          </a:p>
          <a:p>
            <a:pPr lvl="1" eaLnBrk="1" hangingPunct="1"/>
            <a:r>
              <a:rPr lang="en-US" altLang="en-US" dirty="0"/>
              <a:t>When exposed at or above 25 µg/m</a:t>
            </a:r>
            <a:r>
              <a:rPr lang="en-US" altLang="en-US" baseline="30000" dirty="0"/>
              <a:t>3 </a:t>
            </a:r>
            <a:r>
              <a:rPr lang="en-US" altLang="en-US" dirty="0"/>
              <a:t>for 30 or more days for any 12 consecutive months.</a:t>
            </a:r>
            <a:endParaRPr lang="en-US" altLang="en-US" baseline="30000" dirty="0"/>
          </a:p>
          <a:p>
            <a:pPr lvl="1" eaLnBrk="1" hangingPunct="1"/>
            <a:endParaRPr lang="en-US" altLang="en-US" dirty="0"/>
          </a:p>
          <a:p>
            <a:r>
              <a:rPr lang="en-US" altLang="en-US" b="1" dirty="0"/>
              <a:t>Construction</a:t>
            </a:r>
          </a:p>
          <a:p>
            <a:pPr lvl="1"/>
            <a:r>
              <a:rPr lang="en-US" altLang="en-US" dirty="0"/>
              <a:t>When employee is required to wear a respirator 30 or more days for any 12 consecutive months.</a:t>
            </a:r>
          </a:p>
          <a:p>
            <a:pPr lvl="1"/>
            <a:endParaRPr lang="en-US" altLang="en-US" dirty="0"/>
          </a:p>
        </p:txBody>
      </p:sp>
      <p:sp>
        <p:nvSpPr>
          <p:cNvPr id="8" name="Rectangle 7"/>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spTree>
    <p:extLst>
      <p:ext uri="{BB962C8B-B14F-4D97-AF65-F5344CB8AC3E}">
        <p14:creationId xmlns:p14="http://schemas.microsoft.com/office/powerpoint/2010/main" val="3359462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69794" y="472263"/>
            <a:ext cx="7848600" cy="553998"/>
          </a:xfrm>
        </p:spPr>
        <p:txBody>
          <a:bodyPr/>
          <a:lstStyle/>
          <a:p>
            <a:r>
              <a:rPr lang="en-US" altLang="en-US" dirty="0">
                <a:latin typeface="+mn-lt"/>
              </a:rPr>
              <a:t>Specific Control Methods</a:t>
            </a:r>
          </a:p>
        </p:txBody>
      </p:sp>
      <p:sp>
        <p:nvSpPr>
          <p:cNvPr id="4" name="Rectangle 3"/>
          <p:cNvSpPr>
            <a:spLocks noChangeArrowheads="1"/>
          </p:cNvSpPr>
          <p:nvPr/>
        </p:nvSpPr>
        <p:spPr bwMode="auto">
          <a:xfrm>
            <a:off x="6934200" y="616462"/>
            <a:ext cx="1809021"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1926.1153(c)(1)</a:t>
            </a:r>
          </a:p>
          <a:p>
            <a:pPr eaLnBrk="1" hangingPunct="1">
              <a:defRPr/>
            </a:pPr>
            <a:endParaRPr lang="en-US" sz="1800" u="none" dirty="0">
              <a:latin typeface="+mn-lt"/>
            </a:endParaRPr>
          </a:p>
        </p:txBody>
      </p:sp>
      <p:sp>
        <p:nvSpPr>
          <p:cNvPr id="6" name="Content Placeholder 2">
            <a:extLst>
              <a:ext uri="{FF2B5EF4-FFF2-40B4-BE49-F238E27FC236}">
                <a16:creationId xmlns:a16="http://schemas.microsoft.com/office/drawing/2014/main" id="{E346216E-1823-4C13-A6FD-CA9EA3F69E2E}"/>
              </a:ext>
            </a:extLst>
          </p:cNvPr>
          <p:cNvSpPr>
            <a:spLocks noGrp="1"/>
          </p:cNvSpPr>
          <p:nvPr>
            <p:ph idx="1"/>
          </p:nvPr>
        </p:nvSpPr>
        <p:spPr>
          <a:xfrm>
            <a:off x="533400" y="1189037"/>
            <a:ext cx="8077200" cy="4602163"/>
          </a:xfrm>
        </p:spPr>
        <p:txBody>
          <a:bodyPr/>
          <a:lstStyle/>
          <a:p>
            <a:r>
              <a:rPr lang="en-US" altLang="en-US" b="1" dirty="0"/>
              <a:t>In Construction</a:t>
            </a:r>
          </a:p>
          <a:p>
            <a:endParaRPr lang="en-US" altLang="en-US" sz="800" b="1" dirty="0"/>
          </a:p>
          <a:p>
            <a:pPr lvl="1"/>
            <a:r>
              <a:rPr lang="en-US" altLang="en-US" dirty="0"/>
              <a:t>Table 1</a:t>
            </a:r>
          </a:p>
          <a:p>
            <a:pPr lvl="2">
              <a:spcBef>
                <a:spcPts val="600"/>
              </a:spcBef>
            </a:pPr>
            <a:r>
              <a:rPr lang="en-US" altLang="en-US" dirty="0"/>
              <a:t>18 specific tasks</a:t>
            </a:r>
          </a:p>
          <a:p>
            <a:pPr marL="914400" lvl="2" indent="0">
              <a:buNone/>
            </a:pPr>
            <a:endParaRPr lang="en-US" altLang="en-US" sz="800" dirty="0"/>
          </a:p>
          <a:p>
            <a:pPr marL="914400" lvl="2" indent="0">
              <a:buNone/>
            </a:pPr>
            <a:endParaRPr lang="en-US" altLang="en-US" sz="800" dirty="0"/>
          </a:p>
          <a:p>
            <a:pPr lvl="2"/>
            <a:r>
              <a:rPr lang="en-US" altLang="en-US" sz="2400" dirty="0"/>
              <a:t>Identifies specific engineering controls to use</a:t>
            </a:r>
          </a:p>
          <a:p>
            <a:pPr lvl="3">
              <a:lnSpc>
                <a:spcPct val="150000"/>
              </a:lnSpc>
            </a:pPr>
            <a:r>
              <a:rPr lang="en-US" altLang="en-US" dirty="0"/>
              <a:t>Water delivery systems</a:t>
            </a:r>
          </a:p>
          <a:p>
            <a:pPr lvl="3">
              <a:lnSpc>
                <a:spcPct val="150000"/>
              </a:lnSpc>
            </a:pPr>
            <a:r>
              <a:rPr lang="en-US" altLang="en-US" dirty="0"/>
              <a:t>Dust collection systems</a:t>
            </a:r>
          </a:p>
          <a:p>
            <a:pPr marL="1254125" lvl="3" indent="0">
              <a:buNone/>
            </a:pPr>
            <a:endParaRPr lang="en-US" altLang="en-US" sz="800" dirty="0"/>
          </a:p>
          <a:p>
            <a:pPr marL="1254125" lvl="3" indent="0">
              <a:buNone/>
            </a:pPr>
            <a:endParaRPr lang="en-US" altLang="en-US" sz="800" dirty="0"/>
          </a:p>
          <a:p>
            <a:pPr lvl="2"/>
            <a:r>
              <a:rPr lang="en-US" altLang="en-US" sz="2400" dirty="0"/>
              <a:t>Fully and properly implemented controls listed</a:t>
            </a:r>
          </a:p>
          <a:p>
            <a:pPr lvl="3">
              <a:lnSpc>
                <a:spcPct val="150000"/>
              </a:lnSpc>
            </a:pPr>
            <a:r>
              <a:rPr lang="en-US" altLang="en-US" dirty="0"/>
              <a:t>Do not have to comply with PEL</a:t>
            </a:r>
          </a:p>
          <a:p>
            <a:pPr lvl="3">
              <a:lnSpc>
                <a:spcPct val="150000"/>
              </a:lnSpc>
            </a:pPr>
            <a:r>
              <a:rPr lang="en-US" altLang="en-US" dirty="0"/>
              <a:t>Do not have to conduct exposure assessment</a:t>
            </a:r>
          </a:p>
          <a:p>
            <a:pPr marL="0" indent="0">
              <a:buNone/>
            </a:pPr>
            <a:endParaRPr lang="en-US" altLang="en-US" sz="2400" dirty="0"/>
          </a:p>
          <a:p>
            <a:pPr marL="0" indent="0">
              <a:buNone/>
            </a:pPr>
            <a:endParaRPr lang="en-US" altLang="en-US" sz="2400" dirty="0"/>
          </a:p>
          <a:p>
            <a:pPr marL="0" indent="0">
              <a:buNone/>
            </a:pPr>
            <a:endParaRPr lang="en-US" altLang="en-US" sz="2400" dirty="0"/>
          </a:p>
          <a:p>
            <a:pPr marL="0" indent="0">
              <a:buNone/>
            </a:pPr>
            <a:r>
              <a:rPr lang="en-US" altLang="en-US" b="1" i="1" dirty="0"/>
              <a:t>	</a:t>
            </a:r>
            <a:endParaRPr lang="en-US" altLang="en-US" sz="2400" dirty="0"/>
          </a:p>
        </p:txBody>
      </p:sp>
    </p:spTree>
    <p:extLst>
      <p:ext uri="{BB962C8B-B14F-4D97-AF65-F5344CB8AC3E}">
        <p14:creationId xmlns:p14="http://schemas.microsoft.com/office/powerpoint/2010/main" val="23029956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918263" y="76242"/>
            <a:ext cx="6756400" cy="553998"/>
          </a:xfrm>
        </p:spPr>
        <p:txBody>
          <a:bodyPr/>
          <a:lstStyle/>
          <a:p>
            <a:pPr algn="ctr"/>
            <a:r>
              <a:rPr lang="en-US" altLang="en-US" dirty="0"/>
              <a:t>Table 1 - Example</a:t>
            </a:r>
            <a:endParaRPr lang="en-US" altLang="en-US" dirty="0">
              <a:latin typeface="Arial Narrow" panose="020B0606020202030204" pitchFamily="34" charset="0"/>
            </a:endParaRPr>
          </a:p>
        </p:txBody>
      </p:sp>
      <p:graphicFrame>
        <p:nvGraphicFramePr>
          <p:cNvPr id="5" name="Table 4"/>
          <p:cNvGraphicFramePr>
            <a:graphicFrameLocks noGrp="1"/>
          </p:cNvGraphicFramePr>
          <p:nvPr/>
        </p:nvGraphicFramePr>
        <p:xfrm>
          <a:off x="152400" y="798647"/>
          <a:ext cx="8826500" cy="5854700"/>
        </p:xfrm>
        <a:graphic>
          <a:graphicData uri="http://schemas.openxmlformats.org/drawingml/2006/table">
            <a:tbl>
              <a:tblPr firstRow="1" bandRow="1">
                <a:tableStyleId>{C4B1156A-380E-4F78-BDF5-A606A8083BF9}</a:tableStyleId>
              </a:tblPr>
              <a:tblGrid>
                <a:gridCol w="2473397">
                  <a:extLst>
                    <a:ext uri="{9D8B030D-6E8A-4147-A177-3AD203B41FA5}">
                      <a16:colId xmlns:a16="http://schemas.microsoft.com/office/drawing/2014/main" val="4107675505"/>
                    </a:ext>
                  </a:extLst>
                </a:gridCol>
                <a:gridCol w="3054405">
                  <a:extLst>
                    <a:ext uri="{9D8B030D-6E8A-4147-A177-3AD203B41FA5}">
                      <a16:colId xmlns:a16="http://schemas.microsoft.com/office/drawing/2014/main" val="1307164066"/>
                    </a:ext>
                  </a:extLst>
                </a:gridCol>
                <a:gridCol w="1628961">
                  <a:extLst>
                    <a:ext uri="{9D8B030D-6E8A-4147-A177-3AD203B41FA5}">
                      <a16:colId xmlns:a16="http://schemas.microsoft.com/office/drawing/2014/main" val="183688287"/>
                    </a:ext>
                  </a:extLst>
                </a:gridCol>
                <a:gridCol w="1669737">
                  <a:extLst>
                    <a:ext uri="{9D8B030D-6E8A-4147-A177-3AD203B41FA5}">
                      <a16:colId xmlns:a16="http://schemas.microsoft.com/office/drawing/2014/main" val="3110122147"/>
                    </a:ext>
                  </a:extLst>
                </a:gridCol>
              </a:tblGrid>
              <a:tr h="0">
                <a:tc rowSpan="2">
                  <a:txBody>
                    <a:bodyPr/>
                    <a:lstStyle/>
                    <a:p>
                      <a:pPr marL="0" marR="0">
                        <a:lnSpc>
                          <a:spcPct val="107000"/>
                        </a:lnSpc>
                        <a:spcBef>
                          <a:spcPts val="0"/>
                        </a:spcBef>
                        <a:spcAft>
                          <a:spcPts val="800"/>
                        </a:spcAft>
                      </a:pPr>
                      <a:r>
                        <a:rPr lang="en-US" sz="2000" dirty="0">
                          <a:effectLst/>
                          <a:latin typeface="Arial Narrow" panose="020B0606020202030204" pitchFamily="34" charset="0"/>
                        </a:rPr>
                        <a:t>Equipment/Task</a:t>
                      </a:r>
                      <a:endParaRPr lang="en-US"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rowSpan="2">
                  <a:txBody>
                    <a:bodyPr/>
                    <a:lstStyle/>
                    <a:p>
                      <a:pPr marL="0" marR="0">
                        <a:lnSpc>
                          <a:spcPct val="107000"/>
                        </a:lnSpc>
                        <a:spcBef>
                          <a:spcPts val="0"/>
                        </a:spcBef>
                        <a:spcAft>
                          <a:spcPts val="800"/>
                        </a:spcAft>
                      </a:pPr>
                      <a:r>
                        <a:rPr lang="en-US" sz="2000" dirty="0">
                          <a:effectLst/>
                          <a:latin typeface="Arial Narrow" panose="020B0606020202030204" pitchFamily="34" charset="0"/>
                        </a:rPr>
                        <a:t>Engineering and work practice control methods</a:t>
                      </a:r>
                      <a:endParaRPr lang="en-US"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gridSpan="2">
                  <a:txBody>
                    <a:bodyPr/>
                    <a:lstStyle/>
                    <a:p>
                      <a:pPr marL="0" marR="0">
                        <a:lnSpc>
                          <a:spcPct val="107000"/>
                        </a:lnSpc>
                        <a:spcBef>
                          <a:spcPts val="0"/>
                        </a:spcBef>
                        <a:spcAft>
                          <a:spcPts val="800"/>
                        </a:spcAft>
                      </a:pPr>
                      <a:r>
                        <a:rPr lang="en-US" sz="2000" dirty="0">
                          <a:effectLst/>
                          <a:latin typeface="Arial Narrow" panose="020B0606020202030204" pitchFamily="34" charset="0"/>
                        </a:rPr>
                        <a:t>Required respiratory protection and minimum assigned protection factor (APF)</a:t>
                      </a:r>
                      <a:endParaRPr lang="en-US" sz="2000"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hMerge="1">
                  <a:txBody>
                    <a:bodyPr/>
                    <a:lstStyle/>
                    <a:p>
                      <a:endParaRPr lang="en-US"/>
                    </a:p>
                  </a:txBody>
                  <a:tcPr/>
                </a:tc>
                <a:extLst>
                  <a:ext uri="{0D108BD9-81ED-4DB2-BD59-A6C34878D82A}">
                    <a16:rowId xmlns:a16="http://schemas.microsoft.com/office/drawing/2014/main" val="3177422910"/>
                  </a:ext>
                </a:extLst>
              </a:tr>
              <a:tr h="370840">
                <a:tc vMerge="1">
                  <a:txBody>
                    <a:bodyPr/>
                    <a:lstStyle/>
                    <a:p>
                      <a:pPr>
                        <a:lnSpc>
                          <a:spcPct val="107000"/>
                        </a:lnSpc>
                      </a:pPr>
                      <a:endParaRPr lang="en-US" sz="2000" dirty="0">
                        <a:effectLst/>
                        <a:latin typeface="Arial Narrow" panose="020B0606020202030204" pitchFamily="34" charset="0"/>
                      </a:endParaRPr>
                    </a:p>
                  </a:txBody>
                  <a:tcPr>
                    <a:noFill/>
                  </a:tcPr>
                </a:tc>
                <a:tc vMerge="1">
                  <a:txBody>
                    <a:bodyPr/>
                    <a:lstStyle/>
                    <a:p>
                      <a:pPr>
                        <a:lnSpc>
                          <a:spcPct val="107000"/>
                        </a:lnSpc>
                      </a:pPr>
                      <a:endParaRPr lang="en-US" sz="2000" dirty="0">
                        <a:effectLst/>
                        <a:latin typeface="Arial Narrow" panose="020B0606020202030204" pitchFamily="34" charset="0"/>
                      </a:endParaRPr>
                    </a:p>
                  </a:txBody>
                  <a:tcPr>
                    <a:noFill/>
                  </a:tcPr>
                </a:tc>
                <a:tc rowSpan="2">
                  <a:txBody>
                    <a:bodyPr/>
                    <a:lstStyle/>
                    <a:p>
                      <a:pPr marL="0" marR="0">
                        <a:lnSpc>
                          <a:spcPct val="107000"/>
                        </a:lnSpc>
                        <a:spcBef>
                          <a:spcPts val="0"/>
                        </a:spcBef>
                        <a:spcAft>
                          <a:spcPts val="800"/>
                        </a:spcAft>
                      </a:pPr>
                      <a:r>
                        <a:rPr lang="en-US" sz="2000" dirty="0">
                          <a:effectLst/>
                          <a:latin typeface="Arial Narrow" panose="020B0606020202030204" pitchFamily="34" charset="0"/>
                        </a:rPr>
                        <a:t>≤ 4 hours/shift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rowSpan="2">
                  <a:txBody>
                    <a:bodyPr/>
                    <a:lstStyle/>
                    <a:p>
                      <a:pPr marL="0" marR="0">
                        <a:lnSpc>
                          <a:spcPct val="107000"/>
                        </a:lnSpc>
                        <a:spcBef>
                          <a:spcPts val="0"/>
                        </a:spcBef>
                        <a:spcAft>
                          <a:spcPts val="800"/>
                        </a:spcAft>
                      </a:pPr>
                      <a:r>
                        <a:rPr lang="en-US" sz="2000" dirty="0">
                          <a:effectLst/>
                          <a:latin typeface="Arial Narrow" panose="020B0606020202030204" pitchFamily="34" charset="0"/>
                        </a:rPr>
                        <a:t>&gt;4 hours/shift</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extLst>
                  <a:ext uri="{0D108BD9-81ED-4DB2-BD59-A6C34878D82A}">
                    <a16:rowId xmlns:a16="http://schemas.microsoft.com/office/drawing/2014/main" val="2881843014"/>
                  </a:ext>
                </a:extLst>
              </a:tr>
              <a:tr h="370840">
                <a:tc rowSpan="3">
                  <a:txBody>
                    <a:bodyPr/>
                    <a:lstStyle/>
                    <a:p>
                      <a:pPr marL="0" marR="0">
                        <a:lnSpc>
                          <a:spcPct val="107000"/>
                        </a:lnSpc>
                        <a:spcBef>
                          <a:spcPts val="0"/>
                        </a:spcBef>
                        <a:spcAft>
                          <a:spcPts val="800"/>
                        </a:spcAft>
                      </a:pPr>
                      <a:r>
                        <a:rPr lang="en-US" sz="2000" dirty="0">
                          <a:effectLst/>
                          <a:latin typeface="Arial Narrow" panose="020B0606020202030204" pitchFamily="34" charset="0"/>
                        </a:rPr>
                        <a:t>Handheld power saws (any blade diameter)</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Arial Narrow" panose="020B0606020202030204" pitchFamily="34" charset="0"/>
                        </a:rPr>
                        <a:t> </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800"/>
                        </a:spcAft>
                      </a:pPr>
                      <a:r>
                        <a:rPr lang="en-US" sz="2000" dirty="0">
                          <a:effectLst/>
                          <a:latin typeface="Arial Narrow" panose="020B0606020202030204" pitchFamily="34" charset="0"/>
                        </a:rPr>
                        <a:t>Use saw equipped with integrated water delivery system that continuously feeds water to the blade</a:t>
                      </a:r>
                      <a:br>
                        <a:rPr lang="en-US" sz="2000" dirty="0">
                          <a:effectLst/>
                          <a:latin typeface="Arial Narrow" panose="020B0606020202030204" pitchFamily="34" charset="0"/>
                        </a:rPr>
                      </a:br>
                      <a:r>
                        <a:rPr lang="en-US" sz="2000" dirty="0">
                          <a:effectLst/>
                          <a:latin typeface="Arial Narrow" panose="020B0606020202030204" pitchFamily="34" charset="0"/>
                        </a:rPr>
                        <a:t>Operate and maintain tool in accordance with manufacturer's instructions to minimize dust emissions:</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vMerge="1">
                  <a:txBody>
                    <a:bodyPr/>
                    <a:lstStyle/>
                    <a:p>
                      <a:pPr>
                        <a:lnSpc>
                          <a:spcPct val="107000"/>
                        </a:lnSpc>
                      </a:pPr>
                      <a:endParaRPr lang="en-US" sz="2000" dirty="0">
                        <a:effectLst/>
                        <a:latin typeface="Arial Narrow" panose="020B0606020202030204" pitchFamily="34" charset="0"/>
                      </a:endParaRPr>
                    </a:p>
                  </a:txBody>
                  <a:tcPr>
                    <a:noFill/>
                  </a:tcPr>
                </a:tc>
                <a:tc vMerge="1">
                  <a:txBody>
                    <a:bodyPr/>
                    <a:lstStyle/>
                    <a:p>
                      <a:pPr>
                        <a:lnSpc>
                          <a:spcPct val="107000"/>
                        </a:lnSpc>
                      </a:pPr>
                      <a:endParaRPr lang="en-US" sz="2000" dirty="0">
                        <a:effectLst/>
                        <a:latin typeface="Arial Narrow" panose="020B0606020202030204" pitchFamily="34" charset="0"/>
                      </a:endParaRPr>
                    </a:p>
                  </a:txBody>
                  <a:tcPr>
                    <a:noFill/>
                  </a:tcPr>
                </a:tc>
                <a:extLst>
                  <a:ext uri="{0D108BD9-81ED-4DB2-BD59-A6C34878D82A}">
                    <a16:rowId xmlns:a16="http://schemas.microsoft.com/office/drawing/2014/main" val="3603197420"/>
                  </a:ext>
                </a:extLst>
              </a:tr>
              <a:tr h="370840">
                <a:tc vMerge="1">
                  <a:txBody>
                    <a:bodyPr/>
                    <a:lstStyle/>
                    <a:p>
                      <a:pPr>
                        <a:lnSpc>
                          <a:spcPct val="107000"/>
                        </a:lnSpc>
                      </a:pPr>
                      <a:endParaRPr lang="en-US" sz="2000">
                        <a:effectLst/>
                        <a:latin typeface="Arial Narrow" panose="020B0606020202030204" pitchFamily="34" charset="0"/>
                      </a:endParaRPr>
                    </a:p>
                  </a:txBody>
                  <a:tcPr>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Arial Narrow" panose="020B0606020202030204" pitchFamily="34" charset="0"/>
                        </a:rPr>
                        <a:t>When used outdoors</a:t>
                      </a:r>
                    </a:p>
                    <a:p>
                      <a:pPr>
                        <a:lnSpc>
                          <a:spcPct val="107000"/>
                        </a:lnSpc>
                      </a:pPr>
                      <a:endParaRPr lang="en-US" sz="2000" dirty="0">
                        <a:effectLst/>
                        <a:latin typeface="Arial Narrow" panose="020B0606020202030204" pitchFamily="34" charset="0"/>
                      </a:endParaRPr>
                    </a:p>
                  </a:txBody>
                  <a:tcPr>
                    <a:noFill/>
                  </a:tcPr>
                </a:tc>
                <a:tc>
                  <a:txBody>
                    <a:bodyPr/>
                    <a:lstStyle/>
                    <a:p>
                      <a:pPr>
                        <a:lnSpc>
                          <a:spcPct val="107000"/>
                        </a:lnSpc>
                      </a:pPr>
                      <a:r>
                        <a:rPr lang="en-US" sz="2000" dirty="0">
                          <a:effectLst/>
                          <a:latin typeface="Arial Narrow" panose="020B0606020202030204" pitchFamily="34" charset="0"/>
                        </a:rPr>
                        <a:t>None</a:t>
                      </a:r>
                    </a:p>
                  </a:txBody>
                  <a:tcPr>
                    <a:noFill/>
                  </a:tcPr>
                </a:tc>
                <a:tc>
                  <a:txBody>
                    <a:bodyPr/>
                    <a:lstStyle/>
                    <a:p>
                      <a:pPr>
                        <a:lnSpc>
                          <a:spcPct val="107000"/>
                        </a:lnSpc>
                      </a:pPr>
                      <a:r>
                        <a:rPr lang="en-US" sz="2000" dirty="0">
                          <a:effectLst/>
                          <a:latin typeface="Arial Narrow" panose="020B0606020202030204" pitchFamily="34" charset="0"/>
                        </a:rPr>
                        <a:t>APF 10</a:t>
                      </a:r>
                    </a:p>
                  </a:txBody>
                  <a:tcPr>
                    <a:noFill/>
                  </a:tcPr>
                </a:tc>
                <a:extLst>
                  <a:ext uri="{0D108BD9-81ED-4DB2-BD59-A6C34878D82A}">
                    <a16:rowId xmlns:a16="http://schemas.microsoft.com/office/drawing/2014/main" val="417399676"/>
                  </a:ext>
                </a:extLst>
              </a:tr>
              <a:tr h="370840">
                <a:tc vMerge="1">
                  <a:txBody>
                    <a:bodyPr/>
                    <a:lstStyle/>
                    <a:p>
                      <a:pPr marL="0" marR="0">
                        <a:lnSpc>
                          <a:spcPct val="107000"/>
                        </a:lnSpc>
                        <a:spcBef>
                          <a:spcPts val="0"/>
                        </a:spcBef>
                        <a:spcAft>
                          <a:spcPts val="800"/>
                        </a:spcAft>
                      </a:pP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800"/>
                        </a:spcAft>
                      </a:pPr>
                      <a:r>
                        <a:rPr lang="en-US" sz="2000" dirty="0">
                          <a:effectLst/>
                          <a:latin typeface="Arial Narrow" panose="020B0606020202030204" pitchFamily="34" charset="0"/>
                        </a:rPr>
                        <a:t>When used indoors or in an enclosed area</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800"/>
                        </a:spcAft>
                      </a:pPr>
                      <a:r>
                        <a:rPr lang="en-US" sz="2000" dirty="0">
                          <a:effectLst/>
                          <a:latin typeface="Arial Narrow" panose="020B0606020202030204" pitchFamily="34" charset="0"/>
                        </a:rPr>
                        <a:t> APF 10</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800"/>
                        </a:spcAft>
                      </a:pPr>
                      <a:r>
                        <a:rPr lang="en-US" sz="2000" dirty="0">
                          <a:effectLst/>
                          <a:latin typeface="Arial Narrow" panose="020B0606020202030204" pitchFamily="34" charset="0"/>
                        </a:rPr>
                        <a:t>APF 10</a:t>
                      </a:r>
                      <a:endParaRPr lang="en-US" sz="2000" dirty="0">
                        <a:effectLst/>
                        <a:latin typeface="Arial Narrow" panose="020B0606020202030204" pitchFamily="34" charset="0"/>
                        <a:ea typeface="Calibri" panose="020F0502020204030204" pitchFamily="34" charset="0"/>
                        <a:cs typeface="Times New Roman" panose="02020603050405020304" pitchFamily="18" charset="0"/>
                      </a:endParaRPr>
                    </a:p>
                  </a:txBody>
                  <a:tcPr>
                    <a:noFill/>
                  </a:tcPr>
                </a:tc>
                <a:extLst>
                  <a:ext uri="{0D108BD9-81ED-4DB2-BD59-A6C34878D82A}">
                    <a16:rowId xmlns:a16="http://schemas.microsoft.com/office/drawing/2014/main" val="206515877"/>
                  </a:ext>
                </a:extLst>
              </a:tr>
            </a:tbl>
          </a:graphicData>
        </a:graphic>
      </p:graphicFrame>
      <p:sp>
        <p:nvSpPr>
          <p:cNvPr id="13" name="Rectangle 12"/>
          <p:cNvSpPr>
            <a:spLocks noChangeArrowheads="1"/>
          </p:cNvSpPr>
          <p:nvPr/>
        </p:nvSpPr>
        <p:spPr bwMode="auto">
          <a:xfrm>
            <a:off x="7086600" y="304800"/>
            <a:ext cx="1809021"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1926.1153(c)(1)</a:t>
            </a:r>
          </a:p>
          <a:p>
            <a:pPr eaLnBrk="1" hangingPunct="1">
              <a:defRPr/>
            </a:pPr>
            <a:endParaRPr lang="en-US" sz="1800" u="none" dirty="0">
              <a:latin typeface="+mn-lt"/>
            </a:endParaRPr>
          </a:p>
        </p:txBody>
      </p:sp>
    </p:spTree>
    <p:extLst>
      <p:ext uri="{BB962C8B-B14F-4D97-AF65-F5344CB8AC3E}">
        <p14:creationId xmlns:p14="http://schemas.microsoft.com/office/powerpoint/2010/main" val="34646505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t>Abatement</a:t>
            </a:r>
          </a:p>
        </p:txBody>
      </p:sp>
      <p:sp>
        <p:nvSpPr>
          <p:cNvPr id="87043" name="Content Placeholder 2"/>
          <p:cNvSpPr>
            <a:spLocks noGrp="1"/>
          </p:cNvSpPr>
          <p:nvPr>
            <p:ph idx="1"/>
          </p:nvPr>
        </p:nvSpPr>
        <p:spPr>
          <a:xfrm>
            <a:off x="562024" y="1224617"/>
            <a:ext cx="7924800" cy="4602162"/>
          </a:xfrm>
        </p:spPr>
        <p:txBody>
          <a:bodyPr/>
          <a:lstStyle/>
          <a:p>
            <a:r>
              <a:rPr lang="en-US" altLang="en-US" sz="2400" dirty="0"/>
              <a:t>Elimination</a:t>
            </a:r>
          </a:p>
          <a:p>
            <a:endParaRPr lang="en-US" altLang="en-US" sz="800" dirty="0"/>
          </a:p>
          <a:p>
            <a:endParaRPr lang="en-US" altLang="en-US" sz="800" dirty="0"/>
          </a:p>
          <a:p>
            <a:r>
              <a:rPr lang="en-US" altLang="en-US" sz="2400" dirty="0"/>
              <a:t>Substitution</a:t>
            </a:r>
          </a:p>
          <a:p>
            <a:endParaRPr lang="en-US" altLang="en-US" sz="800" dirty="0"/>
          </a:p>
          <a:p>
            <a:endParaRPr lang="en-US" altLang="en-US" sz="800" dirty="0"/>
          </a:p>
          <a:p>
            <a:r>
              <a:rPr lang="en-US" altLang="en-US" sz="2400" dirty="0"/>
              <a:t>Engineering controls</a:t>
            </a:r>
          </a:p>
          <a:p>
            <a:pPr lvl="1"/>
            <a:r>
              <a:rPr lang="en-US" altLang="en-US" sz="2000" i="1" dirty="0"/>
              <a:t>Mechanical ventilation</a:t>
            </a:r>
          </a:p>
          <a:p>
            <a:pPr lvl="1"/>
            <a:endParaRPr lang="en-US" altLang="en-US" sz="800" dirty="0"/>
          </a:p>
          <a:p>
            <a:pPr lvl="1"/>
            <a:endParaRPr lang="en-US" altLang="en-US" sz="800" dirty="0"/>
          </a:p>
          <a:p>
            <a:r>
              <a:rPr lang="en-US" altLang="en-US" sz="2400" dirty="0"/>
              <a:t>Administrative controls</a:t>
            </a:r>
          </a:p>
          <a:p>
            <a:pPr lvl="1"/>
            <a:r>
              <a:rPr lang="en-US" altLang="en-US" sz="2000" i="1" dirty="0"/>
              <a:t>Housekeeping</a:t>
            </a:r>
          </a:p>
          <a:p>
            <a:pPr lvl="1"/>
            <a:r>
              <a:rPr lang="en-US" altLang="en-US" sz="2000" i="1" dirty="0"/>
              <a:t>Personal hygiene </a:t>
            </a:r>
          </a:p>
          <a:p>
            <a:pPr lvl="1"/>
            <a:r>
              <a:rPr lang="en-US" altLang="en-US" sz="2000" i="1" dirty="0"/>
              <a:t>Regulated areas of work</a:t>
            </a:r>
          </a:p>
          <a:p>
            <a:endParaRPr lang="en-US" altLang="en-US" sz="800" dirty="0"/>
          </a:p>
          <a:p>
            <a:endParaRPr lang="en-US" altLang="en-US" sz="800" dirty="0"/>
          </a:p>
          <a:p>
            <a:r>
              <a:rPr lang="en-US" altLang="en-US" sz="2400" dirty="0"/>
              <a:t>PPE</a:t>
            </a:r>
          </a:p>
          <a:p>
            <a:pPr lvl="1"/>
            <a:r>
              <a:rPr lang="en-US" altLang="en-US" sz="2000" i="1" dirty="0"/>
              <a:t>Respiratory protection</a:t>
            </a:r>
          </a:p>
          <a:p>
            <a:pPr lvl="1"/>
            <a:r>
              <a:rPr lang="en-US" altLang="en-US" sz="2000" i="1" dirty="0"/>
              <a:t>Protective work clothing</a:t>
            </a:r>
          </a:p>
          <a:p>
            <a:endParaRPr lang="en-US" altLang="en-US" dirty="0"/>
          </a:p>
        </p:txBody>
      </p:sp>
      <p:sp>
        <p:nvSpPr>
          <p:cNvPr id="6" name="Rectangle 5"/>
          <p:cNvSpPr>
            <a:spLocks noChangeArrowheads="1"/>
          </p:cNvSpPr>
          <p:nvPr/>
        </p:nvSpPr>
        <p:spPr bwMode="auto">
          <a:xfrm>
            <a:off x="7391400" y="381000"/>
            <a:ext cx="1274708"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1910.1053</a:t>
            </a:r>
          </a:p>
          <a:p>
            <a:pPr eaLnBrk="1" hangingPunct="1">
              <a:defRPr/>
            </a:pPr>
            <a:r>
              <a:rPr lang="en-US" sz="1800" u="none" dirty="0">
                <a:latin typeface="+mn-lt"/>
              </a:rPr>
              <a:t>1926.1153</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738" y="1442484"/>
            <a:ext cx="916086" cy="4166429"/>
          </a:xfrm>
          <a:prstGeom prst="rect">
            <a:avLst/>
          </a:prstGeom>
        </p:spPr>
      </p:pic>
    </p:spTree>
    <p:extLst>
      <p:ext uri="{BB962C8B-B14F-4D97-AF65-F5344CB8AC3E}">
        <p14:creationId xmlns:p14="http://schemas.microsoft.com/office/powerpoint/2010/main" val="268001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457200"/>
            <a:ext cx="7848600" cy="554038"/>
          </a:xfrm>
        </p:spPr>
        <p:txBody>
          <a:bodyPr/>
          <a:lstStyle/>
          <a:p>
            <a:r>
              <a:rPr lang="en-US" altLang="en-US"/>
              <a:t>Lead Standard</a:t>
            </a:r>
          </a:p>
        </p:txBody>
      </p:sp>
      <p:sp>
        <p:nvSpPr>
          <p:cNvPr id="4"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a:t>
            </a:r>
          </a:p>
          <a:p>
            <a:pPr eaLnBrk="1" hangingPunct="1">
              <a:defRPr/>
            </a:pPr>
            <a:r>
              <a:rPr lang="en-US" sz="1800" u="none" dirty="0">
                <a:latin typeface="+mn-lt"/>
              </a:rPr>
              <a:t>1926.62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479" y="5210459"/>
            <a:ext cx="929721" cy="777307"/>
          </a:xfrm>
          <a:prstGeom prst="rect">
            <a:avLst/>
          </a:prstGeom>
        </p:spPr>
      </p:pic>
      <p:sp>
        <p:nvSpPr>
          <p:cNvPr id="8" name="Rectangle 3">
            <a:extLst>
              <a:ext uri="{FF2B5EF4-FFF2-40B4-BE49-F238E27FC236}">
                <a16:creationId xmlns:a16="http://schemas.microsoft.com/office/drawing/2014/main" id="{25BAF090-75B0-41DE-B1EF-5EAE299A65F4}"/>
              </a:ext>
            </a:extLst>
          </p:cNvPr>
          <p:cNvSpPr txBox="1">
            <a:spLocks noChangeArrowheads="1"/>
          </p:cNvSpPr>
          <p:nvPr/>
        </p:nvSpPr>
        <p:spPr bwMode="auto">
          <a:xfrm>
            <a:off x="533400" y="1219200"/>
            <a:ext cx="792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a:t>Means metallic lead, all inorganic lead compounds, and organic lead soaps</a:t>
            </a:r>
          </a:p>
          <a:p>
            <a:endParaRPr lang="en-US" altLang="en-US" sz="800" u="none" kern="0"/>
          </a:p>
          <a:p>
            <a:pPr lvl="2"/>
            <a:endParaRPr lang="en-US" altLang="en-US" sz="500" u="none" kern="0"/>
          </a:p>
          <a:p>
            <a:pPr lvl="1"/>
            <a:r>
              <a:rPr lang="en-US" altLang="en-US" u="none" kern="0"/>
              <a:t>Excluded from this definition are all other organic lead compounds. </a:t>
            </a:r>
          </a:p>
          <a:p>
            <a:pPr lvl="1"/>
            <a:endParaRPr lang="en-US" altLang="en-US" u="none" kern="0"/>
          </a:p>
          <a:p>
            <a:r>
              <a:rPr lang="en-US" altLang="en-US" u="none" kern="0"/>
              <a:t>Exposure sources</a:t>
            </a:r>
          </a:p>
          <a:p>
            <a:endParaRPr lang="en-US" altLang="en-US" sz="800" u="none" kern="0"/>
          </a:p>
          <a:p>
            <a:pPr lvl="2"/>
            <a:endParaRPr lang="en-US" altLang="en-US" sz="500" u="none" kern="0"/>
          </a:p>
          <a:p>
            <a:pPr lvl="1"/>
            <a:r>
              <a:rPr lang="en-US" altLang="en-US" u="none" kern="0"/>
              <a:t>Lead-based paint, batteries, battery recycling, foundries, welding/cutting and brazing</a:t>
            </a:r>
          </a:p>
          <a:p>
            <a:pPr lvl="1"/>
            <a:endParaRPr lang="en-US" altLang="en-US" sz="1000" u="none" kern="0"/>
          </a:p>
          <a:p>
            <a:pPr lvl="1"/>
            <a:endParaRPr lang="en-US" altLang="en-US" sz="500" u="none" kern="0"/>
          </a:p>
          <a:p>
            <a:pPr lvl="1"/>
            <a:r>
              <a:rPr lang="en-US" altLang="en-US" u="none" kern="0"/>
              <a:t>Lead shot, indoor/outdoor shooting ranges</a:t>
            </a:r>
          </a:p>
          <a:p>
            <a:pPr marL="457200" lvl="1" indent="0">
              <a:buFont typeface="Symbol" panose="05050102010706020507" pitchFamily="18" charset="2"/>
              <a:buNone/>
            </a:pPr>
            <a:endParaRPr lang="en-US" altLang="en-US" sz="500" u="none" kern="0" dirty="0">
              <a:latin typeface="Arial Narrow" panose="020B0606020202030204" pitchFamily="34" charset="0"/>
            </a:endParaRPr>
          </a:p>
        </p:txBody>
      </p:sp>
    </p:spTree>
    <p:extLst>
      <p:ext uri="{BB962C8B-B14F-4D97-AF65-F5344CB8AC3E}">
        <p14:creationId xmlns:p14="http://schemas.microsoft.com/office/powerpoint/2010/main" val="2870744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457200"/>
            <a:ext cx="7848600" cy="554038"/>
          </a:xfrm>
        </p:spPr>
        <p:txBody>
          <a:bodyPr/>
          <a:lstStyle/>
          <a:p>
            <a:r>
              <a:rPr lang="en-US" altLang="en-US"/>
              <a:t>Summary</a:t>
            </a:r>
          </a:p>
        </p:txBody>
      </p:sp>
      <p:sp>
        <p:nvSpPr>
          <p:cNvPr id="89091" name="Rectangle 5"/>
          <p:cNvSpPr>
            <a:spLocks noGrp="1" noChangeArrowheads="1"/>
          </p:cNvSpPr>
          <p:nvPr>
            <p:ph type="body" idx="1"/>
          </p:nvPr>
        </p:nvSpPr>
        <p:spPr>
          <a:xfrm>
            <a:off x="533400" y="1219200"/>
            <a:ext cx="8077200" cy="4525963"/>
          </a:xfrm>
        </p:spPr>
        <p:txBody>
          <a:bodyPr/>
          <a:lstStyle/>
          <a:p>
            <a:r>
              <a:rPr lang="en-US" altLang="en-US" dirty="0"/>
              <a:t>In this course, we discussed the following:</a:t>
            </a:r>
          </a:p>
          <a:p>
            <a:endParaRPr lang="en-US" altLang="en-US" sz="1000" dirty="0"/>
          </a:p>
          <a:p>
            <a:pPr lvl="1">
              <a:defRPr/>
            </a:pPr>
            <a:r>
              <a:rPr lang="en-US" dirty="0"/>
              <a:t>NCDOL Health Hazards Special Emphasis Program for:</a:t>
            </a:r>
          </a:p>
          <a:p>
            <a:pPr lvl="1">
              <a:defRPr/>
            </a:pPr>
            <a:endParaRPr lang="en-US" sz="1000" dirty="0"/>
          </a:p>
          <a:p>
            <a:pPr lvl="2">
              <a:lnSpc>
                <a:spcPct val="150000"/>
              </a:lnSpc>
              <a:defRPr/>
            </a:pPr>
            <a:r>
              <a:rPr lang="en-US" i="1" dirty="0"/>
              <a:t>Lead</a:t>
            </a:r>
          </a:p>
          <a:p>
            <a:pPr lvl="2">
              <a:lnSpc>
                <a:spcPct val="150000"/>
              </a:lnSpc>
              <a:defRPr/>
            </a:pPr>
            <a:r>
              <a:rPr lang="en-US" i="1" dirty="0"/>
              <a:t>Asbestos </a:t>
            </a:r>
          </a:p>
          <a:p>
            <a:pPr lvl="2">
              <a:lnSpc>
                <a:spcPct val="150000"/>
              </a:lnSpc>
              <a:defRPr/>
            </a:pPr>
            <a:r>
              <a:rPr lang="en-US" i="1" dirty="0"/>
              <a:t>Hexavalent chromium (</a:t>
            </a:r>
            <a:r>
              <a:rPr lang="en-US" i="1" dirty="0" err="1"/>
              <a:t>CrVI</a:t>
            </a:r>
            <a:r>
              <a:rPr lang="en-US" i="1" dirty="0"/>
              <a:t>) </a:t>
            </a:r>
          </a:p>
          <a:p>
            <a:pPr lvl="2">
              <a:lnSpc>
                <a:spcPct val="150000"/>
              </a:lnSpc>
              <a:defRPr/>
            </a:pPr>
            <a:r>
              <a:rPr lang="en-US" i="1" dirty="0"/>
              <a:t>Isocyanates </a:t>
            </a:r>
          </a:p>
          <a:p>
            <a:pPr lvl="2">
              <a:lnSpc>
                <a:spcPct val="150000"/>
              </a:lnSpc>
              <a:defRPr/>
            </a:pPr>
            <a:r>
              <a:rPr lang="en-US" i="1" dirty="0"/>
              <a:t>Silica</a:t>
            </a:r>
          </a:p>
          <a:p>
            <a:pPr lvl="1">
              <a:defRPr/>
            </a:pPr>
            <a:endParaRPr lang="en-US" sz="800" dirty="0"/>
          </a:p>
          <a:p>
            <a:pPr lvl="1">
              <a:defRPr/>
            </a:pPr>
            <a:r>
              <a:rPr lang="en-US" dirty="0"/>
              <a:t>Exposures, health effects and abatement methods for each</a:t>
            </a:r>
          </a:p>
        </p:txBody>
      </p:sp>
    </p:spTree>
    <p:extLst>
      <p:ext uri="{BB962C8B-B14F-4D97-AF65-F5344CB8AC3E}">
        <p14:creationId xmlns:p14="http://schemas.microsoft.com/office/powerpoint/2010/main" val="1892040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8001" y="1219200"/>
            <a:ext cx="7950200" cy="4525963"/>
          </a:xfrm>
        </p:spPr>
        <p:txBody>
          <a:bodyPr/>
          <a:lstStyle/>
          <a:p>
            <a:endParaRPr lang="en-US" altLang="en-US" sz="800" b="1" dirty="0"/>
          </a:p>
          <a:p>
            <a:r>
              <a:rPr lang="en-US" altLang="en-US" b="1" dirty="0"/>
              <a:t>Acute effects:</a:t>
            </a:r>
            <a:r>
              <a:rPr lang="en-US" altLang="en-US" dirty="0"/>
              <a:t> Show up sooner usually after high exposure.</a:t>
            </a:r>
          </a:p>
          <a:p>
            <a:pPr lvl="1"/>
            <a:endParaRPr lang="en-US" altLang="en-US" sz="800" dirty="0"/>
          </a:p>
          <a:p>
            <a:pPr lvl="1"/>
            <a:endParaRPr lang="en-US" altLang="en-US" sz="800" dirty="0"/>
          </a:p>
          <a:p>
            <a:pPr lvl="1"/>
            <a:r>
              <a:rPr lang="en-US" altLang="en-US" dirty="0"/>
              <a:t>Symptoms can include metallic taste, stomach pain, vomiting, diarrhea and black stools which could potentially cause intoxication, coma, respiratory arrest, or death.</a:t>
            </a:r>
          </a:p>
          <a:p>
            <a:pPr lvl="1"/>
            <a:endParaRPr lang="en-US" altLang="en-US" sz="1600" dirty="0"/>
          </a:p>
          <a:p>
            <a:pPr lvl="1"/>
            <a:r>
              <a:rPr lang="en-US" altLang="en-US" dirty="0"/>
              <a:t>Short term occupational exposures of this magnitude are highly unusual, but not impossible.</a:t>
            </a:r>
            <a:endParaRPr lang="en-US" altLang="en-US" sz="2000" dirty="0"/>
          </a:p>
          <a:p>
            <a:pPr marL="457200" lvl="1" indent="0">
              <a:buNone/>
            </a:pPr>
            <a:endParaRPr lang="en-US" altLang="en-US" sz="2000" dirty="0"/>
          </a:p>
        </p:txBody>
      </p:sp>
      <p:sp>
        <p:nvSpPr>
          <p:cNvPr id="15363" name="Rectangle 4"/>
          <p:cNvSpPr>
            <a:spLocks noGrp="1" noChangeArrowheads="1"/>
          </p:cNvSpPr>
          <p:nvPr>
            <p:ph type="title"/>
          </p:nvPr>
        </p:nvSpPr>
        <p:spPr>
          <a:xfrm>
            <a:off x="609600" y="457200"/>
            <a:ext cx="7848600" cy="554038"/>
          </a:xfrm>
        </p:spPr>
        <p:txBody>
          <a:bodyPr/>
          <a:lstStyle/>
          <a:p>
            <a:r>
              <a:rPr lang="en-US" altLang="en-US"/>
              <a:t>Lead Health Effects</a:t>
            </a:r>
          </a:p>
        </p:txBody>
      </p:sp>
      <p:sp>
        <p:nvSpPr>
          <p:cNvPr id="5" name="Rectangle 4"/>
          <p:cNvSpPr>
            <a:spLocks noChangeArrowheads="1"/>
          </p:cNvSpPr>
          <p:nvPr/>
        </p:nvSpPr>
        <p:spPr bwMode="auto">
          <a:xfrm>
            <a:off x="6053361" y="364907"/>
            <a:ext cx="2557239"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 Appendix A</a:t>
            </a:r>
          </a:p>
          <a:p>
            <a:pPr eaLnBrk="1" hangingPunct="1">
              <a:defRPr/>
            </a:pPr>
            <a:r>
              <a:rPr lang="en-US" sz="1800" u="none" dirty="0">
                <a:latin typeface="+mn-lt"/>
              </a:rPr>
              <a:t>1926.62, Appendix A</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479" y="5210459"/>
            <a:ext cx="929721" cy="777307"/>
          </a:xfrm>
          <a:prstGeom prst="rect">
            <a:avLst/>
          </a:prstGeom>
        </p:spPr>
      </p:pic>
    </p:spTree>
    <p:extLst>
      <p:ext uri="{BB962C8B-B14F-4D97-AF65-F5344CB8AC3E}">
        <p14:creationId xmlns:p14="http://schemas.microsoft.com/office/powerpoint/2010/main" val="1018629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08001" y="1219200"/>
            <a:ext cx="7950200" cy="4525963"/>
          </a:xfrm>
        </p:spPr>
        <p:txBody>
          <a:bodyPr/>
          <a:lstStyle/>
          <a:p>
            <a:pPr lvl="1"/>
            <a:endParaRPr lang="en-US" altLang="en-US" sz="800" dirty="0"/>
          </a:p>
          <a:p>
            <a:r>
              <a:rPr lang="en-US" altLang="en-US" b="1" dirty="0"/>
              <a:t>Chronic effects:</a:t>
            </a:r>
            <a:r>
              <a:rPr lang="en-US" altLang="en-US" dirty="0"/>
              <a:t> Take longer to develop and often are attributed to lower cumulative exposures over time.</a:t>
            </a:r>
          </a:p>
          <a:p>
            <a:pPr lvl="1"/>
            <a:endParaRPr lang="en-US" altLang="en-US" sz="1000" dirty="0"/>
          </a:p>
          <a:p>
            <a:pPr lvl="1"/>
            <a:r>
              <a:rPr lang="en-US" altLang="en-US" dirty="0"/>
              <a:t>Symptoms can include tiredness, weakness, weight loss, insomnia, headache, nervous irritability, fine tremors, numbness, dizziness, anxiety and hyperactivity which could potentially lead to:</a:t>
            </a:r>
          </a:p>
          <a:p>
            <a:pPr marL="1316038" lvl="2" indent="-401638"/>
            <a:endParaRPr lang="en-US" altLang="en-US" sz="800" dirty="0"/>
          </a:p>
          <a:p>
            <a:pPr marL="1316038" lvl="2" indent="-401638"/>
            <a:r>
              <a:rPr lang="en-US" altLang="en-US" i="1" dirty="0"/>
              <a:t>Damage of the nervous system and brain</a:t>
            </a:r>
          </a:p>
          <a:p>
            <a:pPr lvl="2"/>
            <a:endParaRPr lang="en-US" altLang="en-US" sz="1000" i="1" dirty="0"/>
          </a:p>
          <a:p>
            <a:pPr marL="1316038" lvl="2" indent="-401638"/>
            <a:r>
              <a:rPr lang="en-US" altLang="en-US" i="1" dirty="0"/>
              <a:t>Anemia</a:t>
            </a:r>
          </a:p>
          <a:p>
            <a:pPr lvl="2"/>
            <a:endParaRPr lang="en-US" altLang="en-US" sz="1000" i="1" dirty="0"/>
          </a:p>
          <a:p>
            <a:pPr marL="1316038" lvl="2" indent="-401638"/>
            <a:r>
              <a:rPr lang="en-US" altLang="en-US" i="1" dirty="0"/>
              <a:t>Kidney disease</a:t>
            </a:r>
          </a:p>
          <a:p>
            <a:pPr marL="914400" lvl="2" indent="0">
              <a:buNone/>
            </a:pPr>
            <a:endParaRPr lang="en-US" altLang="en-US" dirty="0"/>
          </a:p>
          <a:p>
            <a:endParaRPr lang="en-US" altLang="en-US" sz="2000" dirty="0"/>
          </a:p>
        </p:txBody>
      </p:sp>
      <p:sp>
        <p:nvSpPr>
          <p:cNvPr id="15363" name="Rectangle 4"/>
          <p:cNvSpPr>
            <a:spLocks noGrp="1" noChangeArrowheads="1"/>
          </p:cNvSpPr>
          <p:nvPr>
            <p:ph type="title"/>
          </p:nvPr>
        </p:nvSpPr>
        <p:spPr>
          <a:xfrm>
            <a:off x="609600" y="457200"/>
            <a:ext cx="6781800" cy="554038"/>
          </a:xfrm>
        </p:spPr>
        <p:txBody>
          <a:bodyPr/>
          <a:lstStyle/>
          <a:p>
            <a:r>
              <a:rPr lang="en-US" altLang="en-US"/>
              <a:t>Lead Health Effects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479" y="5210459"/>
            <a:ext cx="929721" cy="777307"/>
          </a:xfrm>
          <a:prstGeom prst="rect">
            <a:avLst/>
          </a:prstGeom>
        </p:spPr>
      </p:pic>
      <p:sp>
        <p:nvSpPr>
          <p:cNvPr id="8" name="Rectangle 7"/>
          <p:cNvSpPr>
            <a:spLocks noChangeArrowheads="1"/>
          </p:cNvSpPr>
          <p:nvPr/>
        </p:nvSpPr>
        <p:spPr bwMode="auto">
          <a:xfrm>
            <a:off x="6053361" y="364907"/>
            <a:ext cx="2557239" cy="646331"/>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 Appendix A</a:t>
            </a:r>
          </a:p>
          <a:p>
            <a:pPr eaLnBrk="1" hangingPunct="1">
              <a:defRPr/>
            </a:pPr>
            <a:r>
              <a:rPr lang="en-US" sz="1800" u="none" dirty="0">
                <a:latin typeface="+mn-lt"/>
              </a:rPr>
              <a:t>1926.62, Appendix A</a:t>
            </a:r>
          </a:p>
        </p:txBody>
      </p:sp>
    </p:spTree>
    <p:extLst>
      <p:ext uri="{BB962C8B-B14F-4D97-AF65-F5344CB8AC3E}">
        <p14:creationId xmlns:p14="http://schemas.microsoft.com/office/powerpoint/2010/main" val="61568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33400" y="1219200"/>
            <a:ext cx="7924800" cy="4572000"/>
          </a:xfrm>
        </p:spPr>
        <p:txBody>
          <a:bodyPr/>
          <a:lstStyle/>
          <a:p>
            <a:r>
              <a:rPr lang="en-US" altLang="en-US" dirty="0"/>
              <a:t>Permissible exposure limit (PEL) = 50 </a:t>
            </a:r>
            <a:r>
              <a:rPr lang="en-US" altLang="en-US" dirty="0">
                <a:cs typeface="Arial" panose="020B0604020202020204" pitchFamily="34" charset="0"/>
              </a:rPr>
              <a:t>µg/m³ as an 8-hour time-weighted average (TWA)</a:t>
            </a:r>
          </a:p>
          <a:p>
            <a:pPr lvl="1"/>
            <a:endParaRPr lang="en-US" altLang="en-US" sz="1000" dirty="0"/>
          </a:p>
          <a:p>
            <a:pPr lvl="1"/>
            <a:r>
              <a:rPr lang="en-US" altLang="en-US" dirty="0"/>
              <a:t>Employers shall implement engineering controls and safe work practices to prevent exposure</a:t>
            </a:r>
          </a:p>
          <a:p>
            <a:pPr lvl="1"/>
            <a:endParaRPr lang="en-US" altLang="en-US" sz="1000" dirty="0"/>
          </a:p>
          <a:p>
            <a:pPr lvl="1"/>
            <a:r>
              <a:rPr lang="en-US" altLang="en-US" dirty="0"/>
              <a:t>Employers shall provide protective clothing and where necessary, and respiratory protection in accordance with 29 CFR 1910.134</a:t>
            </a:r>
          </a:p>
          <a:p>
            <a:pPr lvl="1"/>
            <a:endParaRPr lang="en-US" altLang="en-US" sz="1000" dirty="0"/>
          </a:p>
          <a:p>
            <a:pPr lvl="1"/>
            <a:endParaRPr lang="en-US" altLang="en-US" sz="1000" dirty="0"/>
          </a:p>
          <a:p>
            <a:pPr lvl="1"/>
            <a:endParaRPr lang="en-US" altLang="en-US" sz="1000" dirty="0"/>
          </a:p>
          <a:p>
            <a:r>
              <a:rPr lang="en-US" altLang="en-US" dirty="0">
                <a:cs typeface="Arial" panose="020B0604020202020204" pitchFamily="34" charset="0"/>
              </a:rPr>
              <a:t>Action level (AL) = 30 µg/m³</a:t>
            </a:r>
            <a:r>
              <a:rPr lang="en-US" altLang="en-US" baseline="30000" dirty="0">
                <a:cs typeface="Arial" panose="020B0604020202020204" pitchFamily="34" charset="0"/>
              </a:rPr>
              <a:t> </a:t>
            </a:r>
            <a:r>
              <a:rPr lang="en-US" altLang="en-US" dirty="0">
                <a:cs typeface="Arial" panose="020B0604020202020204" pitchFamily="34" charset="0"/>
              </a:rPr>
              <a:t>as an 8-hour TWA</a:t>
            </a:r>
            <a:endParaRPr lang="en-US" altLang="en-US" baseline="30000" dirty="0">
              <a:cs typeface="Arial" panose="020B0604020202020204" pitchFamily="34" charset="0"/>
            </a:endParaRPr>
          </a:p>
        </p:txBody>
      </p:sp>
      <p:sp>
        <p:nvSpPr>
          <p:cNvPr id="17411" name="Rectangle 4"/>
          <p:cNvSpPr>
            <a:spLocks noGrp="1" noChangeArrowheads="1"/>
          </p:cNvSpPr>
          <p:nvPr>
            <p:ph type="title"/>
          </p:nvPr>
        </p:nvSpPr>
        <p:spPr>
          <a:xfrm>
            <a:off x="609600" y="457200"/>
            <a:ext cx="6172200" cy="549275"/>
          </a:xfrm>
        </p:spPr>
        <p:txBody>
          <a:bodyPr/>
          <a:lstStyle/>
          <a:p>
            <a:r>
              <a:rPr lang="en-US" altLang="en-US"/>
              <a:t>Lead Exposure Limits </a:t>
            </a:r>
          </a:p>
        </p:txBody>
      </p:sp>
      <p:sp>
        <p:nvSpPr>
          <p:cNvPr id="4"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a:t>
            </a:r>
          </a:p>
          <a:p>
            <a:pPr eaLnBrk="1" hangingPunct="1">
              <a:defRPr/>
            </a:pPr>
            <a:r>
              <a:rPr lang="en-US" sz="1800" u="none" dirty="0">
                <a:latin typeface="+mn-lt"/>
              </a:rPr>
              <a:t>1926.62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479" y="5210459"/>
            <a:ext cx="929721" cy="777307"/>
          </a:xfrm>
          <a:prstGeom prst="rect">
            <a:avLst/>
          </a:prstGeom>
        </p:spPr>
      </p:pic>
    </p:spTree>
    <p:extLst>
      <p:ext uri="{BB962C8B-B14F-4D97-AF65-F5344CB8AC3E}">
        <p14:creationId xmlns:p14="http://schemas.microsoft.com/office/powerpoint/2010/main" val="633389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Medical Surveillance </a:t>
            </a:r>
          </a:p>
        </p:txBody>
      </p:sp>
      <p:sp>
        <p:nvSpPr>
          <p:cNvPr id="19459" name="Rectangle 3"/>
          <p:cNvSpPr>
            <a:spLocks noGrp="1" noChangeArrowheads="1"/>
          </p:cNvSpPr>
          <p:nvPr>
            <p:ph type="body" idx="1"/>
          </p:nvPr>
        </p:nvSpPr>
        <p:spPr>
          <a:xfrm>
            <a:off x="533400" y="1189038"/>
            <a:ext cx="7924800" cy="4602162"/>
          </a:xfrm>
        </p:spPr>
        <p:txBody>
          <a:bodyPr/>
          <a:lstStyle/>
          <a:p>
            <a:pPr eaLnBrk="1" hangingPunct="1"/>
            <a:r>
              <a:rPr lang="en-US" altLang="en-US" dirty="0"/>
              <a:t>In </a:t>
            </a:r>
            <a:r>
              <a:rPr lang="en-US" altLang="en-US" b="1" dirty="0"/>
              <a:t>General Industry</a:t>
            </a:r>
            <a:r>
              <a:rPr lang="en-US" altLang="en-US" dirty="0"/>
              <a:t>, employer shall institute a medical surveillance program for employees who are or may be exposed above the action level for more than 30 days per year.</a:t>
            </a:r>
          </a:p>
          <a:p>
            <a:endParaRPr lang="en-US" altLang="en-US" sz="800" dirty="0"/>
          </a:p>
          <a:p>
            <a:pPr lvl="1"/>
            <a:r>
              <a:rPr lang="en-US" altLang="en-US" dirty="0"/>
              <a:t>Appendix C - Medical Surveillance Guidelines</a:t>
            </a:r>
          </a:p>
          <a:p>
            <a:pPr lvl="1"/>
            <a:endParaRPr lang="en-US" altLang="en-US" sz="1000" dirty="0"/>
          </a:p>
          <a:p>
            <a:pPr lvl="1"/>
            <a:endParaRPr lang="en-US" altLang="en-US" sz="1000" dirty="0"/>
          </a:p>
          <a:p>
            <a:r>
              <a:rPr lang="en-US" altLang="en-US" dirty="0"/>
              <a:t>In </a:t>
            </a:r>
            <a:r>
              <a:rPr lang="en-US" altLang="en-US" b="1" dirty="0"/>
              <a:t>Construction</a:t>
            </a:r>
            <a:r>
              <a:rPr lang="en-US" altLang="en-US" dirty="0"/>
              <a:t>, employer shall provide </a:t>
            </a:r>
            <a:r>
              <a:rPr lang="en-US" altLang="en-US" i="1" dirty="0"/>
              <a:t>initial</a:t>
            </a:r>
            <a:r>
              <a:rPr lang="en-US" altLang="en-US" dirty="0"/>
              <a:t> medical surveillance for any employee exposed at or above the action level for any one day.</a:t>
            </a:r>
          </a:p>
        </p:txBody>
      </p:sp>
      <p:sp>
        <p:nvSpPr>
          <p:cNvPr id="5" name="Rectangle 4"/>
          <p:cNvSpPr>
            <a:spLocks noChangeArrowheads="1"/>
          </p:cNvSpPr>
          <p:nvPr/>
        </p:nvSpPr>
        <p:spPr bwMode="auto">
          <a:xfrm>
            <a:off x="7391400" y="381000"/>
            <a:ext cx="1274763" cy="646113"/>
          </a:xfrm>
          <a:prstGeom prst="rect">
            <a:avLst/>
          </a:prstGeom>
          <a:noFill/>
          <a:ln w="12700">
            <a:noFill/>
            <a:miter lim="800000"/>
            <a:headEnd type="none" w="sm" len="sm"/>
            <a:tailEnd type="none" w="sm" len="sm"/>
          </a:ln>
        </p:spPr>
        <p:txBody>
          <a:bodyPr wrap="none">
            <a:spAutoFit/>
          </a:bodyPr>
          <a:lstStyle/>
          <a:p>
            <a:pPr eaLnBrk="1" hangingPunct="1">
              <a:defRPr/>
            </a:pPr>
            <a:r>
              <a:rPr lang="en-US" sz="1800" u="none" dirty="0">
                <a:latin typeface="+mn-lt"/>
              </a:rPr>
              <a:t>1910.1025</a:t>
            </a:r>
          </a:p>
          <a:p>
            <a:pPr eaLnBrk="1" hangingPunct="1">
              <a:defRPr/>
            </a:pPr>
            <a:r>
              <a:rPr lang="en-US" sz="1800" u="none" dirty="0">
                <a:latin typeface="+mn-lt"/>
              </a:rPr>
              <a:t>1926.62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479" y="5210459"/>
            <a:ext cx="929721" cy="777307"/>
          </a:xfrm>
          <a:prstGeom prst="rect">
            <a:avLst/>
          </a:prstGeom>
        </p:spPr>
      </p:pic>
    </p:spTree>
    <p:extLst>
      <p:ext uri="{BB962C8B-B14F-4D97-AF65-F5344CB8AC3E}">
        <p14:creationId xmlns:p14="http://schemas.microsoft.com/office/powerpoint/2010/main" val="374694094"/>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27501</TotalTime>
  <Pages>1</Pages>
  <Words>2520</Words>
  <Application>Microsoft Office PowerPoint</Application>
  <PresentationFormat>Letter Paper (8.5x11 in)</PresentationFormat>
  <Paragraphs>703</Paragraphs>
  <Slides>51</Slides>
  <Notes>51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Arial Narrow</vt:lpstr>
      <vt:lpstr>Symbol</vt:lpstr>
      <vt:lpstr>Times New Roman</vt:lpstr>
      <vt:lpstr>Wingdings</vt:lpstr>
      <vt:lpstr>NCDOL  Standard</vt:lpstr>
      <vt:lpstr>Health Hazards  </vt:lpstr>
      <vt:lpstr>Objectives</vt:lpstr>
      <vt:lpstr>Health Hazards SEP</vt:lpstr>
      <vt:lpstr>PowerPoint Presentation</vt:lpstr>
      <vt:lpstr>Lead Standard</vt:lpstr>
      <vt:lpstr>Lead Health Effects</vt:lpstr>
      <vt:lpstr>Lead Health Effects</vt:lpstr>
      <vt:lpstr>Lead Exposure Limits </vt:lpstr>
      <vt:lpstr>Medical Surveillance </vt:lpstr>
      <vt:lpstr>Hierarchy of Controls</vt:lpstr>
      <vt:lpstr>Abatement Methods</vt:lpstr>
      <vt:lpstr>PowerPoint Presentation</vt:lpstr>
      <vt:lpstr>Asbestos</vt:lpstr>
      <vt:lpstr>Asbestos</vt:lpstr>
      <vt:lpstr>Asbestos</vt:lpstr>
      <vt:lpstr>Health Effects</vt:lpstr>
      <vt:lpstr>Asbestos Health Effects</vt:lpstr>
      <vt:lpstr>Exposure Limits</vt:lpstr>
      <vt:lpstr>Responsibility</vt:lpstr>
      <vt:lpstr>Medical Surveillance</vt:lpstr>
      <vt:lpstr>Respirator Selection</vt:lpstr>
      <vt:lpstr>Abatement</vt:lpstr>
      <vt:lpstr>PowerPoint Presentation</vt:lpstr>
      <vt:lpstr>Hexavalent Chromium</vt:lpstr>
      <vt:lpstr>Examples of Cr(VI) Compounds</vt:lpstr>
      <vt:lpstr>Affected Operations</vt:lpstr>
      <vt:lpstr>Health Effects</vt:lpstr>
      <vt:lpstr>Major Provisions</vt:lpstr>
      <vt:lpstr>Exposure Limits</vt:lpstr>
      <vt:lpstr>Monitoring</vt:lpstr>
      <vt:lpstr>Regulated Areas</vt:lpstr>
      <vt:lpstr>Medical Surveillance </vt:lpstr>
      <vt:lpstr>Abatement</vt:lpstr>
      <vt:lpstr>PowerPoint Presentation</vt:lpstr>
      <vt:lpstr>Isocyanates</vt:lpstr>
      <vt:lpstr>Isocyanates</vt:lpstr>
      <vt:lpstr>Health Effects</vt:lpstr>
      <vt:lpstr>Medical Surveillance</vt:lpstr>
      <vt:lpstr>Abatement</vt:lpstr>
      <vt:lpstr>PowerPoint Presentation</vt:lpstr>
      <vt:lpstr>Silica</vt:lpstr>
      <vt:lpstr>Silica</vt:lpstr>
      <vt:lpstr>Silica</vt:lpstr>
      <vt:lpstr>Health Effects</vt:lpstr>
      <vt:lpstr>Silica Exposure Limits </vt:lpstr>
      <vt:lpstr>Medical Surveillance </vt:lpstr>
      <vt:lpstr>Specific Control Methods</vt:lpstr>
      <vt:lpstr>Table 1 - Example</vt:lpstr>
      <vt:lpstr>Abatement</vt:lpstr>
      <vt:lpstr>Summary</vt:lpstr>
      <vt:lpstr>Thank You For Attending!</vt:lpstr>
    </vt:vector>
  </TitlesOfParts>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N.C. Department of Labor OSH Division</dc:title>
  <dc:creator>Martin, Julie</dc:creator>
  <cp:lastModifiedBy>Lagoe, Wanda</cp:lastModifiedBy>
  <cp:revision>8</cp:revision>
  <cp:lastPrinted>2015-07-13T17:43:25Z</cp:lastPrinted>
  <dcterms:created xsi:type="dcterms:W3CDTF">2001-05-15T12:53:32Z</dcterms:created>
  <dcterms:modified xsi:type="dcterms:W3CDTF">2021-12-03T20:03:01Z</dcterms:modified>
</cp:coreProperties>
</file>