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8"/>
  </p:notesMasterIdLst>
  <p:handoutMasterIdLst>
    <p:handoutMasterId r:id="rId29"/>
  </p:handoutMasterIdLst>
  <p:sldIdLst>
    <p:sldId id="400" r:id="rId5"/>
    <p:sldId id="688" r:id="rId6"/>
    <p:sldId id="687" r:id="rId7"/>
    <p:sldId id="402" r:id="rId8"/>
    <p:sldId id="403" r:id="rId9"/>
    <p:sldId id="404" r:id="rId10"/>
    <p:sldId id="405" r:id="rId11"/>
    <p:sldId id="406" r:id="rId12"/>
    <p:sldId id="407" r:id="rId13"/>
    <p:sldId id="408" r:id="rId14"/>
    <p:sldId id="409" r:id="rId15"/>
    <p:sldId id="410" r:id="rId16"/>
    <p:sldId id="411" r:id="rId17"/>
    <p:sldId id="412" r:id="rId18"/>
    <p:sldId id="413" r:id="rId19"/>
    <p:sldId id="414" r:id="rId20"/>
    <p:sldId id="415" r:id="rId21"/>
    <p:sldId id="416" r:id="rId22"/>
    <p:sldId id="417" r:id="rId23"/>
    <p:sldId id="418" r:id="rId24"/>
    <p:sldId id="419" r:id="rId25"/>
    <p:sldId id="693" r:id="rId26"/>
    <p:sldId id="689" r:id="rId27"/>
  </p:sldIdLst>
  <p:sldSz cx="9144000" cy="6858000" type="letter"/>
  <p:notesSz cx="7004050" cy="9290050"/>
  <p:defaultTex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12D9A"/>
    <a:srgbClr val="FF9900"/>
    <a:srgbClr val="008000"/>
    <a:srgbClr val="33CC33"/>
    <a:srgbClr val="000000"/>
    <a:srgbClr val="FFFFFF"/>
    <a:srgbClr val="FF5050"/>
    <a:srgbClr val="FF00FF"/>
    <a:srgbClr val="FFFF66"/>
    <a:srgbClr val="9100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AA7AED-67DE-4280-8B16-DB767CD633E1}" v="11" dt="2021-01-15T16:45:33.2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220" autoAdjust="0"/>
    <p:restoredTop sz="84379" autoAdjust="0"/>
  </p:normalViewPr>
  <p:slideViewPr>
    <p:cSldViewPr>
      <p:cViewPr>
        <p:scale>
          <a:sx n="66" d="100"/>
          <a:sy n="66" d="100"/>
        </p:scale>
        <p:origin x="1632" y="7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720" y="-1157"/>
      </p:cViewPr>
      <p:guideLst>
        <p:guide orient="horz" pos="2927"/>
        <p:guide pos="220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5089" cy="464904"/>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defTabSz="945550">
              <a:defRPr sz="1000" i="1" u="none"/>
            </a:lvl1pPr>
          </a:lstStyle>
          <a:p>
            <a:pPr>
              <a:defRPr/>
            </a:pPr>
            <a:endParaRPr lang="en-US"/>
          </a:p>
        </p:txBody>
      </p:sp>
      <p:sp>
        <p:nvSpPr>
          <p:cNvPr id="3075" name="Rectangle 3"/>
          <p:cNvSpPr>
            <a:spLocks noGrp="1" noChangeArrowheads="1"/>
          </p:cNvSpPr>
          <p:nvPr>
            <p:ph type="dt" sz="quarter" idx="1"/>
          </p:nvPr>
        </p:nvSpPr>
        <p:spPr bwMode="auto">
          <a:xfrm>
            <a:off x="3968962" y="0"/>
            <a:ext cx="3035089" cy="464904"/>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algn="r" defTabSz="945550">
              <a:defRPr sz="1000" i="1" u="none"/>
            </a:lvl1pPr>
          </a:lstStyle>
          <a:p>
            <a:pPr>
              <a:defRPr/>
            </a:pPr>
            <a:endParaRPr lang="en-US"/>
          </a:p>
        </p:txBody>
      </p:sp>
      <p:sp>
        <p:nvSpPr>
          <p:cNvPr id="3076" name="Rectangle 4"/>
          <p:cNvSpPr>
            <a:spLocks noGrp="1" noChangeArrowheads="1"/>
          </p:cNvSpPr>
          <p:nvPr>
            <p:ph type="ftr" sz="quarter" idx="2"/>
          </p:nvPr>
        </p:nvSpPr>
        <p:spPr bwMode="auto">
          <a:xfrm>
            <a:off x="0" y="8825147"/>
            <a:ext cx="3035089" cy="464904"/>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defTabSz="945550">
              <a:defRPr sz="1000" i="1" u="none"/>
            </a:lvl1pPr>
          </a:lstStyle>
          <a:p>
            <a:pPr>
              <a:defRPr/>
            </a:pPr>
            <a:endParaRPr lang="en-US"/>
          </a:p>
        </p:txBody>
      </p:sp>
      <p:sp>
        <p:nvSpPr>
          <p:cNvPr id="3077" name="Rectangle 5"/>
          <p:cNvSpPr>
            <a:spLocks noGrp="1" noChangeArrowheads="1"/>
          </p:cNvSpPr>
          <p:nvPr>
            <p:ph type="sldNum" sz="quarter" idx="3"/>
          </p:nvPr>
        </p:nvSpPr>
        <p:spPr bwMode="auto">
          <a:xfrm>
            <a:off x="3968962" y="8825147"/>
            <a:ext cx="3035089" cy="464904"/>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algn="r" defTabSz="945550">
              <a:defRPr sz="1000" i="1" u="none"/>
            </a:lvl1pPr>
          </a:lstStyle>
          <a:p>
            <a:fld id="{DDAC06DB-EFDA-4CD5-821B-BDAACBD20BA2}" type="slidenum">
              <a:rPr lang="en-US" altLang="en-US"/>
              <a:pPr/>
              <a:t>‹#›</a:t>
            </a:fld>
            <a:endParaRPr lang="en-US" altLang="en-US"/>
          </a:p>
        </p:txBody>
      </p:sp>
    </p:spTree>
    <p:extLst>
      <p:ext uri="{BB962C8B-B14F-4D97-AF65-F5344CB8AC3E}">
        <p14:creationId xmlns:p14="http://schemas.microsoft.com/office/powerpoint/2010/main" val="3344730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5089" cy="464904"/>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defTabSz="945550">
              <a:defRPr sz="1000" i="1" u="none"/>
            </a:lvl1pPr>
          </a:lstStyle>
          <a:p>
            <a:pPr>
              <a:defRPr/>
            </a:pPr>
            <a:endParaRPr lang="en-US"/>
          </a:p>
        </p:txBody>
      </p:sp>
      <p:sp>
        <p:nvSpPr>
          <p:cNvPr id="2051" name="Rectangle 3"/>
          <p:cNvSpPr>
            <a:spLocks noGrp="1" noChangeArrowheads="1"/>
          </p:cNvSpPr>
          <p:nvPr>
            <p:ph type="dt" idx="1"/>
          </p:nvPr>
        </p:nvSpPr>
        <p:spPr bwMode="auto">
          <a:xfrm>
            <a:off x="3968962" y="0"/>
            <a:ext cx="3035089" cy="464904"/>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algn="r" defTabSz="945550">
              <a:defRPr sz="1000" i="1" u="none"/>
            </a:lvl1pPr>
          </a:lstStyle>
          <a:p>
            <a:pPr>
              <a:defRPr/>
            </a:pPr>
            <a:endParaRPr lang="en-US"/>
          </a:p>
        </p:txBody>
      </p:sp>
      <p:sp>
        <p:nvSpPr>
          <p:cNvPr id="2052" name="Rectangle 4"/>
          <p:cNvSpPr>
            <a:spLocks noGrp="1" noChangeArrowheads="1"/>
          </p:cNvSpPr>
          <p:nvPr>
            <p:ph type="ftr" sz="quarter" idx="4"/>
          </p:nvPr>
        </p:nvSpPr>
        <p:spPr bwMode="auto">
          <a:xfrm>
            <a:off x="0" y="8825147"/>
            <a:ext cx="3035089" cy="464904"/>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defTabSz="945550">
              <a:defRPr sz="1000" i="1" u="none"/>
            </a:lvl1pPr>
          </a:lstStyle>
          <a:p>
            <a:pPr>
              <a:defRPr/>
            </a:pPr>
            <a:endParaRPr lang="en-US"/>
          </a:p>
        </p:txBody>
      </p:sp>
      <p:sp>
        <p:nvSpPr>
          <p:cNvPr id="2053" name="Rectangle 5"/>
          <p:cNvSpPr>
            <a:spLocks noGrp="1" noChangeArrowheads="1"/>
          </p:cNvSpPr>
          <p:nvPr>
            <p:ph type="sldNum" sz="quarter" idx="5"/>
          </p:nvPr>
        </p:nvSpPr>
        <p:spPr bwMode="auto">
          <a:xfrm>
            <a:off x="3968962" y="8825147"/>
            <a:ext cx="3035089" cy="464904"/>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algn="r" defTabSz="945550">
              <a:defRPr sz="1000" i="1" u="none"/>
            </a:lvl1pPr>
          </a:lstStyle>
          <a:p>
            <a:fld id="{DB3F8F3D-5445-4B2D-8E34-6319E2745A18}" type="slidenum">
              <a:rPr lang="en-US" altLang="en-US"/>
              <a:pPr/>
              <a:t>‹#›</a:t>
            </a:fld>
            <a:endParaRPr lang="en-US" altLang="en-US"/>
          </a:p>
        </p:txBody>
      </p:sp>
      <p:sp>
        <p:nvSpPr>
          <p:cNvPr id="2054" name="Rectangle 6"/>
          <p:cNvSpPr>
            <a:spLocks noGrp="1" noChangeArrowheads="1"/>
          </p:cNvSpPr>
          <p:nvPr>
            <p:ph type="body" sz="quarter" idx="3"/>
          </p:nvPr>
        </p:nvSpPr>
        <p:spPr bwMode="auto">
          <a:xfrm>
            <a:off x="933874" y="4413376"/>
            <a:ext cx="5136303" cy="4180923"/>
          </a:xfrm>
          <a:prstGeom prst="rect">
            <a:avLst/>
          </a:prstGeom>
          <a:noFill/>
          <a:ln w="9525">
            <a:noFill/>
            <a:miter lim="800000"/>
            <a:headEnd/>
            <a:tailEnd/>
          </a:ln>
          <a:effectLst/>
        </p:spPr>
        <p:txBody>
          <a:bodyPr vert="horz" wrap="square" lIns="95194" tIns="47597" rIns="95194" bIns="47597"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9095" name="Rectangle 7"/>
          <p:cNvSpPr>
            <a:spLocks noGrp="1" noRot="1" noChangeAspect="1" noChangeArrowheads="1" noTextEdit="1"/>
          </p:cNvSpPr>
          <p:nvPr>
            <p:ph type="sldImg" idx="2"/>
          </p:nvPr>
        </p:nvSpPr>
        <p:spPr bwMode="auto">
          <a:xfrm>
            <a:off x="1189038" y="703263"/>
            <a:ext cx="4625975" cy="34702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8000096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fld id="{143A8E54-D7DD-498D-8291-6856AAA8E735}" type="slidenum">
              <a:rPr lang="en-US" altLang="en-US" sz="1000" u="none" smtClean="0">
                <a:latin typeface="Times New Roman" panose="02020603050405020304" pitchFamily="18" charset="0"/>
              </a:rPr>
              <a:pPr/>
              <a:t>1</a:t>
            </a:fld>
            <a:endParaRPr lang="en-US" altLang="en-US" sz="1000" u="none">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900" b="1" dirty="0">
                <a:latin typeface="Arial" panose="020B0604020202020204" pitchFamily="34" charset="0"/>
              </a:rPr>
              <a:t>Revised 10/2021</a:t>
            </a:r>
          </a:p>
          <a:p>
            <a:endParaRPr lang="en-US" altLang="en-US" sz="900" dirty="0">
              <a:latin typeface="Arial" panose="020B0604020202020204" pitchFamily="34" charset="0"/>
            </a:endParaRPr>
          </a:p>
          <a:p>
            <a:r>
              <a:rPr lang="en-US" altLang="en-US" sz="900" dirty="0">
                <a:latin typeface="Arial" panose="020B0604020202020204" pitchFamily="34" charset="0"/>
              </a:rPr>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altLang="en-US" sz="900" dirty="0">
              <a:latin typeface="Arial" panose="020B0604020202020204" pitchFamily="34" charset="0"/>
            </a:endParaRPr>
          </a:p>
          <a:p>
            <a:r>
              <a:rPr lang="en-US" altLang="en-US" sz="900" dirty="0">
                <a:latin typeface="Arial" panose="020B06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altLang="en-US" sz="900" dirty="0">
              <a:latin typeface="Arial" panose="020B0604020202020204" pitchFamily="34" charset="0"/>
            </a:endParaRPr>
          </a:p>
          <a:p>
            <a:r>
              <a:rPr lang="en-US" altLang="en-US" sz="900" dirty="0">
                <a:latin typeface="Arial" panose="020B06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endParaRPr lang="en-US" altLang="en-US" sz="900" dirty="0">
              <a:latin typeface="Arial" panose="020B0604020202020204" pitchFamily="34" charset="0"/>
            </a:endParaRPr>
          </a:p>
          <a:p>
            <a:endParaRPr lang="en-US" altLang="en-US" sz="900" b="1" dirty="0">
              <a:latin typeface="Arial" panose="020B0604020202020204" pitchFamily="34" charset="0"/>
            </a:endParaRPr>
          </a:p>
          <a:p>
            <a:endParaRPr lang="en-US" altLang="en-US" sz="900" b="1" dirty="0">
              <a:latin typeface="Arial" panose="020B0604020202020204" pitchFamily="34" charset="0"/>
            </a:endParaRPr>
          </a:p>
          <a:p>
            <a:endParaRPr lang="en-US" altLang="en-US" sz="900" b="1" dirty="0">
              <a:latin typeface="Arial" panose="020B0604020202020204" pitchFamily="34" charset="0"/>
            </a:endParaRPr>
          </a:p>
          <a:p>
            <a:r>
              <a:rPr lang="en-US" altLang="en-US" sz="900" dirty="0">
                <a:latin typeface="Arial" panose="020B0604020202020204" pitchFamily="34" charset="0"/>
              </a:rPr>
              <a:t> </a:t>
            </a:r>
          </a:p>
          <a:p>
            <a:endParaRPr lang="en-US" altLang="en-US" sz="900" dirty="0">
              <a:latin typeface="Arial" panose="020B0604020202020204" pitchFamily="34" charset="0"/>
            </a:endParaRPr>
          </a:p>
          <a:p>
            <a:pPr eaLnBrk="1" hangingPunct="1"/>
            <a:endParaRPr lang="en-US" altLang="en-US" sz="900" dirty="0">
              <a:latin typeface="Arial" panose="020B0604020202020204" pitchFamily="34" charset="0"/>
            </a:endParaRPr>
          </a:p>
          <a:p>
            <a:pPr eaLnBrk="1" hangingPunct="1"/>
            <a:r>
              <a:rPr lang="en-US" altLang="en-US" sz="900" dirty="0">
                <a:latin typeface="Arial" panose="020B0604020202020204" pitchFamily="34" charset="0"/>
              </a:rPr>
              <a:t> </a:t>
            </a:r>
          </a:p>
        </p:txBody>
      </p:sp>
    </p:spTree>
    <p:extLst>
      <p:ext uri="{BB962C8B-B14F-4D97-AF65-F5344CB8AC3E}">
        <p14:creationId xmlns:p14="http://schemas.microsoft.com/office/powerpoint/2010/main" val="528877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fld id="{1EB1503B-A2E5-4D86-9D31-654EFC415BE4}" type="slidenum">
              <a:rPr lang="en-US" altLang="en-US" sz="1000" u="none" smtClean="0">
                <a:latin typeface="Times New Roman" panose="02020603050405020304" pitchFamily="18" charset="0"/>
              </a:rPr>
              <a:pPr/>
              <a:t>10</a:t>
            </a:fld>
            <a:endParaRPr lang="en-US" altLang="en-US" sz="1000" u="none">
              <a:latin typeface="Times New Roman" panose="02020603050405020304" pitchFamily="18" charset="0"/>
            </a:endParaRPr>
          </a:p>
        </p:txBody>
      </p:sp>
      <p:sp>
        <p:nvSpPr>
          <p:cNvPr id="22531" name="Rectangle 2"/>
          <p:cNvSpPr>
            <a:spLocks noGrp="1" noRot="1" noChangeAspect="1" noChangeArrowheads="1" noTextEdit="1"/>
          </p:cNvSpPr>
          <p:nvPr>
            <p:ph type="sldImg"/>
          </p:nvPr>
        </p:nvSpPr>
        <p:spPr>
          <a:xfrm>
            <a:off x="1174750" y="700088"/>
            <a:ext cx="4605338" cy="3454400"/>
          </a:xfrm>
          <a:ln/>
        </p:spPr>
      </p:sp>
      <p:sp>
        <p:nvSpPr>
          <p:cNvPr id="22532" name="Rectangle 3"/>
          <p:cNvSpPr>
            <a:spLocks noGrp="1" noChangeArrowheads="1"/>
          </p:cNvSpPr>
          <p:nvPr>
            <p:ph type="body" idx="1"/>
          </p:nvPr>
        </p:nvSpPr>
        <p:spPr>
          <a:xfrm>
            <a:off x="927100" y="4391025"/>
            <a:ext cx="5100638"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2088" indent="-192088"/>
            <a:r>
              <a:rPr lang="en-US" altLang="en-US" dirty="0">
                <a:latin typeface="Arial" panose="020B0604020202020204" pitchFamily="34" charset="0"/>
              </a:rPr>
              <a:t>	</a:t>
            </a:r>
          </a:p>
        </p:txBody>
      </p:sp>
    </p:spTree>
    <p:extLst>
      <p:ext uri="{BB962C8B-B14F-4D97-AF65-F5344CB8AC3E}">
        <p14:creationId xmlns:p14="http://schemas.microsoft.com/office/powerpoint/2010/main" val="4004644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fld id="{1362A8F1-82DE-4E96-87BC-995341B92192}" type="slidenum">
              <a:rPr lang="en-US" altLang="en-US" sz="1000" u="none" smtClean="0">
                <a:latin typeface="Times New Roman" panose="02020603050405020304" pitchFamily="18" charset="0"/>
              </a:rPr>
              <a:pPr/>
              <a:t>11</a:t>
            </a:fld>
            <a:endParaRPr lang="en-US" altLang="en-US" sz="1000" u="none">
              <a:latin typeface="Times New Roman" panose="02020603050405020304" pitchFamily="18" charset="0"/>
            </a:endParaRPr>
          </a:p>
        </p:txBody>
      </p:sp>
      <p:sp>
        <p:nvSpPr>
          <p:cNvPr id="24579" name="Rectangle 2"/>
          <p:cNvSpPr>
            <a:spLocks noGrp="1" noRot="1" noChangeAspect="1" noChangeArrowheads="1" noTextEdit="1"/>
          </p:cNvSpPr>
          <p:nvPr>
            <p:ph type="sldImg"/>
          </p:nvPr>
        </p:nvSpPr>
        <p:spPr>
          <a:xfrm>
            <a:off x="1174750" y="700088"/>
            <a:ext cx="4605338" cy="3454400"/>
          </a:xfrm>
          <a:ln/>
        </p:spPr>
      </p:sp>
      <p:sp>
        <p:nvSpPr>
          <p:cNvPr id="24580" name="Rectangle 3"/>
          <p:cNvSpPr>
            <a:spLocks noGrp="1" noChangeArrowheads="1"/>
          </p:cNvSpPr>
          <p:nvPr>
            <p:ph type="body" idx="1"/>
          </p:nvPr>
        </p:nvSpPr>
        <p:spPr>
          <a:xfrm>
            <a:off x="927100" y="4391025"/>
            <a:ext cx="5100638"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60535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fld id="{75E2BEE3-CB01-4A69-9BAE-1D28570FC3A5}" type="slidenum">
              <a:rPr lang="en-US" altLang="en-US" sz="1000" u="none" smtClean="0">
                <a:latin typeface="Times New Roman" panose="02020603050405020304" pitchFamily="18" charset="0"/>
              </a:rPr>
              <a:pPr/>
              <a:t>12</a:t>
            </a:fld>
            <a:endParaRPr lang="en-US" altLang="en-US" sz="1000" u="none">
              <a:latin typeface="Times New Roman" panose="02020603050405020304" pitchFamily="18" charset="0"/>
            </a:endParaRPr>
          </a:p>
        </p:txBody>
      </p:sp>
      <p:sp>
        <p:nvSpPr>
          <p:cNvPr id="26627" name="Rectangle 2"/>
          <p:cNvSpPr>
            <a:spLocks noGrp="1" noRot="1" noChangeAspect="1" noChangeArrowheads="1" noTextEdit="1"/>
          </p:cNvSpPr>
          <p:nvPr>
            <p:ph type="sldImg"/>
          </p:nvPr>
        </p:nvSpPr>
        <p:spPr>
          <a:xfrm>
            <a:off x="1174750" y="700088"/>
            <a:ext cx="4605338" cy="3454400"/>
          </a:xfrm>
          <a:ln/>
        </p:spPr>
      </p:sp>
      <p:sp>
        <p:nvSpPr>
          <p:cNvPr id="26628" name="Rectangle 3"/>
          <p:cNvSpPr>
            <a:spLocks noGrp="1" noChangeArrowheads="1"/>
          </p:cNvSpPr>
          <p:nvPr>
            <p:ph type="body" idx="1"/>
          </p:nvPr>
        </p:nvSpPr>
        <p:spPr>
          <a:xfrm>
            <a:off x="927100" y="4391025"/>
            <a:ext cx="5100638"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606142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fld id="{3F1C7E54-2A18-473E-A56D-A47D53ED882B}" type="slidenum">
              <a:rPr lang="en-US" altLang="en-US" sz="1000" u="none" smtClean="0">
                <a:latin typeface="Times New Roman" panose="02020603050405020304" pitchFamily="18" charset="0"/>
              </a:rPr>
              <a:pPr/>
              <a:t>13</a:t>
            </a:fld>
            <a:endParaRPr lang="en-US" altLang="en-US" sz="1000" u="none">
              <a:latin typeface="Times New Roman" panose="02020603050405020304" pitchFamily="18" charset="0"/>
            </a:endParaRPr>
          </a:p>
        </p:txBody>
      </p:sp>
      <p:sp>
        <p:nvSpPr>
          <p:cNvPr id="28675" name="Rectangle 2"/>
          <p:cNvSpPr>
            <a:spLocks noGrp="1" noRot="1" noChangeAspect="1" noChangeArrowheads="1" noTextEdit="1"/>
          </p:cNvSpPr>
          <p:nvPr>
            <p:ph type="sldImg"/>
          </p:nvPr>
        </p:nvSpPr>
        <p:spPr>
          <a:xfrm>
            <a:off x="1166813" y="692150"/>
            <a:ext cx="4622800" cy="3467100"/>
          </a:xfrm>
          <a:ln/>
        </p:spPr>
      </p:sp>
      <p:sp>
        <p:nvSpPr>
          <p:cNvPr id="28676" name="Rectangle 3"/>
          <p:cNvSpPr>
            <a:spLocks noGrp="1" noChangeArrowheads="1"/>
          </p:cNvSpPr>
          <p:nvPr>
            <p:ph type="body" idx="1"/>
          </p:nvPr>
        </p:nvSpPr>
        <p:spPr>
          <a:xfrm>
            <a:off x="695325" y="4389438"/>
            <a:ext cx="5564188"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r>
              <a:rPr lang="en-US" altLang="en-US" dirty="0">
                <a:latin typeface="Arial" panose="020B0604020202020204" pitchFamily="34" charset="0"/>
              </a:rPr>
            </a:br>
            <a:endParaRPr lang="en-US" altLang="en-US" dirty="0">
              <a:latin typeface="Arial" panose="020B0604020202020204" pitchFamily="34" charset="0"/>
            </a:endParaRPr>
          </a:p>
        </p:txBody>
      </p:sp>
    </p:spTree>
    <p:extLst>
      <p:ext uri="{BB962C8B-B14F-4D97-AF65-F5344CB8AC3E}">
        <p14:creationId xmlns:p14="http://schemas.microsoft.com/office/powerpoint/2010/main" val="1540750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US" altLang="en-US" sz="900" dirty="0">
              <a:latin typeface="Arial" panose="020B0604020202020204" pitchFamily="34"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fld id="{CFEE1ABF-EFD6-42E0-ADE6-D21E84DE9B1A}" type="slidenum">
              <a:rPr lang="en-US" altLang="en-US" sz="1000" u="none" smtClean="0">
                <a:latin typeface="Times New Roman" panose="02020603050405020304" pitchFamily="18" charset="0"/>
              </a:rPr>
              <a:pPr/>
              <a:t>14</a:t>
            </a:fld>
            <a:endParaRPr lang="en-US" altLang="en-US" sz="1000" u="none">
              <a:latin typeface="Times New Roman" panose="02020603050405020304" pitchFamily="18" charset="0"/>
            </a:endParaRPr>
          </a:p>
        </p:txBody>
      </p:sp>
    </p:spTree>
    <p:extLst>
      <p:ext uri="{BB962C8B-B14F-4D97-AF65-F5344CB8AC3E}">
        <p14:creationId xmlns:p14="http://schemas.microsoft.com/office/powerpoint/2010/main" val="729843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fld id="{6849085F-873B-4D25-8F72-E4CC57859E4C}" type="slidenum">
              <a:rPr lang="en-US" altLang="en-US" sz="1000" u="none" smtClean="0">
                <a:latin typeface="Times New Roman" panose="02020603050405020304" pitchFamily="18" charset="0"/>
              </a:rPr>
              <a:pPr/>
              <a:t>15</a:t>
            </a:fld>
            <a:endParaRPr lang="en-US" altLang="en-US" sz="1000" u="none">
              <a:latin typeface="Times New Roman" panose="02020603050405020304" pitchFamily="18" charset="0"/>
            </a:endParaRPr>
          </a:p>
        </p:txBody>
      </p:sp>
      <p:sp>
        <p:nvSpPr>
          <p:cNvPr id="32771" name="Rectangle 2"/>
          <p:cNvSpPr>
            <a:spLocks noGrp="1" noRot="1" noChangeAspect="1" noChangeArrowheads="1" noTextEdit="1"/>
          </p:cNvSpPr>
          <p:nvPr>
            <p:ph type="sldImg"/>
          </p:nvPr>
        </p:nvSpPr>
        <p:spPr>
          <a:xfrm>
            <a:off x="1166813" y="692150"/>
            <a:ext cx="4622800" cy="3467100"/>
          </a:xfrm>
          <a:ln/>
        </p:spPr>
      </p:sp>
      <p:sp>
        <p:nvSpPr>
          <p:cNvPr id="32772" name="Rectangle 3"/>
          <p:cNvSpPr>
            <a:spLocks noGrp="1" noChangeArrowheads="1"/>
          </p:cNvSpPr>
          <p:nvPr>
            <p:ph type="body" idx="1"/>
          </p:nvPr>
        </p:nvSpPr>
        <p:spPr>
          <a:xfrm>
            <a:off x="695325" y="4389438"/>
            <a:ext cx="5564188"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913089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fld id="{592A7A6F-FBC0-4CF4-B3C2-0A6866D61811}" type="slidenum">
              <a:rPr lang="en-US" altLang="en-US" sz="1000" u="none" smtClean="0">
                <a:latin typeface="Times New Roman" panose="02020603050405020304" pitchFamily="18" charset="0"/>
              </a:rPr>
              <a:pPr/>
              <a:t>16</a:t>
            </a:fld>
            <a:endParaRPr lang="en-US" altLang="en-US" sz="1000" u="none">
              <a:latin typeface="Times New Roman" panose="02020603050405020304" pitchFamily="18" charset="0"/>
            </a:endParaRPr>
          </a:p>
        </p:txBody>
      </p:sp>
      <p:sp>
        <p:nvSpPr>
          <p:cNvPr id="34819" name="Rectangle 2"/>
          <p:cNvSpPr>
            <a:spLocks noGrp="1" noRot="1" noChangeAspect="1" noChangeArrowheads="1" noTextEdit="1"/>
          </p:cNvSpPr>
          <p:nvPr>
            <p:ph type="sldImg"/>
          </p:nvPr>
        </p:nvSpPr>
        <p:spPr>
          <a:xfrm>
            <a:off x="1174750" y="700088"/>
            <a:ext cx="4605338" cy="3454400"/>
          </a:xfrm>
          <a:ln/>
        </p:spPr>
      </p:sp>
      <p:sp>
        <p:nvSpPr>
          <p:cNvPr id="34820" name="Rectangle 3"/>
          <p:cNvSpPr>
            <a:spLocks noGrp="1" noChangeArrowheads="1"/>
          </p:cNvSpPr>
          <p:nvPr>
            <p:ph type="body" idx="1"/>
          </p:nvPr>
        </p:nvSpPr>
        <p:spPr>
          <a:xfrm>
            <a:off x="927100" y="4391025"/>
            <a:ext cx="5100638"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842216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6868" name="Slide Number Placeholder 3"/>
          <p:cNvSpPr txBox="1">
            <a:spLocks noGrp="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8" tIns="0" rIns="19578" bIns="0" anchor="b"/>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pPr algn="r"/>
            <a:fld id="{30EB3917-AE0A-4537-961C-1E86EA96D708}" type="slidenum">
              <a:rPr lang="en-US" altLang="en-US" sz="1000" i="1" u="none">
                <a:latin typeface="Times New Roman" panose="02020603050405020304" pitchFamily="18" charset="0"/>
              </a:rPr>
              <a:pPr algn="r"/>
              <a:t>17</a:t>
            </a:fld>
            <a:endParaRPr lang="en-US" altLang="en-US" sz="1000" i="1" u="none">
              <a:latin typeface="Times New Roman" panose="02020603050405020304" pitchFamily="18" charset="0"/>
            </a:endParaRPr>
          </a:p>
        </p:txBody>
      </p:sp>
    </p:spTree>
    <p:extLst>
      <p:ext uri="{BB962C8B-B14F-4D97-AF65-F5344CB8AC3E}">
        <p14:creationId xmlns:p14="http://schemas.microsoft.com/office/powerpoint/2010/main" val="1860448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fld id="{9C3866A2-0ECF-461E-9118-8397F6EE67FF}" type="slidenum">
              <a:rPr lang="en-US" altLang="en-US" sz="1000" u="none" smtClean="0">
                <a:latin typeface="Times New Roman" panose="02020603050405020304" pitchFamily="18" charset="0"/>
              </a:rPr>
              <a:pPr/>
              <a:t>18</a:t>
            </a:fld>
            <a:endParaRPr lang="en-US" altLang="en-US" sz="1000" u="none">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xfrm>
            <a:off x="1174750" y="700088"/>
            <a:ext cx="4605338" cy="3454400"/>
          </a:xfrm>
          <a:ln/>
        </p:spPr>
      </p:sp>
      <p:sp>
        <p:nvSpPr>
          <p:cNvPr id="38916" name="Rectangle 3"/>
          <p:cNvSpPr>
            <a:spLocks noGrp="1" noChangeArrowheads="1"/>
          </p:cNvSpPr>
          <p:nvPr>
            <p:ph type="body" idx="1"/>
          </p:nvPr>
        </p:nvSpPr>
        <p:spPr>
          <a:xfrm>
            <a:off x="927100" y="4391025"/>
            <a:ext cx="5100638"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2088" indent="-192088" eaLnBrk="1" hangingPunct="1">
              <a:lnSpc>
                <a:spcPct val="80000"/>
              </a:lnSpc>
            </a:pPr>
            <a:endParaRPr lang="en-US" altLang="en-US" sz="900" dirty="0">
              <a:latin typeface="Arial" panose="020B0604020202020204" pitchFamily="34" charset="0"/>
            </a:endParaRPr>
          </a:p>
          <a:p>
            <a:pPr marL="192088" indent="-192088" eaLnBrk="1" hangingPunct="1">
              <a:lnSpc>
                <a:spcPct val="80000"/>
              </a:lnSpc>
            </a:pPr>
            <a:r>
              <a:rPr lang="en-US" altLang="en-US" sz="900" dirty="0">
                <a:latin typeface="Arial" panose="020B0604020202020204" pitchFamily="34" charset="0"/>
              </a:rPr>
              <a:t>	In minimal attendance at the informal conference there will be one representative from the employer and the district OSH supervisor.  In addition, the employer may bring others such as engineers, employee reps, etc.  Having an informal conference does not negate the employer’s right to contest. </a:t>
            </a:r>
          </a:p>
          <a:p>
            <a:pPr marL="192088" indent="-192088" eaLnBrk="1" hangingPunct="1">
              <a:lnSpc>
                <a:spcPct val="80000"/>
              </a:lnSpc>
            </a:pPr>
            <a:endParaRPr lang="en-US" altLang="en-US" sz="900" dirty="0">
              <a:latin typeface="Arial" panose="020B0604020202020204" pitchFamily="34" charset="0"/>
            </a:endParaRPr>
          </a:p>
        </p:txBody>
      </p:sp>
    </p:spTree>
    <p:extLst>
      <p:ext uri="{BB962C8B-B14F-4D97-AF65-F5344CB8AC3E}">
        <p14:creationId xmlns:p14="http://schemas.microsoft.com/office/powerpoint/2010/main" val="2561926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fld id="{A50C9E37-8BBA-4060-8AA6-B38CA1EBF483}" type="slidenum">
              <a:rPr lang="en-US" altLang="en-US" sz="1000" u="none" smtClean="0">
                <a:latin typeface="Times New Roman" panose="02020603050405020304" pitchFamily="18" charset="0"/>
              </a:rPr>
              <a:pPr/>
              <a:t>19</a:t>
            </a:fld>
            <a:endParaRPr lang="en-US" altLang="en-US" sz="1000" u="none">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xfrm>
            <a:off x="1174750" y="700088"/>
            <a:ext cx="4605338" cy="3454400"/>
          </a:xfrm>
          <a:ln/>
        </p:spPr>
      </p:sp>
      <p:sp>
        <p:nvSpPr>
          <p:cNvPr id="40964" name="Rectangle 3"/>
          <p:cNvSpPr>
            <a:spLocks noGrp="1" noChangeArrowheads="1"/>
          </p:cNvSpPr>
          <p:nvPr>
            <p:ph type="body" idx="1"/>
          </p:nvPr>
        </p:nvSpPr>
        <p:spPr>
          <a:xfrm>
            <a:off x="658813" y="4391025"/>
            <a:ext cx="5638800"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553410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4B337375-915F-4E82-9241-7E45B79DDE17}"/>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5D8CD0F2-75A3-4144-9E16-4157C0818A1E}"/>
              </a:ext>
            </a:extLst>
          </p:cNvPr>
          <p:cNvSpPr>
            <a:spLocks noGrp="1" noChangeArrowheads="1"/>
          </p:cNvSpPr>
          <p:nvPr>
            <p:ph type="body" idx="1"/>
          </p:nvPr>
        </p:nvSpPr>
        <p:spPr>
          <a:xfrm>
            <a:off x="203200" y="4414838"/>
            <a:ext cx="66040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200" dirty="0">
              <a:latin typeface="Arial" panose="020B0604020202020204" pitchFamily="34" charset="0"/>
            </a:endParaRPr>
          </a:p>
        </p:txBody>
      </p:sp>
      <p:sp>
        <p:nvSpPr>
          <p:cNvPr id="4" name="Slide Number Placeholder 3">
            <a:extLst>
              <a:ext uri="{FF2B5EF4-FFF2-40B4-BE49-F238E27FC236}">
                <a16:creationId xmlns:a16="http://schemas.microsoft.com/office/drawing/2014/main" id="{6BF28968-3403-428E-87CC-EEE5B20DA0C0}"/>
              </a:ext>
            </a:extLst>
          </p:cNvPr>
          <p:cNvSpPr>
            <a:spLocks noGrp="1"/>
          </p:cNvSpPr>
          <p:nvPr>
            <p:ph type="sldNum" sz="quarter" idx="5"/>
          </p:nvPr>
        </p:nvSpPr>
        <p:spPr/>
        <p:txBody>
          <a:bodyPr/>
          <a:lstStyle/>
          <a:p>
            <a:pPr>
              <a:defRPr/>
            </a:pPr>
            <a:fld id="{39A9C1D0-EB6E-4AEF-9C41-7E0C3FC71E8C}" type="slidenum">
              <a:rPr lang="en-US" smtClean="0"/>
              <a:pPr>
                <a:defRPr/>
              </a:pPr>
              <a:t>2</a:t>
            </a:fld>
            <a:endParaRPr lang="en-US" dirty="0"/>
          </a:p>
        </p:txBody>
      </p:sp>
    </p:spTree>
    <p:extLst>
      <p:ext uri="{BB962C8B-B14F-4D97-AF65-F5344CB8AC3E}">
        <p14:creationId xmlns:p14="http://schemas.microsoft.com/office/powerpoint/2010/main" val="3759008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733335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8" tIns="0" rIns="19578" bIns="0" anchor="b"/>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pPr algn="r"/>
            <a:fld id="{D33A9616-C319-4FAD-80BF-FEB5BF743F52}" type="slidenum">
              <a:rPr lang="en-US" altLang="en-US" sz="1000" i="1" u="none">
                <a:latin typeface="Times New Roman" panose="02020603050405020304" pitchFamily="18" charset="0"/>
              </a:rPr>
              <a:pPr algn="r"/>
              <a:t>21</a:t>
            </a:fld>
            <a:endParaRPr lang="en-US" altLang="en-US" sz="1000" i="1" u="none">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xfrm>
            <a:off x="1174750" y="700088"/>
            <a:ext cx="4605338" cy="3454400"/>
          </a:xfrm>
          <a:ln/>
        </p:spPr>
      </p:sp>
      <p:sp>
        <p:nvSpPr>
          <p:cNvPr id="45060" name="Rectangle 3"/>
          <p:cNvSpPr>
            <a:spLocks noGrp="1" noChangeArrowheads="1"/>
          </p:cNvSpPr>
          <p:nvPr>
            <p:ph type="body" idx="1"/>
          </p:nvPr>
        </p:nvSpPr>
        <p:spPr>
          <a:xfrm>
            <a:off x="927100" y="4391025"/>
            <a:ext cx="5100638"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692101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8" tIns="0" rIns="19578" bIns="0" anchor="b"/>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pPr algn="r"/>
            <a:fld id="{D33A9616-C319-4FAD-80BF-FEB5BF743F52}" type="slidenum">
              <a:rPr lang="en-US" altLang="en-US" sz="1000" i="1" u="none">
                <a:latin typeface="Times New Roman" panose="02020603050405020304" pitchFamily="18" charset="0"/>
              </a:rPr>
              <a:pPr algn="r"/>
              <a:t>22</a:t>
            </a:fld>
            <a:endParaRPr lang="en-US" altLang="en-US" sz="1000" i="1" u="none">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xfrm>
            <a:off x="1174750" y="700088"/>
            <a:ext cx="4605338" cy="3454400"/>
          </a:xfrm>
          <a:ln/>
        </p:spPr>
      </p:sp>
      <p:sp>
        <p:nvSpPr>
          <p:cNvPr id="45060" name="Rectangle 3"/>
          <p:cNvSpPr>
            <a:spLocks noGrp="1" noChangeArrowheads="1"/>
          </p:cNvSpPr>
          <p:nvPr>
            <p:ph type="body" idx="1"/>
          </p:nvPr>
        </p:nvSpPr>
        <p:spPr>
          <a:xfrm>
            <a:off x="927100" y="4391025"/>
            <a:ext cx="5100638"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725899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41">
              <a:defRPr sz="3700" u="sng">
                <a:solidFill>
                  <a:schemeClr val="tx1"/>
                </a:solidFill>
                <a:latin typeface="Times New Roman" panose="02020603050405020304" pitchFamily="18" charset="0"/>
              </a:defRPr>
            </a:lvl1pPr>
            <a:lvl2pPr marL="760632" indent="-292551" defTabSz="954041">
              <a:defRPr sz="3700" u="sng">
                <a:solidFill>
                  <a:schemeClr val="tx1"/>
                </a:solidFill>
                <a:latin typeface="Times New Roman" panose="02020603050405020304" pitchFamily="18" charset="0"/>
              </a:defRPr>
            </a:lvl2pPr>
            <a:lvl3pPr marL="1170203" indent="-234041" defTabSz="954041">
              <a:defRPr sz="3700" u="sng">
                <a:solidFill>
                  <a:schemeClr val="tx1"/>
                </a:solidFill>
                <a:latin typeface="Times New Roman" panose="02020603050405020304" pitchFamily="18" charset="0"/>
              </a:defRPr>
            </a:lvl3pPr>
            <a:lvl4pPr marL="1638285" indent="-234041" defTabSz="954041">
              <a:defRPr sz="3700" u="sng">
                <a:solidFill>
                  <a:schemeClr val="tx1"/>
                </a:solidFill>
                <a:latin typeface="Times New Roman" panose="02020603050405020304" pitchFamily="18" charset="0"/>
              </a:defRPr>
            </a:lvl4pPr>
            <a:lvl5pPr marL="2106366" indent="-234041" defTabSz="954041">
              <a:defRPr sz="3700" u="sng">
                <a:solidFill>
                  <a:schemeClr val="tx1"/>
                </a:solidFill>
                <a:latin typeface="Times New Roman" panose="02020603050405020304" pitchFamily="18" charset="0"/>
              </a:defRPr>
            </a:lvl5pPr>
            <a:lvl6pPr marL="2574447" indent="-234041" defTabSz="954041" eaLnBrk="0" fontAlgn="base" hangingPunct="0">
              <a:spcBef>
                <a:spcPct val="0"/>
              </a:spcBef>
              <a:spcAft>
                <a:spcPct val="0"/>
              </a:spcAft>
              <a:defRPr sz="3700" u="sng">
                <a:solidFill>
                  <a:schemeClr val="tx1"/>
                </a:solidFill>
                <a:latin typeface="Times New Roman" panose="02020603050405020304" pitchFamily="18" charset="0"/>
              </a:defRPr>
            </a:lvl6pPr>
            <a:lvl7pPr marL="3042529" indent="-234041" defTabSz="954041" eaLnBrk="0" fontAlgn="base" hangingPunct="0">
              <a:spcBef>
                <a:spcPct val="0"/>
              </a:spcBef>
              <a:spcAft>
                <a:spcPct val="0"/>
              </a:spcAft>
              <a:defRPr sz="3700" u="sng">
                <a:solidFill>
                  <a:schemeClr val="tx1"/>
                </a:solidFill>
                <a:latin typeface="Times New Roman" panose="02020603050405020304" pitchFamily="18" charset="0"/>
              </a:defRPr>
            </a:lvl7pPr>
            <a:lvl8pPr marL="3510610" indent="-234041" defTabSz="954041" eaLnBrk="0" fontAlgn="base" hangingPunct="0">
              <a:spcBef>
                <a:spcPct val="0"/>
              </a:spcBef>
              <a:spcAft>
                <a:spcPct val="0"/>
              </a:spcAft>
              <a:defRPr sz="3700" u="sng">
                <a:solidFill>
                  <a:schemeClr val="tx1"/>
                </a:solidFill>
                <a:latin typeface="Times New Roman" panose="02020603050405020304" pitchFamily="18" charset="0"/>
              </a:defRPr>
            </a:lvl8pPr>
            <a:lvl9pPr marL="3978692" indent="-234041" defTabSz="954041" eaLnBrk="0" fontAlgn="base" hangingPunct="0">
              <a:spcBef>
                <a:spcPct val="0"/>
              </a:spcBef>
              <a:spcAft>
                <a:spcPct val="0"/>
              </a:spcAft>
              <a:defRPr sz="3700" u="sng">
                <a:solidFill>
                  <a:schemeClr val="tx1"/>
                </a:solidFill>
                <a:latin typeface="Times New Roman" panose="02020603050405020304" pitchFamily="18" charset="0"/>
              </a:defRPr>
            </a:lvl9pPr>
          </a:lstStyle>
          <a:p>
            <a:fld id="{2F3C2436-C4E8-4546-A4FE-45BE9A2A79F2}" type="slidenum">
              <a:rPr lang="en-US" altLang="en-US" sz="1000" u="none"/>
              <a:pPr/>
              <a:t>23</a:t>
            </a:fld>
            <a:endParaRPr lang="en-US" altLang="en-US" sz="1000" u="none"/>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106739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4B337375-915F-4E82-9241-7E45B79DDE17}"/>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5D8CD0F2-75A3-4144-9E16-4157C0818A1E}"/>
              </a:ext>
            </a:extLst>
          </p:cNvPr>
          <p:cNvSpPr>
            <a:spLocks noGrp="1" noChangeArrowheads="1"/>
          </p:cNvSpPr>
          <p:nvPr>
            <p:ph type="body" idx="1"/>
          </p:nvPr>
        </p:nvSpPr>
        <p:spPr>
          <a:xfrm>
            <a:off x="203200" y="4414838"/>
            <a:ext cx="66040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
        <p:nvSpPr>
          <p:cNvPr id="4" name="Slide Number Placeholder 3">
            <a:extLst>
              <a:ext uri="{FF2B5EF4-FFF2-40B4-BE49-F238E27FC236}">
                <a16:creationId xmlns:a16="http://schemas.microsoft.com/office/drawing/2014/main" id="{6BF28968-3403-428E-87CC-EEE5B20DA0C0}"/>
              </a:ext>
            </a:extLst>
          </p:cNvPr>
          <p:cNvSpPr>
            <a:spLocks noGrp="1"/>
          </p:cNvSpPr>
          <p:nvPr>
            <p:ph type="sldNum" sz="quarter" idx="5"/>
          </p:nvPr>
        </p:nvSpPr>
        <p:spPr/>
        <p:txBody>
          <a:bodyPr/>
          <a:lstStyle/>
          <a:p>
            <a:pPr>
              <a:defRPr/>
            </a:pPr>
            <a:fld id="{39A9C1D0-EB6E-4AEF-9C41-7E0C3FC71E8C}"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fld id="{66E00FAD-81BE-4B40-8F8E-604EF43FA9E0}" type="slidenum">
              <a:rPr lang="en-US" altLang="en-US" sz="1000" u="none" smtClean="0">
                <a:latin typeface="Times New Roman" panose="02020603050405020304" pitchFamily="18" charset="0"/>
              </a:rPr>
              <a:pPr/>
              <a:t>4</a:t>
            </a:fld>
            <a:endParaRPr lang="en-US" altLang="en-US" sz="1000" u="none">
              <a:latin typeface="Times New Roman" panose="02020603050405020304" pitchFamily="18" charset="0"/>
            </a:endParaRPr>
          </a:p>
        </p:txBody>
      </p:sp>
      <p:sp>
        <p:nvSpPr>
          <p:cNvPr id="10243" name="Rectangle 2"/>
          <p:cNvSpPr>
            <a:spLocks noGrp="1" noRot="1" noChangeAspect="1" noChangeArrowheads="1" noTextEdit="1"/>
          </p:cNvSpPr>
          <p:nvPr>
            <p:ph type="sldImg"/>
          </p:nvPr>
        </p:nvSpPr>
        <p:spPr>
          <a:xfrm>
            <a:off x="1166813" y="692150"/>
            <a:ext cx="4622800" cy="3467100"/>
          </a:xfrm>
          <a:ln/>
        </p:spPr>
      </p:sp>
      <p:sp>
        <p:nvSpPr>
          <p:cNvPr id="10244" name="Rectangle 3"/>
          <p:cNvSpPr>
            <a:spLocks noGrp="1" noChangeArrowheads="1"/>
          </p:cNvSpPr>
          <p:nvPr>
            <p:ph type="body" idx="1"/>
          </p:nvPr>
        </p:nvSpPr>
        <p:spPr>
          <a:xfrm>
            <a:off x="430213" y="4316413"/>
            <a:ext cx="6019800"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800" dirty="0">
              <a:latin typeface="Arial" panose="020B0604020202020204" pitchFamily="34" charset="0"/>
            </a:endParaRPr>
          </a:p>
        </p:txBody>
      </p:sp>
    </p:spTree>
    <p:extLst>
      <p:ext uri="{BB962C8B-B14F-4D97-AF65-F5344CB8AC3E}">
        <p14:creationId xmlns:p14="http://schemas.microsoft.com/office/powerpoint/2010/main" val="1894133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ln/>
        </p:spPr>
        <p:txBody>
          <a:bodyPr/>
          <a:lstStyle/>
          <a:p>
            <a:pPr marL="153711" indent="-153711">
              <a:lnSpc>
                <a:spcPct val="80000"/>
              </a:lnSpc>
              <a:defRPr/>
            </a:pPr>
            <a:endParaRPr lang="en-US" sz="800" dirty="0"/>
          </a:p>
        </p:txBody>
      </p:sp>
    </p:spTree>
    <p:extLst>
      <p:ext uri="{BB962C8B-B14F-4D97-AF65-F5344CB8AC3E}">
        <p14:creationId xmlns:p14="http://schemas.microsoft.com/office/powerpoint/2010/main" val="2367685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fld id="{FAB7DDD6-DE62-4EEB-BFED-E392CF07A313}" type="slidenum">
              <a:rPr lang="en-US" altLang="en-US" sz="1000" u="none" smtClean="0">
                <a:latin typeface="Times New Roman" panose="02020603050405020304" pitchFamily="18" charset="0"/>
              </a:rPr>
              <a:pPr/>
              <a:t>6</a:t>
            </a:fld>
            <a:endParaRPr lang="en-US" altLang="en-US" sz="1000" u="none">
              <a:latin typeface="Times New Roman" panose="02020603050405020304" pitchFamily="18" charset="0"/>
            </a:endParaRPr>
          </a:p>
        </p:txBody>
      </p:sp>
      <p:sp>
        <p:nvSpPr>
          <p:cNvPr id="14339" name="Rectangle 2"/>
          <p:cNvSpPr>
            <a:spLocks noGrp="1" noRot="1" noChangeAspect="1" noChangeArrowheads="1" noTextEdit="1"/>
          </p:cNvSpPr>
          <p:nvPr>
            <p:ph type="sldImg"/>
          </p:nvPr>
        </p:nvSpPr>
        <p:spPr>
          <a:xfrm>
            <a:off x="1166813" y="692150"/>
            <a:ext cx="4622800" cy="3467100"/>
          </a:xfrm>
          <a:ln/>
        </p:spPr>
      </p:sp>
      <p:sp>
        <p:nvSpPr>
          <p:cNvPr id="14340" name="Rectangle 3"/>
          <p:cNvSpPr>
            <a:spLocks noGrp="1" noChangeArrowheads="1"/>
          </p:cNvSpPr>
          <p:nvPr>
            <p:ph type="body" idx="1"/>
          </p:nvPr>
        </p:nvSpPr>
        <p:spPr>
          <a:xfrm>
            <a:off x="695325" y="4389438"/>
            <a:ext cx="5564188"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532608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029492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fld id="{74F8B292-1653-4C48-8040-9BFB184E9AC0}" type="slidenum">
              <a:rPr lang="en-US" altLang="en-US" sz="1000" u="none" smtClean="0">
                <a:latin typeface="Times New Roman" panose="02020603050405020304" pitchFamily="18" charset="0"/>
              </a:rPr>
              <a:pPr/>
              <a:t>8</a:t>
            </a:fld>
            <a:endParaRPr lang="en-US" altLang="en-US" sz="1000" u="none">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xfrm>
            <a:off x="1174750" y="700088"/>
            <a:ext cx="4605338" cy="3454400"/>
          </a:xfrm>
          <a:ln/>
        </p:spPr>
      </p:sp>
      <p:sp>
        <p:nvSpPr>
          <p:cNvPr id="18436" name="Rectangle 3"/>
          <p:cNvSpPr>
            <a:spLocks noGrp="1" noChangeArrowheads="1"/>
          </p:cNvSpPr>
          <p:nvPr>
            <p:ph type="body" idx="1"/>
          </p:nvPr>
        </p:nvSpPr>
        <p:spPr>
          <a:xfrm>
            <a:off x="927100" y="4391025"/>
            <a:ext cx="5100638"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436605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fld id="{74A20294-99DB-4C57-9555-AB6C87517286}" type="slidenum">
              <a:rPr lang="en-US" altLang="en-US" sz="1000" u="none" smtClean="0">
                <a:latin typeface="Times New Roman" panose="02020603050405020304" pitchFamily="18" charset="0"/>
              </a:rPr>
              <a:pPr/>
              <a:t>9</a:t>
            </a:fld>
            <a:endParaRPr lang="en-US" altLang="en-US" sz="1000" u="none">
              <a:latin typeface="Times New Roman" panose="02020603050405020304" pitchFamily="18" charset="0"/>
            </a:endParaRPr>
          </a:p>
        </p:txBody>
      </p:sp>
      <p:sp>
        <p:nvSpPr>
          <p:cNvPr id="20483" name="Rectangle 2"/>
          <p:cNvSpPr>
            <a:spLocks noGrp="1" noRot="1" noChangeAspect="1" noChangeArrowheads="1" noTextEdit="1"/>
          </p:cNvSpPr>
          <p:nvPr>
            <p:ph type="sldImg"/>
          </p:nvPr>
        </p:nvSpPr>
        <p:spPr>
          <a:xfrm>
            <a:off x="1174750" y="700088"/>
            <a:ext cx="4605338" cy="3454400"/>
          </a:xfrm>
          <a:ln/>
        </p:spPr>
      </p:sp>
      <p:sp>
        <p:nvSpPr>
          <p:cNvPr id="20484" name="Rectangle 3"/>
          <p:cNvSpPr>
            <a:spLocks noGrp="1" noChangeArrowheads="1"/>
          </p:cNvSpPr>
          <p:nvPr>
            <p:ph type="body" idx="1"/>
          </p:nvPr>
        </p:nvSpPr>
        <p:spPr>
          <a:xfrm>
            <a:off x="927100" y="4391025"/>
            <a:ext cx="5100638"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4658957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Line 22"/>
          <p:cNvSpPr>
            <a:spLocks noChangeShapeType="1"/>
          </p:cNvSpPr>
          <p:nvPr userDrawn="1"/>
        </p:nvSpPr>
        <p:spPr bwMode="auto">
          <a:xfrm>
            <a:off x="609600" y="1066800"/>
            <a:ext cx="7924800" cy="0"/>
          </a:xfrm>
          <a:prstGeom prst="line">
            <a:avLst/>
          </a:prstGeom>
          <a:noFill/>
          <a:ln w="50800">
            <a:solidFill>
              <a:srgbClr val="012D9A"/>
            </a:solidFill>
            <a:round/>
            <a:headEnd type="none" w="sm" len="sm"/>
            <a:tailEnd type="none" w="sm" len="sm"/>
          </a:ln>
          <a:effectLst/>
        </p:spPr>
        <p:txBody>
          <a:bodyPr/>
          <a:lstStyle/>
          <a:p>
            <a:pPr>
              <a:defRPr/>
            </a:pPr>
            <a:endParaRPr lang="en-US"/>
          </a:p>
        </p:txBody>
      </p:sp>
      <p:sp>
        <p:nvSpPr>
          <p:cNvPr id="6" name="Line 24"/>
          <p:cNvSpPr>
            <a:spLocks noChangeShapeType="1"/>
          </p:cNvSpPr>
          <p:nvPr userDrawn="1"/>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
        <p:nvSpPr>
          <p:cNvPr id="312329" name="Rectangle 9"/>
          <p:cNvSpPr>
            <a:spLocks noGrp="1" noChangeArrowheads="1"/>
          </p:cNvSpPr>
          <p:nvPr>
            <p:ph type="ctrTitle" sz="quarter"/>
          </p:nvPr>
        </p:nvSpPr>
        <p:spPr bwMode="auto">
          <a:xfrm>
            <a:off x="2260600" y="2900363"/>
            <a:ext cx="6235700" cy="752475"/>
          </a:xfrm>
        </p:spPr>
        <p:txBody>
          <a:bodyPr lIns="82550" tIns="41275" rIns="82550" bIns="41275" anchor="ctr"/>
          <a:lstStyle>
            <a:lvl1pPr>
              <a:defRPr sz="4400"/>
            </a:lvl1pPr>
          </a:lstStyle>
          <a:p>
            <a:endParaRPr lang="en-US" dirty="0"/>
          </a:p>
        </p:txBody>
      </p:sp>
      <p:sp>
        <p:nvSpPr>
          <p:cNvPr id="312330" name="Rectangle 10"/>
          <p:cNvSpPr>
            <a:spLocks noGrp="1" noChangeArrowheads="1"/>
          </p:cNvSpPr>
          <p:nvPr>
            <p:ph type="subTitle" sz="quarter" idx="1"/>
          </p:nvPr>
        </p:nvSpPr>
        <p:spPr>
          <a:xfrm>
            <a:off x="2819400" y="4435475"/>
            <a:ext cx="5721350" cy="509588"/>
          </a:xfrm>
        </p:spPr>
        <p:txBody>
          <a:bodyPr lIns="82550" tIns="41275" rIns="82550" bIns="41275" anchor="ctr">
            <a:spAutoFit/>
          </a:bodyPr>
          <a:lstStyle>
            <a:lvl1pPr marL="287338" indent="-287338">
              <a:defRPr>
                <a:solidFill>
                  <a:srgbClr val="012D9A"/>
                </a:solidFill>
              </a:defRPr>
            </a:lvl1pPr>
          </a:lstStyle>
          <a:p>
            <a:endParaRPr lang="en-US" dirty="0"/>
          </a:p>
        </p:txBody>
      </p:sp>
      <p:sp>
        <p:nvSpPr>
          <p:cNvPr id="7" name="TextBox 6"/>
          <p:cNvSpPr txBox="1"/>
          <p:nvPr userDrawn="1"/>
        </p:nvSpPr>
        <p:spPr>
          <a:xfrm>
            <a:off x="5715000" y="6248400"/>
            <a:ext cx="2971800" cy="338554"/>
          </a:xfrm>
          <a:prstGeom prst="rect">
            <a:avLst/>
          </a:prstGeom>
          <a:noFill/>
        </p:spPr>
        <p:txBody>
          <a:bodyPr wrap="square">
            <a:spAutoFit/>
          </a:bodyPr>
          <a:lstStyle/>
          <a:p>
            <a:pPr>
              <a:defRPr/>
            </a:pPr>
            <a:r>
              <a:rPr lang="en-US" sz="800" u="none" dirty="0">
                <a:solidFill>
                  <a:schemeClr val="tx2">
                    <a:lumMod val="50000"/>
                  </a:schemeClr>
                </a:solidFill>
                <a:latin typeface="Arial" panose="020B0604020202020204" pitchFamily="34" charset="0"/>
                <a:cs typeface="Arial" panose="020B0604020202020204" pitchFamily="34" charset="0"/>
              </a:rPr>
              <a:t>This</a:t>
            </a:r>
            <a:r>
              <a:rPr lang="en-US" sz="800" u="none" baseline="0" dirty="0">
                <a:solidFill>
                  <a:schemeClr val="tx2">
                    <a:lumMod val="50000"/>
                  </a:schemeClr>
                </a:solidFill>
                <a:latin typeface="Arial" panose="020B0604020202020204" pitchFamily="34" charset="0"/>
                <a:cs typeface="Arial" panose="020B0604020202020204" pitchFamily="34" charset="0"/>
              </a:rPr>
              <a:t> presentation was created by</a:t>
            </a:r>
            <a:r>
              <a:rPr lang="en-US" sz="800" u="none" dirty="0">
                <a:solidFill>
                  <a:schemeClr val="tx2">
                    <a:lumMod val="50000"/>
                  </a:schemeClr>
                </a:solidFill>
                <a:latin typeface="Arial" panose="020B0604020202020204" pitchFamily="34" charset="0"/>
                <a:cs typeface="Arial" panose="020B0604020202020204" pitchFamily="34" charset="0"/>
              </a:rPr>
              <a:t> the N.C. Department of Labor</a:t>
            </a:r>
            <a:r>
              <a:rPr lang="en-US" sz="800" u="none" baseline="0" dirty="0">
                <a:solidFill>
                  <a:schemeClr val="tx2">
                    <a:lumMod val="50000"/>
                  </a:schemeClr>
                </a:solidFill>
                <a:latin typeface="Arial" panose="020B0604020202020204" pitchFamily="34" charset="0"/>
                <a:cs typeface="Arial" panose="020B0604020202020204" pitchFamily="34" charset="0"/>
              </a:rPr>
              <a:t> for safety and health training.</a:t>
            </a:r>
            <a:endParaRPr lang="en-US" sz="800" u="none" dirty="0">
              <a:solidFill>
                <a:schemeClr val="tx2">
                  <a:lumMod val="50000"/>
                </a:schemeClr>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5621" y="6077671"/>
            <a:ext cx="2046844" cy="744307"/>
          </a:xfrm>
          <a:prstGeom prst="rect">
            <a:avLst/>
          </a:prstGeom>
        </p:spPr>
      </p:pic>
    </p:spTree>
    <p:extLst>
      <p:ext uri="{BB962C8B-B14F-4D97-AF65-F5344CB8AC3E}">
        <p14:creationId xmlns:p14="http://schemas.microsoft.com/office/powerpoint/2010/main" val="9087531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91379"/>
            <a:ext cx="7924800" cy="549275"/>
          </a:xfrm>
        </p:spPr>
        <p:txBody>
          <a:bodyPr/>
          <a:lstStyle/>
          <a:p>
            <a:r>
              <a:rPr lang="en-US" dirty="0"/>
              <a:t>Objectives</a:t>
            </a:r>
          </a:p>
        </p:txBody>
      </p:sp>
      <p:sp>
        <p:nvSpPr>
          <p:cNvPr id="3" name="Content Placeholder 2"/>
          <p:cNvSpPr>
            <a:spLocks noGrp="1"/>
          </p:cNvSpPr>
          <p:nvPr>
            <p:ph idx="1" hasCustomPrompt="1"/>
          </p:nvPr>
        </p:nvSpPr>
        <p:spPr>
          <a:xfrm>
            <a:off x="609600" y="1219200"/>
            <a:ext cx="8001000" cy="4724400"/>
          </a:xfrm>
        </p:spPr>
        <p:txBody>
          <a:bodyPr/>
          <a:lstStyle>
            <a:lvl1pPr>
              <a:defRPr sz="2800"/>
            </a:lvl1pPr>
          </a:lstStyle>
          <a:p>
            <a:pPr lvl="0"/>
            <a:r>
              <a:rPr lang="en-US" dirty="0"/>
              <a:t>After this course, students will be able to:</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84834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998218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002526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Summary</a:t>
            </a:r>
          </a:p>
        </p:txBody>
      </p:sp>
      <p:sp>
        <p:nvSpPr>
          <p:cNvPr id="3" name="Content Placeholder 2"/>
          <p:cNvSpPr>
            <a:spLocks noGrp="1"/>
          </p:cNvSpPr>
          <p:nvPr>
            <p:ph idx="1" hasCustomPrompt="1"/>
          </p:nvPr>
        </p:nvSpPr>
        <p:spPr/>
        <p:txBody>
          <a:bodyPr/>
          <a:lstStyle>
            <a:lvl1pPr>
              <a:defRPr/>
            </a:lvl1pPr>
          </a:lstStyle>
          <a:p>
            <a:pPr lvl="0"/>
            <a:r>
              <a:rPr lang="en-US" dirty="0"/>
              <a:t>In this course, we covered:</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5895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Thank You For Attending!</a:t>
            </a:r>
          </a:p>
        </p:txBody>
      </p:sp>
      <p:sp>
        <p:nvSpPr>
          <p:cNvPr id="3" name="Content Placeholder 2"/>
          <p:cNvSpPr>
            <a:spLocks noGrp="1"/>
          </p:cNvSpPr>
          <p:nvPr>
            <p:ph idx="1" hasCustomPrompt="1"/>
          </p:nvPr>
        </p:nvSpPr>
        <p:spPr>
          <a:xfrm>
            <a:off x="609600" y="2057400"/>
            <a:ext cx="8001000" cy="3763963"/>
          </a:xfrm>
        </p:spPr>
        <p:txBody>
          <a:bodyPr/>
          <a:lstStyle>
            <a:lvl1pPr marL="0" indent="0">
              <a:buFontTx/>
              <a:buNone/>
              <a:defRPr sz="6000"/>
            </a:lvl1pPr>
          </a:lstStyle>
          <a:p>
            <a:pPr lvl="0"/>
            <a:r>
              <a:rPr lang="en-US" dirty="0"/>
              <a:t>    Final Questions?</a:t>
            </a:r>
          </a:p>
        </p:txBody>
      </p:sp>
    </p:spTree>
    <p:extLst>
      <p:ext uri="{BB962C8B-B14F-4D97-AF65-F5344CB8AC3E}">
        <p14:creationId xmlns:p14="http://schemas.microsoft.com/office/powerpoint/2010/main" val="2283214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1478107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401472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21455908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p>
            <a:pPr lvl="0"/>
            <a:r>
              <a:rPr lang="en-US" altLang="en-US"/>
              <a:t>Title of Slide in Caps &amp; Lower Case</a:t>
            </a:r>
          </a:p>
        </p:txBody>
      </p:sp>
      <p:sp>
        <p:nvSpPr>
          <p:cNvPr id="1048" name="Line 24"/>
          <p:cNvSpPr>
            <a:spLocks noChangeShapeType="1"/>
          </p:cNvSpPr>
          <p:nvPr userDrawn="1"/>
        </p:nvSpPr>
        <p:spPr bwMode="auto">
          <a:xfrm>
            <a:off x="609600" y="1066800"/>
            <a:ext cx="7924800" cy="0"/>
          </a:xfrm>
          <a:prstGeom prst="line">
            <a:avLst/>
          </a:prstGeom>
          <a:noFill/>
          <a:ln w="50800">
            <a:solidFill>
              <a:srgbClr val="012D9A"/>
            </a:solidFill>
            <a:round/>
            <a:headEnd type="none" w="sm" len="sm"/>
            <a:tailEnd type="none" w="sm" len="sm"/>
          </a:ln>
          <a:effectLst/>
        </p:spPr>
        <p:txBody>
          <a:bodyPr/>
          <a:lstStyle/>
          <a:p>
            <a:pPr>
              <a:defRPr/>
            </a:pPr>
            <a:endParaRPr lang="en-US"/>
          </a:p>
        </p:txBody>
      </p:sp>
      <p:sp>
        <p:nvSpPr>
          <p:cNvPr id="1049" name="Line 25"/>
          <p:cNvSpPr>
            <a:spLocks noChangeShapeType="1"/>
          </p:cNvSpPr>
          <p:nvPr userDrawn="1"/>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
        <p:nvSpPr>
          <p:cNvPr id="1029" name="Rectangle 28"/>
          <p:cNvSpPr>
            <a:spLocks noGrp="1" noChangeArrowheads="1"/>
          </p:cNvSpPr>
          <p:nvPr>
            <p:ph type="body" idx="1"/>
          </p:nvPr>
        </p:nvSpPr>
        <p:spPr bwMode="auto">
          <a:xfrm>
            <a:off x="609600" y="1295400"/>
            <a:ext cx="800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228600" y="6110288"/>
            <a:ext cx="2057400" cy="731838"/>
          </a:xfrm>
          <a:prstGeom prst="rect">
            <a:avLst/>
          </a:prstGeom>
        </p:spPr>
      </p:pic>
      <p:sp>
        <p:nvSpPr>
          <p:cNvPr id="2" name="Rectangle 1">
            <a:extLst>
              <a:ext uri="{FF2B5EF4-FFF2-40B4-BE49-F238E27FC236}">
                <a16:creationId xmlns:a16="http://schemas.microsoft.com/office/drawing/2014/main" id="{AA05BFB9-F102-436E-A7D7-90B94BBA7F7E}"/>
              </a:ext>
            </a:extLst>
          </p:cNvPr>
          <p:cNvSpPr/>
          <p:nvPr userDrawn="1"/>
        </p:nvSpPr>
        <p:spPr>
          <a:xfrm>
            <a:off x="5638800" y="6260763"/>
            <a:ext cx="2819400" cy="33855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FF">
                    <a:lumMod val="50000"/>
                  </a:srgbClr>
                </a:solidFill>
                <a:effectLst/>
                <a:uLnTx/>
                <a:uFillTx/>
                <a:latin typeface="Arial" panose="020B0604020202020204" pitchFamily="34" charset="0"/>
                <a:ea typeface="+mn-ea"/>
                <a:cs typeface="Arial" panose="020B0604020202020204" pitchFamily="34" charset="0"/>
              </a:rPr>
              <a:t>This presentation was created by the N.C. Department of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FF">
                    <a:lumMod val="50000"/>
                  </a:srgbClr>
                </a:solidFill>
                <a:effectLst/>
                <a:uLnTx/>
                <a:uFillTx/>
                <a:latin typeface="Arial" panose="020B0604020202020204" pitchFamily="34" charset="0"/>
                <a:ea typeface="+mn-ea"/>
                <a:cs typeface="Arial" panose="020B0604020202020204" pitchFamily="34" charset="0"/>
              </a:rPr>
              <a:t>Labor for safety and health training.</a:t>
            </a:r>
          </a:p>
        </p:txBody>
      </p:sp>
    </p:spTree>
  </p:cSld>
  <p:clrMap bg1="lt1" tx1="dk1" bg2="lt2" tx2="dk2" accent1="accent1" accent2="accent2" accent3="accent3" accent4="accent4" accent5="accent5" accent6="accent6" hlink="hlink" folHlink="folHlink"/>
  <p:sldLayoutIdLst>
    <p:sldLayoutId id="2147483975" r:id="rId1"/>
    <p:sldLayoutId id="2147483967" r:id="rId2"/>
    <p:sldLayoutId id="2147483968" r:id="rId3"/>
    <p:sldLayoutId id="2147483970" r:id="rId4"/>
    <p:sldLayoutId id="2147483976" r:id="rId5"/>
    <p:sldLayoutId id="2147483977" r:id="rId6"/>
    <p:sldLayoutId id="2147483978" r:id="rId7"/>
    <p:sldLayoutId id="2147483979" r:id="rId8"/>
    <p:sldLayoutId id="2147483980" r:id="rId9"/>
  </p:sldLayoutIdLst>
  <p:transition/>
  <p:hf sldNum="0" hdr="0" dt="0"/>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609600" y="2630488"/>
            <a:ext cx="7924800" cy="1181100"/>
          </a:xfrm>
        </p:spPr>
        <p:txBody>
          <a:bodyPr/>
          <a:lstStyle/>
          <a:p>
            <a:r>
              <a:rPr lang="en-US" altLang="en-US" dirty="0"/>
              <a:t>Understanding the OSHA Inspection Process</a:t>
            </a:r>
          </a:p>
        </p:txBody>
      </p:sp>
      <p:sp>
        <p:nvSpPr>
          <p:cNvPr id="5123" name="Rectangle 4"/>
          <p:cNvSpPr>
            <a:spLocks noChangeArrowheads="1"/>
          </p:cNvSpPr>
          <p:nvPr/>
        </p:nvSpPr>
        <p:spPr bwMode="auto">
          <a:xfrm>
            <a:off x="685800" y="5334897"/>
            <a:ext cx="8077200" cy="33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buFont typeface="Wingdings" panose="05000000000000000000" pitchFamily="2" charset="2"/>
              <a:buNone/>
            </a:pPr>
            <a:r>
              <a:rPr lang="en-US" altLang="en-US" sz="1600" b="1" u="none" dirty="0">
                <a:solidFill>
                  <a:srgbClr val="012D9A"/>
                </a:solidFill>
              </a:rPr>
              <a:t>Presented </a:t>
            </a:r>
            <a:r>
              <a:rPr lang="en-US" altLang="en-US" sz="1600" b="1" u="none">
                <a:solidFill>
                  <a:srgbClr val="012D9A"/>
                </a:solidFill>
              </a:rPr>
              <a:t>by:</a:t>
            </a:r>
            <a:endParaRPr lang="en-US" altLang="en-US" sz="1600" u="none" dirty="0">
              <a:solidFill>
                <a:srgbClr val="777777"/>
              </a:solidFill>
            </a:endParaRPr>
          </a:p>
        </p:txBody>
      </p:sp>
    </p:spTree>
    <p:extLst>
      <p:ext uri="{BB962C8B-B14F-4D97-AF65-F5344CB8AC3E}">
        <p14:creationId xmlns:p14="http://schemas.microsoft.com/office/powerpoint/2010/main" val="157606571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09600" y="352425"/>
            <a:ext cx="91440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3600" b="1" u="none">
                <a:solidFill>
                  <a:srgbClr val="012D9A"/>
                </a:solidFill>
              </a:rPr>
              <a:t>After the Inspection</a:t>
            </a:r>
          </a:p>
        </p:txBody>
      </p:sp>
      <p:sp>
        <p:nvSpPr>
          <p:cNvPr id="21507" name="Rectangle 3"/>
          <p:cNvSpPr>
            <a:spLocks noChangeArrowheads="1"/>
          </p:cNvSpPr>
          <p:nvPr/>
        </p:nvSpPr>
        <p:spPr bwMode="auto">
          <a:xfrm>
            <a:off x="533400" y="1143000"/>
            <a:ext cx="7772400"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marL="338138" indent="-338138">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45000"/>
              </a:lnSpc>
              <a:buSzPct val="90000"/>
            </a:pPr>
            <a:r>
              <a:rPr lang="en-US" altLang="en-US" u="none"/>
              <a:t>Citations or in-compliance</a:t>
            </a:r>
            <a:endParaRPr lang="en-US" altLang="en-US" sz="1200" u="none"/>
          </a:p>
          <a:p>
            <a:pPr>
              <a:lnSpc>
                <a:spcPct val="145000"/>
              </a:lnSpc>
              <a:buSzPct val="90000"/>
            </a:pPr>
            <a:r>
              <a:rPr lang="en-US" altLang="en-US" u="none"/>
              <a:t>Abatement</a:t>
            </a:r>
            <a:endParaRPr lang="en-US" altLang="en-US" sz="1200" u="none"/>
          </a:p>
          <a:p>
            <a:pPr>
              <a:lnSpc>
                <a:spcPct val="145000"/>
              </a:lnSpc>
              <a:buSzPct val="90000"/>
            </a:pPr>
            <a:r>
              <a:rPr lang="en-US" altLang="en-US" u="none"/>
              <a:t>Violation types</a:t>
            </a:r>
            <a:endParaRPr lang="en-US" altLang="en-US" sz="1200" u="none"/>
          </a:p>
          <a:p>
            <a:pPr>
              <a:lnSpc>
                <a:spcPct val="145000"/>
              </a:lnSpc>
              <a:buSzPct val="90000"/>
            </a:pPr>
            <a:r>
              <a:rPr lang="en-US" altLang="en-US" u="none"/>
              <a:t>Penalties</a:t>
            </a:r>
          </a:p>
          <a:p>
            <a:pPr>
              <a:lnSpc>
                <a:spcPct val="145000"/>
              </a:lnSpc>
              <a:buSzPct val="90000"/>
            </a:pPr>
            <a:r>
              <a:rPr lang="en-US" altLang="en-US" u="none"/>
              <a:t>Informal conference</a:t>
            </a:r>
            <a:endParaRPr lang="en-US" altLang="en-US" sz="1200" u="none"/>
          </a:p>
          <a:p>
            <a:pPr>
              <a:lnSpc>
                <a:spcPct val="145000"/>
              </a:lnSpc>
              <a:buSzPct val="90000"/>
            </a:pPr>
            <a:r>
              <a:rPr lang="en-US" altLang="en-US" u="none"/>
              <a:t>Contestment</a:t>
            </a:r>
          </a:p>
          <a:p>
            <a:pPr>
              <a:lnSpc>
                <a:spcPct val="145000"/>
              </a:lnSpc>
              <a:buSzPct val="90000"/>
            </a:pPr>
            <a:r>
              <a:rPr lang="en-US" altLang="en-US" u="none"/>
              <a:t>Discrimination</a:t>
            </a:r>
          </a:p>
        </p:txBody>
      </p:sp>
      <p:grpSp>
        <p:nvGrpSpPr>
          <p:cNvPr id="21508" name="Group 1"/>
          <p:cNvGrpSpPr>
            <a:grpSpLocks/>
          </p:cNvGrpSpPr>
          <p:nvPr/>
        </p:nvGrpSpPr>
        <p:grpSpPr bwMode="auto">
          <a:xfrm>
            <a:off x="5562600" y="1295400"/>
            <a:ext cx="2916238" cy="4406465"/>
            <a:chOff x="5562600" y="1295400"/>
            <a:chExt cx="2916238" cy="4406030"/>
          </a:xfrm>
        </p:grpSpPr>
        <p:pic>
          <p:nvPicPr>
            <p:cNvPr id="21509" name="Picture 3" descr="Form 5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295400"/>
              <a:ext cx="2916238" cy="4397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510" name="TextBox 4"/>
            <p:cNvSpPr txBox="1">
              <a:spLocks noChangeArrowheads="1"/>
            </p:cNvSpPr>
            <p:nvPr/>
          </p:nvSpPr>
          <p:spPr bwMode="auto">
            <a:xfrm>
              <a:off x="6629400" y="5485986"/>
              <a:ext cx="1219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800" u="none" dirty="0"/>
                <a:t>NCDOL Photo Library</a:t>
              </a:r>
            </a:p>
          </p:txBody>
        </p:sp>
      </p:grpSp>
    </p:spTree>
    <p:extLst>
      <p:ext uri="{BB962C8B-B14F-4D97-AF65-F5344CB8AC3E}">
        <p14:creationId xmlns:p14="http://schemas.microsoft.com/office/powerpoint/2010/main" val="277785357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09600" y="352425"/>
            <a:ext cx="80010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3600" b="1" u="none">
                <a:solidFill>
                  <a:srgbClr val="012D9A"/>
                </a:solidFill>
              </a:rPr>
              <a:t>Citations</a:t>
            </a:r>
          </a:p>
        </p:txBody>
      </p:sp>
      <p:sp>
        <p:nvSpPr>
          <p:cNvPr id="23555" name="Rectangle 3"/>
          <p:cNvSpPr>
            <a:spLocks noChangeArrowheads="1"/>
          </p:cNvSpPr>
          <p:nvPr/>
        </p:nvSpPr>
        <p:spPr bwMode="auto">
          <a:xfrm>
            <a:off x="533400" y="1295400"/>
            <a:ext cx="7924800" cy="276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marL="338138" indent="-338138">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690563" indent="-233363">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SzPct val="90000"/>
            </a:pPr>
            <a:r>
              <a:rPr lang="en-US" altLang="en-US" u="none" dirty="0"/>
              <a:t>Issuance</a:t>
            </a:r>
          </a:p>
          <a:p>
            <a:pPr>
              <a:buSzPct val="90000"/>
            </a:pPr>
            <a:endParaRPr lang="en-US" altLang="en-US" sz="800" u="none" dirty="0"/>
          </a:p>
          <a:p>
            <a:pPr lvl="1">
              <a:buClr>
                <a:schemeClr val="bg2"/>
              </a:buClr>
              <a:buSzPct val="90000"/>
            </a:pPr>
            <a:r>
              <a:rPr lang="en-US" altLang="en-US" u="none" dirty="0"/>
              <a:t>Received by certified mail</a:t>
            </a:r>
          </a:p>
          <a:p>
            <a:pPr lvl="1">
              <a:buClr>
                <a:schemeClr val="bg2"/>
              </a:buClr>
              <a:buSzPct val="90000"/>
            </a:pPr>
            <a:endParaRPr lang="en-US" altLang="en-US" sz="1000" u="none" dirty="0"/>
          </a:p>
          <a:p>
            <a:pPr lvl="1">
              <a:buClr>
                <a:schemeClr val="bg2"/>
              </a:buClr>
              <a:buSzPct val="90000"/>
            </a:pPr>
            <a:endParaRPr lang="en-US" altLang="en-US" sz="1000" u="none" dirty="0"/>
          </a:p>
          <a:p>
            <a:pPr lvl="1">
              <a:buClr>
                <a:schemeClr val="bg2"/>
              </a:buClr>
              <a:buSzPct val="90000"/>
            </a:pPr>
            <a:endParaRPr lang="en-US" altLang="en-US" sz="1000" u="none" dirty="0"/>
          </a:p>
          <a:p>
            <a:pPr>
              <a:buSzPct val="90000"/>
            </a:pPr>
            <a:r>
              <a:rPr lang="en-US" altLang="en-US" u="none" dirty="0"/>
              <a:t>Posting</a:t>
            </a:r>
          </a:p>
          <a:p>
            <a:pPr>
              <a:buSzPct val="90000"/>
            </a:pPr>
            <a:endParaRPr lang="en-US" altLang="en-US" sz="800" u="none" dirty="0"/>
          </a:p>
          <a:p>
            <a:pPr lvl="1">
              <a:buClr>
                <a:schemeClr val="bg2"/>
              </a:buClr>
              <a:buSzPct val="90000"/>
            </a:pPr>
            <a:r>
              <a:rPr lang="en-US" altLang="en-US" u="none" dirty="0"/>
              <a:t>Three days or until the hazards are abated, whichever is longer</a:t>
            </a:r>
          </a:p>
        </p:txBody>
      </p:sp>
      <p:pic>
        <p:nvPicPr>
          <p:cNvPr id="4" name="Picture 3" descr="Text, letter&#10;&#10;Description automatically generated">
            <a:extLst>
              <a:ext uri="{FF2B5EF4-FFF2-40B4-BE49-F238E27FC236}">
                <a16:creationId xmlns:a16="http://schemas.microsoft.com/office/drawing/2014/main" id="{0157037C-0D39-47FA-A320-586586FB6E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4596" y="4038600"/>
            <a:ext cx="3284066" cy="1895829"/>
          </a:xfrm>
          <a:prstGeom prst="rect">
            <a:avLst/>
          </a:prstGeom>
        </p:spPr>
      </p:pic>
    </p:spTree>
    <p:extLst>
      <p:ext uri="{BB962C8B-B14F-4D97-AF65-F5344CB8AC3E}">
        <p14:creationId xmlns:p14="http://schemas.microsoft.com/office/powerpoint/2010/main" val="138193279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566738" y="352425"/>
            <a:ext cx="5681662"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3600" b="1" u="none">
                <a:solidFill>
                  <a:srgbClr val="012D9A"/>
                </a:solidFill>
              </a:rPr>
              <a:t>Abatement</a:t>
            </a:r>
          </a:p>
        </p:txBody>
      </p:sp>
      <p:sp>
        <p:nvSpPr>
          <p:cNvPr id="25603" name="Rectangle 3"/>
          <p:cNvSpPr>
            <a:spLocks noChangeArrowheads="1"/>
          </p:cNvSpPr>
          <p:nvPr/>
        </p:nvSpPr>
        <p:spPr bwMode="auto">
          <a:xfrm>
            <a:off x="533400" y="685800"/>
            <a:ext cx="8001000" cy="396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marL="396875" indent="-396875">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300000"/>
              </a:lnSpc>
              <a:buSzPct val="85000"/>
            </a:pPr>
            <a:r>
              <a:rPr lang="en-US" altLang="en-US" u="none" dirty="0"/>
              <a:t>Date - extension</a:t>
            </a:r>
          </a:p>
          <a:p>
            <a:pPr>
              <a:lnSpc>
                <a:spcPct val="300000"/>
              </a:lnSpc>
              <a:buSzPct val="85000"/>
            </a:pPr>
            <a:r>
              <a:rPr lang="en-US" altLang="en-US" u="none" dirty="0"/>
              <a:t>OSHA Form 2D</a:t>
            </a:r>
          </a:p>
          <a:p>
            <a:pPr>
              <a:lnSpc>
                <a:spcPct val="300000"/>
              </a:lnSpc>
              <a:buSzPct val="85000"/>
            </a:pPr>
            <a:r>
              <a:rPr lang="en-US" altLang="en-US" u="none" dirty="0"/>
              <a:t>Follow-up inspection</a:t>
            </a:r>
          </a:p>
        </p:txBody>
      </p:sp>
      <p:grpSp>
        <p:nvGrpSpPr>
          <p:cNvPr id="25604" name="Group 4"/>
          <p:cNvGrpSpPr>
            <a:grpSpLocks/>
          </p:cNvGrpSpPr>
          <p:nvPr/>
        </p:nvGrpSpPr>
        <p:grpSpPr bwMode="auto">
          <a:xfrm>
            <a:off x="4953000" y="1295400"/>
            <a:ext cx="3505200" cy="4530220"/>
            <a:chOff x="4953000" y="1295400"/>
            <a:chExt cx="3505200" cy="4530725"/>
          </a:xfrm>
        </p:grpSpPr>
        <p:pic>
          <p:nvPicPr>
            <p:cNvPr id="2560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295400"/>
              <a:ext cx="3505200" cy="4530725"/>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029200" y="5563076"/>
              <a:ext cx="1427163" cy="247678"/>
            </a:xfrm>
            <a:prstGeom prst="rect">
              <a:avLst/>
            </a:prstGeom>
            <a:noFill/>
          </p:spPr>
          <p:txBody>
            <a:bodyPr wrap="none">
              <a:spAutoFit/>
            </a:bodyPr>
            <a:lstStyle/>
            <a:p>
              <a:pPr>
                <a:defRPr/>
              </a:pPr>
              <a:r>
                <a:rPr lang="en-US" sz="1000" u="none" dirty="0">
                  <a:latin typeface="+mn-lt"/>
                </a:rPr>
                <a:t>NCDOL Photo Library</a:t>
              </a:r>
            </a:p>
          </p:txBody>
        </p:sp>
      </p:grpSp>
    </p:spTree>
    <p:extLst>
      <p:ext uri="{BB962C8B-B14F-4D97-AF65-F5344CB8AC3E}">
        <p14:creationId xmlns:p14="http://schemas.microsoft.com/office/powerpoint/2010/main" val="183723288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381000"/>
            <a:ext cx="8153400" cy="549275"/>
          </a:xfrm>
        </p:spPr>
        <p:txBody>
          <a:bodyPr/>
          <a:lstStyle/>
          <a:p>
            <a:r>
              <a:rPr lang="en-US" altLang="en-US"/>
              <a:t>Violations</a:t>
            </a:r>
          </a:p>
        </p:txBody>
      </p:sp>
      <p:sp>
        <p:nvSpPr>
          <p:cNvPr id="27651" name="Rectangle 3"/>
          <p:cNvSpPr>
            <a:spLocks noGrp="1" noChangeArrowheads="1"/>
          </p:cNvSpPr>
          <p:nvPr>
            <p:ph idx="1"/>
          </p:nvPr>
        </p:nvSpPr>
        <p:spPr>
          <a:xfrm>
            <a:off x="533400" y="1143000"/>
            <a:ext cx="7924800" cy="4495800"/>
          </a:xfrm>
        </p:spPr>
        <p:txBody>
          <a:bodyPr/>
          <a:lstStyle/>
          <a:p>
            <a:pPr>
              <a:lnSpc>
                <a:spcPct val="110000"/>
              </a:lnSpc>
            </a:pPr>
            <a:r>
              <a:rPr lang="en-US" altLang="en-US" dirty="0"/>
              <a:t>Types of violations</a:t>
            </a:r>
          </a:p>
          <a:p>
            <a:pPr lvl="1">
              <a:lnSpc>
                <a:spcPct val="110000"/>
              </a:lnSpc>
            </a:pPr>
            <a:endParaRPr lang="en-US" altLang="en-US" sz="800" dirty="0"/>
          </a:p>
          <a:p>
            <a:pPr lvl="1">
              <a:lnSpc>
                <a:spcPct val="110000"/>
              </a:lnSpc>
            </a:pPr>
            <a:r>
              <a:rPr lang="en-US" altLang="en-US" b="1" dirty="0"/>
              <a:t>Serious</a:t>
            </a:r>
          </a:p>
          <a:p>
            <a:pPr marL="1093788" lvl="2" indent="-236538">
              <a:lnSpc>
                <a:spcPct val="110000"/>
              </a:lnSpc>
            </a:pPr>
            <a:r>
              <a:rPr lang="en-US" altLang="en-US" dirty="0"/>
              <a:t>“Deemed to exist in the place of employment if there is substantial probability that death or serious physical harm could result.…”</a:t>
            </a:r>
          </a:p>
          <a:p>
            <a:pPr lvl="1">
              <a:lnSpc>
                <a:spcPct val="110000"/>
              </a:lnSpc>
            </a:pPr>
            <a:endParaRPr lang="en-US" altLang="en-US" sz="1200" dirty="0"/>
          </a:p>
          <a:p>
            <a:pPr lvl="1">
              <a:lnSpc>
                <a:spcPct val="110000"/>
              </a:lnSpc>
            </a:pPr>
            <a:endParaRPr lang="en-US" altLang="en-US" sz="1200" dirty="0"/>
          </a:p>
          <a:p>
            <a:pPr lvl="1">
              <a:lnSpc>
                <a:spcPct val="110000"/>
              </a:lnSpc>
            </a:pPr>
            <a:r>
              <a:rPr lang="en-US" altLang="en-US" b="1" dirty="0"/>
              <a:t>Non-serious</a:t>
            </a:r>
          </a:p>
          <a:p>
            <a:pPr marL="1093788" lvl="2" indent="-236538">
              <a:lnSpc>
                <a:spcPct val="110000"/>
              </a:lnSpc>
            </a:pPr>
            <a:r>
              <a:rPr lang="en-US" altLang="en-US" dirty="0"/>
              <a:t>“Situations where the accident or illness that would be most likely to result from a hazardous condition would probably not cause death or serious physical harm....”</a:t>
            </a:r>
          </a:p>
        </p:txBody>
      </p:sp>
    </p:spTree>
    <p:extLst>
      <p:ext uri="{BB962C8B-B14F-4D97-AF65-F5344CB8AC3E}">
        <p14:creationId xmlns:p14="http://schemas.microsoft.com/office/powerpoint/2010/main" val="67788611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381000"/>
            <a:ext cx="8153400" cy="549275"/>
          </a:xfrm>
        </p:spPr>
        <p:txBody>
          <a:bodyPr/>
          <a:lstStyle/>
          <a:p>
            <a:r>
              <a:rPr lang="en-US" altLang="en-US"/>
              <a:t>Violations</a:t>
            </a:r>
          </a:p>
        </p:txBody>
      </p:sp>
      <p:sp>
        <p:nvSpPr>
          <p:cNvPr id="29699" name="Rectangle 3"/>
          <p:cNvSpPr>
            <a:spLocks noGrp="1" noChangeArrowheads="1"/>
          </p:cNvSpPr>
          <p:nvPr>
            <p:ph idx="1"/>
          </p:nvPr>
        </p:nvSpPr>
        <p:spPr>
          <a:xfrm>
            <a:off x="457200" y="1219200"/>
            <a:ext cx="8077200" cy="4532313"/>
          </a:xfrm>
        </p:spPr>
        <p:txBody>
          <a:bodyPr/>
          <a:lstStyle/>
          <a:p>
            <a:pPr marL="465138" lvl="1" indent="-350838">
              <a:buClr>
                <a:srgbClr val="910046"/>
              </a:buClr>
              <a:buSzPct val="84000"/>
              <a:buFont typeface="Wingdings" panose="05000000000000000000" pitchFamily="2" charset="2"/>
              <a:buChar char="l"/>
            </a:pPr>
            <a:r>
              <a:rPr lang="en-US" altLang="en-US" b="1" dirty="0"/>
              <a:t>Willful</a:t>
            </a:r>
            <a:r>
              <a:rPr lang="en-US" altLang="en-US" sz="2000" dirty="0"/>
              <a:t>	</a:t>
            </a:r>
          </a:p>
          <a:p>
            <a:pPr marL="862013" lvl="2" indent="-241300">
              <a:buSzPct val="84000"/>
              <a:buFont typeface="Arial" panose="020B0604020202020204" pitchFamily="34" charset="0"/>
              <a:buChar char="–"/>
            </a:pPr>
            <a:r>
              <a:rPr lang="en-US" altLang="en-US" dirty="0"/>
              <a:t>When evidence shows either an intentional violation of the act or plain indifference to its requirements.</a:t>
            </a:r>
          </a:p>
          <a:p>
            <a:pPr marL="862013" lvl="2" indent="-241300">
              <a:buSzPct val="84000"/>
              <a:buFontTx/>
              <a:buNone/>
            </a:pPr>
            <a:r>
              <a:rPr lang="en-US" altLang="en-US" sz="800" dirty="0"/>
              <a:t>.</a:t>
            </a:r>
          </a:p>
          <a:p>
            <a:pPr marL="862013" lvl="2" indent="-241300">
              <a:buSzPct val="84000"/>
              <a:buFontTx/>
              <a:buNone/>
            </a:pPr>
            <a:endParaRPr lang="en-US" altLang="en-US" sz="800" dirty="0"/>
          </a:p>
          <a:p>
            <a:pPr marL="465138" lvl="1" indent="-350838">
              <a:buClr>
                <a:srgbClr val="910046"/>
              </a:buClr>
              <a:buSzPct val="84000"/>
              <a:buFont typeface="Wingdings" panose="05000000000000000000" pitchFamily="2" charset="2"/>
              <a:buChar char="l"/>
            </a:pPr>
            <a:r>
              <a:rPr lang="en-US" altLang="en-US" b="1" dirty="0"/>
              <a:t>Criminal-Willful</a:t>
            </a:r>
          </a:p>
          <a:p>
            <a:pPr marL="862013" lvl="2" indent="-241300">
              <a:buSzPct val="84000"/>
              <a:buFont typeface="Arial" panose="020B0604020202020204" pitchFamily="34" charset="0"/>
              <a:buChar char="–"/>
            </a:pPr>
            <a:r>
              <a:rPr lang="en-US" altLang="en-US" dirty="0"/>
              <a:t>Employer willfully violates any standard which causes death of an employee and is found guilty.</a:t>
            </a:r>
          </a:p>
          <a:p>
            <a:pPr marL="862013" lvl="2" indent="-241300">
              <a:buSzPct val="84000"/>
              <a:buFontTx/>
              <a:buNone/>
            </a:pPr>
            <a:endParaRPr lang="en-US" altLang="en-US" sz="800" dirty="0"/>
          </a:p>
          <a:p>
            <a:pPr marL="862013" lvl="2" indent="-241300">
              <a:buSzPct val="84000"/>
              <a:buFontTx/>
              <a:buNone/>
            </a:pPr>
            <a:endParaRPr lang="en-US" altLang="en-US" sz="800" dirty="0"/>
          </a:p>
          <a:p>
            <a:pPr marL="465138" lvl="1" indent="-350838">
              <a:buClr>
                <a:srgbClr val="910046"/>
              </a:buClr>
              <a:buSzPct val="84000"/>
              <a:buFont typeface="Wingdings" panose="05000000000000000000" pitchFamily="2" charset="2"/>
              <a:buChar char="l"/>
            </a:pPr>
            <a:r>
              <a:rPr lang="en-US" altLang="en-US" b="1" dirty="0"/>
              <a:t>Repeat</a:t>
            </a:r>
          </a:p>
          <a:p>
            <a:pPr marL="862013" lvl="2" indent="-241300">
              <a:buSzPct val="84000"/>
              <a:buFont typeface="Arial" panose="020B0604020202020204" pitchFamily="34" charset="0"/>
              <a:buChar char="–"/>
            </a:pPr>
            <a:r>
              <a:rPr lang="en-US" altLang="en-US" dirty="0"/>
              <a:t>Employer has been cited previously for a substantially similar condition.</a:t>
            </a:r>
          </a:p>
          <a:p>
            <a:pPr marL="862013" lvl="2" indent="-241300">
              <a:buSzPct val="84000"/>
              <a:buFontTx/>
              <a:buNone/>
            </a:pPr>
            <a:endParaRPr lang="en-US" altLang="en-US" sz="800" dirty="0"/>
          </a:p>
          <a:p>
            <a:pPr marL="862013" lvl="2" indent="-241300">
              <a:buSzPct val="84000"/>
              <a:buFontTx/>
              <a:buNone/>
            </a:pPr>
            <a:endParaRPr lang="en-US" altLang="en-US" sz="800" dirty="0"/>
          </a:p>
          <a:p>
            <a:pPr marL="465138" lvl="1" indent="-350838">
              <a:buClr>
                <a:srgbClr val="910046"/>
              </a:buClr>
              <a:buSzPct val="84000"/>
              <a:buFont typeface="Wingdings" panose="05000000000000000000" pitchFamily="2" charset="2"/>
              <a:buChar char="l"/>
            </a:pPr>
            <a:r>
              <a:rPr lang="en-US" altLang="en-US" b="1" dirty="0"/>
              <a:t>Failure to Abate</a:t>
            </a:r>
          </a:p>
          <a:p>
            <a:pPr marL="862013" lvl="2" indent="-241300">
              <a:buSzPct val="84000"/>
              <a:buFont typeface="Arial" panose="020B0604020202020204" pitchFamily="34" charset="0"/>
              <a:buChar char="–"/>
            </a:pPr>
            <a:r>
              <a:rPr lang="en-US" altLang="en-US" dirty="0"/>
              <a:t>Employer has not corrected a previously cited violation which has become final order.</a:t>
            </a:r>
          </a:p>
        </p:txBody>
      </p:sp>
    </p:spTree>
    <p:extLst>
      <p:ext uri="{BB962C8B-B14F-4D97-AF65-F5344CB8AC3E}">
        <p14:creationId xmlns:p14="http://schemas.microsoft.com/office/powerpoint/2010/main" val="210597871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381000"/>
            <a:ext cx="8153400" cy="549275"/>
          </a:xfrm>
        </p:spPr>
        <p:txBody>
          <a:bodyPr/>
          <a:lstStyle/>
          <a:p>
            <a:r>
              <a:rPr lang="en-US" altLang="en-US"/>
              <a:t>Hazard Assessments</a:t>
            </a:r>
          </a:p>
        </p:txBody>
      </p:sp>
      <p:sp>
        <p:nvSpPr>
          <p:cNvPr id="31747" name="Rectangle 3"/>
          <p:cNvSpPr>
            <a:spLocks noGrp="1" noChangeArrowheads="1"/>
          </p:cNvSpPr>
          <p:nvPr>
            <p:ph idx="1"/>
          </p:nvPr>
        </p:nvSpPr>
        <p:spPr>
          <a:xfrm>
            <a:off x="533400" y="1143000"/>
            <a:ext cx="8077200" cy="4648200"/>
          </a:xfrm>
        </p:spPr>
        <p:txBody>
          <a:bodyPr/>
          <a:lstStyle/>
          <a:p>
            <a:r>
              <a:rPr lang="en-US" altLang="en-US" b="1" dirty="0"/>
              <a:t>Severity</a:t>
            </a:r>
          </a:p>
          <a:p>
            <a:endParaRPr lang="en-US" altLang="en-US" sz="800" dirty="0"/>
          </a:p>
          <a:p>
            <a:pPr lvl="1"/>
            <a:r>
              <a:rPr lang="en-US" altLang="en-US" dirty="0"/>
              <a:t>Most likely an injury or illness resulting from exposure</a:t>
            </a:r>
          </a:p>
          <a:p>
            <a:pPr lvl="1"/>
            <a:endParaRPr lang="en-US" altLang="en-US" sz="800" dirty="0"/>
          </a:p>
          <a:p>
            <a:pPr lvl="1">
              <a:buFont typeface="Symbol" panose="05050102010706020507" pitchFamily="18" charset="2"/>
              <a:buNone/>
            </a:pPr>
            <a:endParaRPr lang="en-US" altLang="en-US" sz="2800" dirty="0"/>
          </a:p>
          <a:p>
            <a:r>
              <a:rPr lang="en-US" altLang="en-US" b="1" dirty="0"/>
              <a:t>Probability </a:t>
            </a:r>
          </a:p>
          <a:p>
            <a:pPr lvl="1"/>
            <a:endParaRPr lang="en-US" altLang="en-US" sz="800" dirty="0"/>
          </a:p>
          <a:p>
            <a:pPr marL="1033463" lvl="2" indent="-282575">
              <a:lnSpc>
                <a:spcPct val="120000"/>
              </a:lnSpc>
            </a:pPr>
            <a:r>
              <a:rPr lang="en-US" altLang="en-US" sz="2400" dirty="0"/>
              <a:t>Number of employees exposed</a:t>
            </a:r>
          </a:p>
          <a:p>
            <a:pPr marL="1033463" lvl="2" indent="-282575">
              <a:lnSpc>
                <a:spcPct val="120000"/>
              </a:lnSpc>
            </a:pPr>
            <a:r>
              <a:rPr lang="en-US" altLang="en-US" sz="2400" dirty="0"/>
              <a:t>Frequency and duration of exposure</a:t>
            </a:r>
          </a:p>
          <a:p>
            <a:pPr marL="1033463" lvl="2" indent="-282575">
              <a:lnSpc>
                <a:spcPct val="120000"/>
              </a:lnSpc>
            </a:pPr>
            <a:r>
              <a:rPr lang="en-US" altLang="en-US" sz="2400" dirty="0"/>
              <a:t>Employee distance from the hazard</a:t>
            </a:r>
          </a:p>
          <a:p>
            <a:pPr marL="1033463" lvl="2" indent="-282575">
              <a:lnSpc>
                <a:spcPct val="120000"/>
              </a:lnSpc>
            </a:pPr>
            <a:r>
              <a:rPr lang="en-US" altLang="en-US" sz="2400" dirty="0"/>
              <a:t>Other factors</a:t>
            </a:r>
          </a:p>
          <a:p>
            <a:pPr lvl="1">
              <a:buFont typeface="Arial" panose="020B0604020202020204" pitchFamily="34" charset="0"/>
              <a:buNone/>
            </a:pPr>
            <a:endParaRPr lang="en-US" altLang="en-US" sz="2200" dirty="0"/>
          </a:p>
        </p:txBody>
      </p:sp>
    </p:spTree>
    <p:extLst>
      <p:ext uri="{BB962C8B-B14F-4D97-AF65-F5344CB8AC3E}">
        <p14:creationId xmlns:p14="http://schemas.microsoft.com/office/powerpoint/2010/main" val="237558679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542925" y="304800"/>
            <a:ext cx="72294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3600" b="1" u="none">
                <a:solidFill>
                  <a:srgbClr val="012D9A"/>
                </a:solidFill>
              </a:rPr>
              <a:t>Maximum Penalties</a:t>
            </a:r>
          </a:p>
        </p:txBody>
      </p:sp>
      <p:sp>
        <p:nvSpPr>
          <p:cNvPr id="33795" name="Rectangle 3"/>
          <p:cNvSpPr>
            <a:spLocks noChangeArrowheads="1"/>
          </p:cNvSpPr>
          <p:nvPr/>
        </p:nvSpPr>
        <p:spPr bwMode="auto">
          <a:xfrm>
            <a:off x="609600" y="1219200"/>
            <a:ext cx="7924800" cy="42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marL="338138" indent="-338138">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200000"/>
              </a:lnSpc>
              <a:buSzPct val="85000"/>
            </a:pPr>
            <a:r>
              <a:rPr lang="en-US" altLang="en-US" b="1" u="none" dirty="0"/>
              <a:t>Willful </a:t>
            </a:r>
            <a:r>
              <a:rPr lang="en-US" altLang="en-US" u="none" dirty="0"/>
              <a:t>– $70,000</a:t>
            </a:r>
          </a:p>
          <a:p>
            <a:pPr>
              <a:lnSpc>
                <a:spcPct val="200000"/>
              </a:lnSpc>
              <a:buSzPct val="85000"/>
            </a:pPr>
            <a:r>
              <a:rPr lang="en-US" altLang="en-US" b="1" u="none" dirty="0"/>
              <a:t>Serious</a:t>
            </a:r>
            <a:r>
              <a:rPr lang="en-US" altLang="en-US" u="none" dirty="0"/>
              <a:t> – $7,000 (*exception)</a:t>
            </a:r>
          </a:p>
          <a:p>
            <a:pPr>
              <a:lnSpc>
                <a:spcPct val="200000"/>
              </a:lnSpc>
              <a:buSzPct val="85000"/>
            </a:pPr>
            <a:r>
              <a:rPr lang="en-US" altLang="en-US" b="1" u="none" dirty="0"/>
              <a:t>Repeat</a:t>
            </a:r>
            <a:r>
              <a:rPr lang="en-US" altLang="en-US" u="none" dirty="0"/>
              <a:t> – $7,000 (x2, x5, x10)</a:t>
            </a:r>
          </a:p>
          <a:p>
            <a:pPr>
              <a:lnSpc>
                <a:spcPct val="200000"/>
              </a:lnSpc>
              <a:buSzPct val="85000"/>
            </a:pPr>
            <a:r>
              <a:rPr lang="en-US" altLang="en-US" b="1" u="none" dirty="0"/>
              <a:t>Failure to Abate </a:t>
            </a:r>
            <a:r>
              <a:rPr lang="en-US" altLang="en-US" u="none" dirty="0"/>
              <a:t>– $7,000/day</a:t>
            </a:r>
          </a:p>
          <a:p>
            <a:pPr>
              <a:lnSpc>
                <a:spcPct val="200000"/>
              </a:lnSpc>
              <a:buSzPct val="85000"/>
            </a:pPr>
            <a:r>
              <a:rPr lang="en-US" altLang="en-US" b="1" u="none" dirty="0"/>
              <a:t>Non-serious</a:t>
            </a:r>
            <a:r>
              <a:rPr lang="en-US" altLang="en-US" u="none" dirty="0"/>
              <a:t> – May have monetary value</a:t>
            </a:r>
          </a:p>
        </p:txBody>
      </p:sp>
      <p:pic>
        <p:nvPicPr>
          <p:cNvPr id="7" name="Picture 6">
            <a:extLst>
              <a:ext uri="{FF2B5EF4-FFF2-40B4-BE49-F238E27FC236}">
                <a16:creationId xmlns:a16="http://schemas.microsoft.com/office/drawing/2014/main" id="{FE6CE495-2C78-4BBA-8AD6-96EA5A947A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1373187"/>
            <a:ext cx="2133600" cy="3122991"/>
          </a:xfrm>
          <a:prstGeom prst="rect">
            <a:avLst/>
          </a:prstGeom>
        </p:spPr>
      </p:pic>
    </p:spTree>
    <p:extLst>
      <p:ext uri="{BB962C8B-B14F-4D97-AF65-F5344CB8AC3E}">
        <p14:creationId xmlns:p14="http://schemas.microsoft.com/office/powerpoint/2010/main" val="282460131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914400" y="381000"/>
            <a:ext cx="8229600" cy="549275"/>
          </a:xfrm>
        </p:spPr>
        <p:txBody>
          <a:bodyPr/>
          <a:lstStyle/>
          <a:p>
            <a:r>
              <a:rPr lang="en-US" altLang="en-US"/>
              <a:t>Penalty Adjustment Factors</a:t>
            </a:r>
          </a:p>
        </p:txBody>
      </p:sp>
      <p:graphicFrame>
        <p:nvGraphicFramePr>
          <p:cNvPr id="71867" name="Group 187"/>
          <p:cNvGraphicFramePr>
            <a:graphicFrameLocks noGrp="1"/>
          </p:cNvGraphicFramePr>
          <p:nvPr/>
        </p:nvGraphicFramePr>
        <p:xfrm>
          <a:off x="304800" y="1763702"/>
          <a:ext cx="8610601" cy="3791426"/>
        </p:xfrm>
        <a:graphic>
          <a:graphicData uri="http://schemas.openxmlformats.org/drawingml/2006/table">
            <a:tbl>
              <a:tblPr lastCol="1"/>
              <a:tblGrid>
                <a:gridCol w="19050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762001">
                  <a:extLst>
                    <a:ext uri="{9D8B030D-6E8A-4147-A177-3AD203B41FA5}">
                      <a16:colId xmlns:a16="http://schemas.microsoft.com/office/drawing/2014/main" val="20007"/>
                    </a:ext>
                  </a:extLst>
                </a:gridCol>
              </a:tblGrid>
              <a:tr h="980345">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cs typeface="Times New Roman" pitchFamily="18" charset="0"/>
                        </a:rPr>
                        <a:t>Size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Narrow" pitchFamily="34" charset="0"/>
                          <a:cs typeface="Times New Roman" pitchFamily="18" charset="0"/>
                        </a:rPr>
                        <a:t>(# of Employees)</a:t>
                      </a:r>
                      <a:endParaRPr kumimoji="0" lang="en-US" sz="2000" b="1" i="0" u="none" strike="noStrike" cap="none" normalizeH="0" baseline="0" dirty="0">
                        <a:ln>
                          <a:noFill/>
                        </a:ln>
                        <a:solidFill>
                          <a:schemeClr val="tx1"/>
                        </a:solidFill>
                        <a:effectLst/>
                        <a:latin typeface="Arial Narrow" pitchFamily="34" charset="0"/>
                      </a:endParaRP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Times New Roman" pitchFamily="18" charset="0"/>
                        </a:rPr>
                        <a:t>251+</a:t>
                      </a: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no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Arial" charset="0"/>
                          <a:cs typeface="Times New Roman" pitchFamily="18" charset="0"/>
                        </a:rPr>
                        <a:t>176-250</a:t>
                      </a:r>
                      <a:endParaRPr kumimoji="0" lang="en-US" sz="1800" b="1"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Times New Roman" pitchFamily="18" charset="0"/>
                      </a:endParaRP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no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Arial" charset="0"/>
                          <a:cs typeface="Times New Roman" pitchFamily="18" charset="0"/>
                        </a:rPr>
                        <a:t>131-175	</a:t>
                      </a: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no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Times New Roman" pitchFamily="18" charset="0"/>
                        </a:rPr>
                        <a:t>91-130</a:t>
                      </a: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no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Times New Roman" pitchFamily="18" charset="0"/>
                        </a:rPr>
                        <a:t>56-90</a:t>
                      </a: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no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26-55</a:t>
                      </a: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no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1-25</a:t>
                      </a: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no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577131">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cs typeface="Times New Roman" pitchFamily="18" charset="0"/>
                        </a:rPr>
                        <a:t>0%</a:t>
                      </a: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no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cs typeface="Times New Roman" pitchFamily="18" charset="0"/>
                        </a:rPr>
                        <a:t>10%</a:t>
                      </a:r>
                      <a:endParaRPr kumimoji="0" lang="en-US" sz="2000" b="1" i="0" u="none" strike="noStrike" cap="none" normalizeH="0" baseline="0" dirty="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no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cs typeface="Times New Roman" pitchFamily="18" charset="0"/>
                        </a:rPr>
                        <a:t>20%</a:t>
                      </a:r>
                      <a:endParaRPr kumimoji="0" lang="en-US" sz="2000" b="1" i="0" u="none" strike="noStrike" cap="none" normalizeH="0" baseline="0" dirty="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no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cs typeface="Times New Roman" pitchFamily="18" charset="0"/>
                        </a:rPr>
                        <a:t>30%</a:t>
                      </a:r>
                      <a:endParaRPr kumimoji="0" lang="en-US" sz="2000" b="1" i="0" u="none" strike="noStrike" cap="none" normalizeH="0" baseline="0" dirty="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no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Times New Roman" pitchFamily="18" charset="0"/>
                        </a:rPr>
                        <a:t>40%</a:t>
                      </a:r>
                      <a:endParaRPr kumimoji="0" lang="en-US" sz="1800" b="1" i="0" u="none" strike="noStrike" cap="none" normalizeH="0" baseline="0" dirty="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no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Times New Roman" pitchFamily="18" charset="0"/>
                        </a:rPr>
                        <a:t>50%</a:t>
                      </a:r>
                      <a:endParaRPr kumimoji="0" lang="en-US" sz="1800" b="1" i="0" u="none" strike="noStrike" cap="none" normalizeH="0" baseline="0" dirty="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no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60%</a:t>
                      </a: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no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480872">
                <a:tc gridSpan="8">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cs typeface="Times New Roman" pitchFamily="18"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846150">
                <a:tc gridSpan="4">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cs typeface="Times New Roman" pitchFamily="18" charset="0"/>
                        </a:rPr>
                        <a:t>History</a:t>
                      </a: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cs typeface="Times New Roman" pitchFamily="18" charset="0"/>
                        </a:rPr>
                        <a:t>  10%</a:t>
                      </a:r>
                      <a:endParaRPr kumimoji="0" lang="en-US" sz="2000" b="1" i="0" u="none" strike="noStrike" cap="none" normalizeH="0" baseline="0" dirty="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906928">
                <a:tc gridSpan="4">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cap="none" normalizeH="0" baseline="0" dirty="0">
                          <a:ln>
                            <a:noFill/>
                          </a:ln>
                          <a:solidFill>
                            <a:schemeClr val="tx1"/>
                          </a:solidFill>
                          <a:effectLst/>
                          <a:latin typeface="Arial" charset="0"/>
                          <a:cs typeface="Times New Roman" pitchFamily="18" charset="0"/>
                        </a:rPr>
                        <a:t>Safety and Health Programs</a:t>
                      </a:r>
                      <a:endParaRPr kumimoji="0" lang="en-US" sz="2000" b="1" i="0" u="none" strike="noStrike" cap="none" normalizeH="0" baseline="0" dirty="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cs typeface="Times New Roman" pitchFamily="18" charset="0"/>
                        </a:rPr>
                        <a:t> 0%, 10%, 25%, 40%</a:t>
                      </a:r>
                      <a:endParaRPr kumimoji="0" lang="en-US" sz="2000" b="1" i="0" u="none" strike="noStrike" cap="none" normalizeH="0" baseline="0" dirty="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1495005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04838" y="352425"/>
            <a:ext cx="6634162"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3600" b="1" u="none">
                <a:solidFill>
                  <a:srgbClr val="012D9A"/>
                </a:solidFill>
              </a:rPr>
              <a:t>Informal Conference</a:t>
            </a:r>
          </a:p>
        </p:txBody>
      </p:sp>
      <p:sp>
        <p:nvSpPr>
          <p:cNvPr id="37891" name="Rectangle 3"/>
          <p:cNvSpPr>
            <a:spLocks noChangeArrowheads="1"/>
          </p:cNvSpPr>
          <p:nvPr/>
        </p:nvSpPr>
        <p:spPr bwMode="auto">
          <a:xfrm>
            <a:off x="609600" y="1219200"/>
            <a:ext cx="6934200" cy="42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marL="338138" indent="-338138">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200000"/>
              </a:lnSpc>
              <a:buSzPct val="85000"/>
            </a:pPr>
            <a:r>
              <a:rPr lang="en-US" altLang="en-US" u="none"/>
              <a:t>Time frame</a:t>
            </a:r>
          </a:p>
          <a:p>
            <a:pPr>
              <a:lnSpc>
                <a:spcPct val="200000"/>
              </a:lnSpc>
              <a:buSzPct val="85000"/>
            </a:pPr>
            <a:r>
              <a:rPr lang="en-US" altLang="en-US" u="none"/>
              <a:t>Post request</a:t>
            </a:r>
          </a:p>
          <a:p>
            <a:pPr>
              <a:lnSpc>
                <a:spcPct val="200000"/>
              </a:lnSpc>
              <a:buSzPct val="85000"/>
            </a:pPr>
            <a:r>
              <a:rPr lang="en-US" altLang="en-US" u="none"/>
              <a:t>Settlement agreement - posted</a:t>
            </a:r>
          </a:p>
          <a:p>
            <a:pPr>
              <a:lnSpc>
                <a:spcPct val="200000"/>
              </a:lnSpc>
              <a:buSzPct val="85000"/>
            </a:pPr>
            <a:r>
              <a:rPr lang="en-US" altLang="en-US" u="none"/>
              <a:t>Notice of amended citations</a:t>
            </a:r>
          </a:p>
          <a:p>
            <a:pPr>
              <a:lnSpc>
                <a:spcPct val="200000"/>
              </a:lnSpc>
              <a:buSzPct val="85000"/>
            </a:pPr>
            <a:r>
              <a:rPr lang="en-US" altLang="en-US" u="none"/>
              <a:t>Notice of no change</a:t>
            </a:r>
          </a:p>
        </p:txBody>
      </p:sp>
      <p:pic>
        <p:nvPicPr>
          <p:cNvPr id="3789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219200"/>
            <a:ext cx="3527425" cy="2000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7893" name="Oval 12"/>
          <p:cNvSpPr>
            <a:spLocks noChangeArrowheads="1"/>
          </p:cNvSpPr>
          <p:nvPr/>
        </p:nvSpPr>
        <p:spPr bwMode="auto">
          <a:xfrm>
            <a:off x="5562600" y="1905000"/>
            <a:ext cx="228600" cy="158750"/>
          </a:xfrm>
          <a:prstGeom prst="ellipse">
            <a:avLst/>
          </a:prstGeom>
          <a:noFill/>
          <a:ln w="12700"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sz="3600" u="sng">
                <a:solidFill>
                  <a:schemeClr val="tx1"/>
                </a:solidFill>
                <a:latin typeface="Arial" panose="020B0604020202020204" pitchFamily="34" charset="0"/>
              </a:defRPr>
            </a:lvl1pPr>
            <a:lvl2pPr marL="742950" indent="-285750">
              <a:defRPr sz="3600" u="sng">
                <a:solidFill>
                  <a:schemeClr val="tx1"/>
                </a:solidFill>
                <a:latin typeface="Arial" panose="020B0604020202020204" pitchFamily="34" charset="0"/>
              </a:defRPr>
            </a:lvl2pPr>
            <a:lvl3pPr marL="1143000" indent="-228600">
              <a:defRPr sz="3600" u="sng">
                <a:solidFill>
                  <a:schemeClr val="tx1"/>
                </a:solidFill>
                <a:latin typeface="Arial" panose="020B0604020202020204" pitchFamily="34" charset="0"/>
              </a:defRPr>
            </a:lvl3pPr>
            <a:lvl4pPr marL="1600200" indent="-228600">
              <a:defRPr sz="3600" u="sng">
                <a:solidFill>
                  <a:schemeClr val="tx1"/>
                </a:solidFill>
                <a:latin typeface="Arial" panose="020B0604020202020204" pitchFamily="34" charset="0"/>
              </a:defRPr>
            </a:lvl4pPr>
            <a:lvl5pPr marL="2057400" indent="-228600">
              <a:defRPr sz="3600" u="sng">
                <a:solidFill>
                  <a:schemeClr val="tx1"/>
                </a:solidFill>
                <a:latin typeface="Arial" panose="020B0604020202020204" pitchFamily="34" charset="0"/>
              </a:defRPr>
            </a:lvl5pPr>
            <a:lvl6pPr marL="2514600" indent="-228600" eaLnBrk="0" fontAlgn="base" hangingPunct="0">
              <a:spcBef>
                <a:spcPct val="0"/>
              </a:spcBef>
              <a:spcAft>
                <a:spcPct val="0"/>
              </a:spcAft>
              <a:defRPr sz="3600" u="sng">
                <a:solidFill>
                  <a:schemeClr val="tx1"/>
                </a:solidFill>
                <a:latin typeface="Arial" panose="020B0604020202020204" pitchFamily="34" charset="0"/>
              </a:defRPr>
            </a:lvl6pPr>
            <a:lvl7pPr marL="2971800" indent="-228600" eaLnBrk="0" fontAlgn="base" hangingPunct="0">
              <a:spcBef>
                <a:spcPct val="0"/>
              </a:spcBef>
              <a:spcAft>
                <a:spcPct val="0"/>
              </a:spcAft>
              <a:defRPr sz="3600" u="sng">
                <a:solidFill>
                  <a:schemeClr val="tx1"/>
                </a:solidFill>
                <a:latin typeface="Arial" panose="020B0604020202020204" pitchFamily="34" charset="0"/>
              </a:defRPr>
            </a:lvl7pPr>
            <a:lvl8pPr marL="3429000" indent="-228600" eaLnBrk="0" fontAlgn="base" hangingPunct="0">
              <a:spcBef>
                <a:spcPct val="0"/>
              </a:spcBef>
              <a:spcAft>
                <a:spcPct val="0"/>
              </a:spcAft>
              <a:defRPr sz="3600" u="sng">
                <a:solidFill>
                  <a:schemeClr val="tx1"/>
                </a:solidFill>
                <a:latin typeface="Arial" panose="020B0604020202020204" pitchFamily="34" charset="0"/>
              </a:defRPr>
            </a:lvl8pPr>
            <a:lvl9pPr marL="3886200" indent="-228600" eaLnBrk="0" fontAlgn="base" hangingPunct="0">
              <a:spcBef>
                <a:spcPct val="0"/>
              </a:spcBef>
              <a:spcAft>
                <a:spcPct val="0"/>
              </a:spcAft>
              <a:defRPr sz="3600" u="sng">
                <a:solidFill>
                  <a:schemeClr val="tx1"/>
                </a:solidFill>
                <a:latin typeface="Arial" panose="020B0604020202020204" pitchFamily="34" charset="0"/>
              </a:defRPr>
            </a:lvl9pPr>
          </a:lstStyle>
          <a:p>
            <a:endParaRPr lang="en-US" altLang="en-US"/>
          </a:p>
        </p:txBody>
      </p:sp>
      <p:sp>
        <p:nvSpPr>
          <p:cNvPr id="37894" name="Oval 13"/>
          <p:cNvSpPr>
            <a:spLocks noChangeArrowheads="1"/>
          </p:cNvSpPr>
          <p:nvPr/>
        </p:nvSpPr>
        <p:spPr bwMode="auto">
          <a:xfrm>
            <a:off x="7358063" y="2519363"/>
            <a:ext cx="228600" cy="152400"/>
          </a:xfrm>
          <a:prstGeom prst="ellipse">
            <a:avLst/>
          </a:prstGeom>
          <a:noFill/>
          <a:ln w="12700"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sz="3600" u="sng">
                <a:solidFill>
                  <a:schemeClr val="tx1"/>
                </a:solidFill>
                <a:latin typeface="Arial" panose="020B0604020202020204" pitchFamily="34" charset="0"/>
              </a:defRPr>
            </a:lvl1pPr>
            <a:lvl2pPr marL="742950" indent="-285750">
              <a:defRPr sz="3600" u="sng">
                <a:solidFill>
                  <a:schemeClr val="tx1"/>
                </a:solidFill>
                <a:latin typeface="Arial" panose="020B0604020202020204" pitchFamily="34" charset="0"/>
              </a:defRPr>
            </a:lvl2pPr>
            <a:lvl3pPr marL="1143000" indent="-228600">
              <a:defRPr sz="3600" u="sng">
                <a:solidFill>
                  <a:schemeClr val="tx1"/>
                </a:solidFill>
                <a:latin typeface="Arial" panose="020B0604020202020204" pitchFamily="34" charset="0"/>
              </a:defRPr>
            </a:lvl3pPr>
            <a:lvl4pPr marL="1600200" indent="-228600">
              <a:defRPr sz="3600" u="sng">
                <a:solidFill>
                  <a:schemeClr val="tx1"/>
                </a:solidFill>
                <a:latin typeface="Arial" panose="020B0604020202020204" pitchFamily="34" charset="0"/>
              </a:defRPr>
            </a:lvl4pPr>
            <a:lvl5pPr marL="2057400" indent="-228600">
              <a:defRPr sz="3600" u="sng">
                <a:solidFill>
                  <a:schemeClr val="tx1"/>
                </a:solidFill>
                <a:latin typeface="Arial" panose="020B0604020202020204" pitchFamily="34" charset="0"/>
              </a:defRPr>
            </a:lvl5pPr>
            <a:lvl6pPr marL="2514600" indent="-228600" eaLnBrk="0" fontAlgn="base" hangingPunct="0">
              <a:spcBef>
                <a:spcPct val="0"/>
              </a:spcBef>
              <a:spcAft>
                <a:spcPct val="0"/>
              </a:spcAft>
              <a:defRPr sz="3600" u="sng">
                <a:solidFill>
                  <a:schemeClr val="tx1"/>
                </a:solidFill>
                <a:latin typeface="Arial" panose="020B0604020202020204" pitchFamily="34" charset="0"/>
              </a:defRPr>
            </a:lvl6pPr>
            <a:lvl7pPr marL="2971800" indent="-228600" eaLnBrk="0" fontAlgn="base" hangingPunct="0">
              <a:spcBef>
                <a:spcPct val="0"/>
              </a:spcBef>
              <a:spcAft>
                <a:spcPct val="0"/>
              </a:spcAft>
              <a:defRPr sz="3600" u="sng">
                <a:solidFill>
                  <a:schemeClr val="tx1"/>
                </a:solidFill>
                <a:latin typeface="Arial" panose="020B0604020202020204" pitchFamily="34" charset="0"/>
              </a:defRPr>
            </a:lvl7pPr>
            <a:lvl8pPr marL="3429000" indent="-228600" eaLnBrk="0" fontAlgn="base" hangingPunct="0">
              <a:spcBef>
                <a:spcPct val="0"/>
              </a:spcBef>
              <a:spcAft>
                <a:spcPct val="0"/>
              </a:spcAft>
              <a:defRPr sz="3600" u="sng">
                <a:solidFill>
                  <a:schemeClr val="tx1"/>
                </a:solidFill>
                <a:latin typeface="Arial" panose="020B0604020202020204" pitchFamily="34" charset="0"/>
              </a:defRPr>
            </a:lvl8pPr>
            <a:lvl9pPr marL="3886200" indent="-228600" eaLnBrk="0" fontAlgn="base" hangingPunct="0">
              <a:spcBef>
                <a:spcPct val="0"/>
              </a:spcBef>
              <a:spcAft>
                <a:spcPct val="0"/>
              </a:spcAft>
              <a:defRPr sz="3600" u="sng">
                <a:solidFill>
                  <a:schemeClr val="tx1"/>
                </a:solidFill>
                <a:latin typeface="Arial" panose="020B0604020202020204" pitchFamily="34" charset="0"/>
              </a:defRPr>
            </a:lvl9pPr>
          </a:lstStyle>
          <a:p>
            <a:endParaRPr lang="en-US" altLang="en-US"/>
          </a:p>
        </p:txBody>
      </p:sp>
      <p:sp>
        <p:nvSpPr>
          <p:cNvPr id="37895" name="TextBox 14"/>
          <p:cNvSpPr txBox="1">
            <a:spLocks noChangeArrowheads="1"/>
          </p:cNvSpPr>
          <p:nvPr/>
        </p:nvSpPr>
        <p:spPr bwMode="auto">
          <a:xfrm>
            <a:off x="7316788" y="3003550"/>
            <a:ext cx="1187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u="sng">
                <a:solidFill>
                  <a:schemeClr val="tx1"/>
                </a:solidFill>
                <a:latin typeface="Arial" panose="020B0604020202020204" pitchFamily="34" charset="0"/>
              </a:defRPr>
            </a:lvl1pPr>
            <a:lvl2pPr marL="742950" indent="-285750">
              <a:defRPr sz="3600" u="sng">
                <a:solidFill>
                  <a:schemeClr val="tx1"/>
                </a:solidFill>
                <a:latin typeface="Arial" panose="020B0604020202020204" pitchFamily="34" charset="0"/>
              </a:defRPr>
            </a:lvl2pPr>
            <a:lvl3pPr marL="1143000" indent="-228600">
              <a:defRPr sz="3600" u="sng">
                <a:solidFill>
                  <a:schemeClr val="tx1"/>
                </a:solidFill>
                <a:latin typeface="Arial" panose="020B0604020202020204" pitchFamily="34" charset="0"/>
              </a:defRPr>
            </a:lvl3pPr>
            <a:lvl4pPr marL="1600200" indent="-228600">
              <a:defRPr sz="3600" u="sng">
                <a:solidFill>
                  <a:schemeClr val="tx1"/>
                </a:solidFill>
                <a:latin typeface="Arial" panose="020B0604020202020204" pitchFamily="34" charset="0"/>
              </a:defRPr>
            </a:lvl4pPr>
            <a:lvl5pPr marL="2057400" indent="-228600">
              <a:defRPr sz="3600" u="sng">
                <a:solidFill>
                  <a:schemeClr val="tx1"/>
                </a:solidFill>
                <a:latin typeface="Arial" panose="020B0604020202020204" pitchFamily="34" charset="0"/>
              </a:defRPr>
            </a:lvl5pPr>
            <a:lvl6pPr marL="2514600" indent="-228600" eaLnBrk="0" fontAlgn="base" hangingPunct="0">
              <a:spcBef>
                <a:spcPct val="0"/>
              </a:spcBef>
              <a:spcAft>
                <a:spcPct val="0"/>
              </a:spcAft>
              <a:defRPr sz="3600" u="sng">
                <a:solidFill>
                  <a:schemeClr val="tx1"/>
                </a:solidFill>
                <a:latin typeface="Arial" panose="020B0604020202020204" pitchFamily="34" charset="0"/>
              </a:defRPr>
            </a:lvl6pPr>
            <a:lvl7pPr marL="2971800" indent="-228600" eaLnBrk="0" fontAlgn="base" hangingPunct="0">
              <a:spcBef>
                <a:spcPct val="0"/>
              </a:spcBef>
              <a:spcAft>
                <a:spcPct val="0"/>
              </a:spcAft>
              <a:defRPr sz="3600" u="sng">
                <a:solidFill>
                  <a:schemeClr val="tx1"/>
                </a:solidFill>
                <a:latin typeface="Arial" panose="020B0604020202020204" pitchFamily="34" charset="0"/>
              </a:defRPr>
            </a:lvl7pPr>
            <a:lvl8pPr marL="3429000" indent="-228600" eaLnBrk="0" fontAlgn="base" hangingPunct="0">
              <a:spcBef>
                <a:spcPct val="0"/>
              </a:spcBef>
              <a:spcAft>
                <a:spcPct val="0"/>
              </a:spcAft>
              <a:defRPr sz="3600" u="sng">
                <a:solidFill>
                  <a:schemeClr val="tx1"/>
                </a:solidFill>
                <a:latin typeface="Arial" panose="020B0604020202020204" pitchFamily="34" charset="0"/>
              </a:defRPr>
            </a:lvl8pPr>
            <a:lvl9pPr marL="3886200" indent="-228600" eaLnBrk="0" fontAlgn="base" hangingPunct="0">
              <a:spcBef>
                <a:spcPct val="0"/>
              </a:spcBef>
              <a:spcAft>
                <a:spcPct val="0"/>
              </a:spcAft>
              <a:defRPr sz="3600" u="sng">
                <a:solidFill>
                  <a:schemeClr val="tx1"/>
                </a:solidFill>
                <a:latin typeface="Arial" panose="020B0604020202020204" pitchFamily="34" charset="0"/>
              </a:defRPr>
            </a:lvl9pPr>
          </a:lstStyle>
          <a:p>
            <a:r>
              <a:rPr lang="en-US" altLang="en-US" sz="800" u="none" dirty="0"/>
              <a:t>NCDOL Photo Library</a:t>
            </a:r>
          </a:p>
        </p:txBody>
      </p:sp>
    </p:spTree>
    <p:extLst>
      <p:ext uri="{BB962C8B-B14F-4D97-AF65-F5344CB8AC3E}">
        <p14:creationId xmlns:p14="http://schemas.microsoft.com/office/powerpoint/2010/main" val="241513199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566738" y="352425"/>
            <a:ext cx="6215062"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3600" b="1" u="none">
                <a:solidFill>
                  <a:srgbClr val="012D9A"/>
                </a:solidFill>
              </a:rPr>
              <a:t>Contestment</a:t>
            </a:r>
          </a:p>
        </p:txBody>
      </p:sp>
      <p:sp>
        <p:nvSpPr>
          <p:cNvPr id="39939" name="Rectangle 3"/>
          <p:cNvSpPr>
            <a:spLocks noChangeArrowheads="1"/>
          </p:cNvSpPr>
          <p:nvPr/>
        </p:nvSpPr>
        <p:spPr bwMode="auto">
          <a:xfrm>
            <a:off x="457200" y="1143000"/>
            <a:ext cx="8382000" cy="42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marL="338138" indent="-338138">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200000"/>
              </a:lnSpc>
              <a:buSzPct val="90000"/>
            </a:pPr>
            <a:r>
              <a:rPr lang="en-US" altLang="en-US" u="none"/>
              <a:t>Any part of citation</a:t>
            </a:r>
          </a:p>
          <a:p>
            <a:pPr>
              <a:lnSpc>
                <a:spcPct val="200000"/>
              </a:lnSpc>
              <a:buSzPct val="90000"/>
            </a:pPr>
            <a:r>
              <a:rPr lang="en-US" altLang="en-US" u="none"/>
              <a:t>Written</a:t>
            </a:r>
          </a:p>
          <a:p>
            <a:pPr>
              <a:lnSpc>
                <a:spcPct val="200000"/>
              </a:lnSpc>
              <a:buSzPct val="90000"/>
            </a:pPr>
            <a:r>
              <a:rPr lang="en-US" altLang="en-US" u="none"/>
              <a:t>Time frame</a:t>
            </a:r>
          </a:p>
          <a:p>
            <a:pPr>
              <a:lnSpc>
                <a:spcPct val="200000"/>
              </a:lnSpc>
              <a:buSzPct val="90000"/>
            </a:pPr>
            <a:r>
              <a:rPr lang="en-US" altLang="en-US" u="none"/>
              <a:t>Administrative Law Judge</a:t>
            </a:r>
          </a:p>
          <a:p>
            <a:pPr>
              <a:lnSpc>
                <a:spcPct val="200000"/>
              </a:lnSpc>
              <a:buSzPct val="90000"/>
            </a:pPr>
            <a:r>
              <a:rPr lang="en-US" altLang="en-US" u="none"/>
              <a:t>OSH Review Commission</a:t>
            </a:r>
          </a:p>
        </p:txBody>
      </p:sp>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5638" y="1371600"/>
            <a:ext cx="2743200" cy="2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4"/>
          <p:cNvSpPr txBox="1">
            <a:spLocks noChangeArrowheads="1"/>
          </p:cNvSpPr>
          <p:nvPr/>
        </p:nvSpPr>
        <p:spPr bwMode="auto">
          <a:xfrm>
            <a:off x="7238206" y="3441700"/>
            <a:ext cx="1187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u="sng">
                <a:solidFill>
                  <a:schemeClr val="tx1"/>
                </a:solidFill>
                <a:latin typeface="Arial" panose="020B0604020202020204" pitchFamily="34" charset="0"/>
              </a:defRPr>
            </a:lvl1pPr>
            <a:lvl2pPr marL="742950" indent="-285750">
              <a:defRPr sz="3600" u="sng">
                <a:solidFill>
                  <a:schemeClr val="tx1"/>
                </a:solidFill>
                <a:latin typeface="Arial" panose="020B0604020202020204" pitchFamily="34" charset="0"/>
              </a:defRPr>
            </a:lvl2pPr>
            <a:lvl3pPr marL="1143000" indent="-228600">
              <a:defRPr sz="3600" u="sng">
                <a:solidFill>
                  <a:schemeClr val="tx1"/>
                </a:solidFill>
                <a:latin typeface="Arial" panose="020B0604020202020204" pitchFamily="34" charset="0"/>
              </a:defRPr>
            </a:lvl3pPr>
            <a:lvl4pPr marL="1600200" indent="-228600">
              <a:defRPr sz="3600" u="sng">
                <a:solidFill>
                  <a:schemeClr val="tx1"/>
                </a:solidFill>
                <a:latin typeface="Arial" panose="020B0604020202020204" pitchFamily="34" charset="0"/>
              </a:defRPr>
            </a:lvl4pPr>
            <a:lvl5pPr marL="2057400" indent="-228600">
              <a:defRPr sz="3600" u="sng">
                <a:solidFill>
                  <a:schemeClr val="tx1"/>
                </a:solidFill>
                <a:latin typeface="Arial" panose="020B0604020202020204" pitchFamily="34" charset="0"/>
              </a:defRPr>
            </a:lvl5pPr>
            <a:lvl6pPr marL="2514600" indent="-228600" eaLnBrk="0" fontAlgn="base" hangingPunct="0">
              <a:spcBef>
                <a:spcPct val="0"/>
              </a:spcBef>
              <a:spcAft>
                <a:spcPct val="0"/>
              </a:spcAft>
              <a:defRPr sz="3600" u="sng">
                <a:solidFill>
                  <a:schemeClr val="tx1"/>
                </a:solidFill>
                <a:latin typeface="Arial" panose="020B0604020202020204" pitchFamily="34" charset="0"/>
              </a:defRPr>
            </a:lvl6pPr>
            <a:lvl7pPr marL="2971800" indent="-228600" eaLnBrk="0" fontAlgn="base" hangingPunct="0">
              <a:spcBef>
                <a:spcPct val="0"/>
              </a:spcBef>
              <a:spcAft>
                <a:spcPct val="0"/>
              </a:spcAft>
              <a:defRPr sz="3600" u="sng">
                <a:solidFill>
                  <a:schemeClr val="tx1"/>
                </a:solidFill>
                <a:latin typeface="Arial" panose="020B0604020202020204" pitchFamily="34" charset="0"/>
              </a:defRPr>
            </a:lvl7pPr>
            <a:lvl8pPr marL="3429000" indent="-228600" eaLnBrk="0" fontAlgn="base" hangingPunct="0">
              <a:spcBef>
                <a:spcPct val="0"/>
              </a:spcBef>
              <a:spcAft>
                <a:spcPct val="0"/>
              </a:spcAft>
              <a:defRPr sz="3600" u="sng">
                <a:solidFill>
                  <a:schemeClr val="tx1"/>
                </a:solidFill>
                <a:latin typeface="Arial" panose="020B0604020202020204" pitchFamily="34" charset="0"/>
              </a:defRPr>
            </a:lvl8pPr>
            <a:lvl9pPr marL="3886200" indent="-228600" eaLnBrk="0" fontAlgn="base" hangingPunct="0">
              <a:spcBef>
                <a:spcPct val="0"/>
              </a:spcBef>
              <a:spcAft>
                <a:spcPct val="0"/>
              </a:spcAft>
              <a:defRPr sz="3600" u="sng">
                <a:solidFill>
                  <a:schemeClr val="tx1"/>
                </a:solidFill>
                <a:latin typeface="Arial" panose="020B0604020202020204" pitchFamily="34" charset="0"/>
              </a:defRPr>
            </a:lvl9pPr>
          </a:lstStyle>
          <a:p>
            <a:r>
              <a:rPr lang="en-US" altLang="en-US" sz="800" u="none" dirty="0">
                <a:solidFill>
                  <a:schemeClr val="bg1"/>
                </a:solidFill>
              </a:rPr>
              <a:t>NCDOL Photo Library</a:t>
            </a:r>
          </a:p>
        </p:txBody>
      </p:sp>
    </p:spTree>
    <p:extLst>
      <p:ext uri="{BB962C8B-B14F-4D97-AF65-F5344CB8AC3E}">
        <p14:creationId xmlns:p14="http://schemas.microsoft.com/office/powerpoint/2010/main" val="361820139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5F69C8-4FC3-4DAF-9A5B-E1CE58FB9C4B}"/>
              </a:ext>
            </a:extLst>
          </p:cNvPr>
          <p:cNvSpPr>
            <a:spLocks noGrp="1"/>
          </p:cNvSpPr>
          <p:nvPr>
            <p:ph idx="1"/>
          </p:nvPr>
        </p:nvSpPr>
        <p:spPr>
          <a:xfrm>
            <a:off x="533400" y="1143000"/>
            <a:ext cx="7772400" cy="4800600"/>
          </a:xfrm>
        </p:spPr>
        <p:txBody>
          <a:bodyPr/>
          <a:lstStyle/>
          <a:p>
            <a:pPr>
              <a:defRPr/>
            </a:pPr>
            <a:r>
              <a:rPr lang="en-US" altLang="en-US" dirty="0"/>
              <a:t>At the end of this course, students will be able to:</a:t>
            </a:r>
          </a:p>
          <a:p>
            <a:pPr>
              <a:defRPr/>
            </a:pPr>
            <a:endParaRPr lang="en-US" altLang="en-US" sz="800" dirty="0"/>
          </a:p>
          <a:p>
            <a:pPr lvl="1">
              <a:defRPr/>
            </a:pPr>
            <a:r>
              <a:rPr lang="en-US" dirty="0"/>
              <a:t>Understand different inspection types</a:t>
            </a:r>
          </a:p>
          <a:p>
            <a:pPr lvl="1">
              <a:defRPr/>
            </a:pPr>
            <a:endParaRPr lang="en-US" sz="800" dirty="0"/>
          </a:p>
          <a:p>
            <a:pPr lvl="1">
              <a:defRPr/>
            </a:pPr>
            <a:r>
              <a:rPr lang="en-US" dirty="0"/>
              <a:t>Identify what generates an inspection</a:t>
            </a:r>
          </a:p>
          <a:p>
            <a:pPr lvl="1">
              <a:defRPr/>
            </a:pPr>
            <a:endParaRPr lang="en-US" sz="800" dirty="0"/>
          </a:p>
          <a:p>
            <a:pPr lvl="1">
              <a:defRPr/>
            </a:pPr>
            <a:r>
              <a:rPr lang="en-US" dirty="0"/>
              <a:t>Understand the procedures involved as a compliance inspection</a:t>
            </a:r>
          </a:p>
          <a:p>
            <a:pPr lvl="1">
              <a:defRPr/>
            </a:pPr>
            <a:endParaRPr lang="en-US" sz="800" dirty="0"/>
          </a:p>
          <a:p>
            <a:pPr lvl="1">
              <a:defRPr/>
            </a:pPr>
            <a:r>
              <a:rPr lang="en-US" dirty="0"/>
              <a:t>Describe the rights and responsibilities of employers and employees</a:t>
            </a:r>
          </a:p>
          <a:p>
            <a:pPr lvl="1">
              <a:defRPr/>
            </a:pPr>
            <a:endParaRPr lang="en-US" sz="800" dirty="0"/>
          </a:p>
          <a:p>
            <a:pPr lvl="1">
              <a:defRPr/>
            </a:pPr>
            <a:r>
              <a:rPr lang="en-US" dirty="0"/>
              <a:t>Understand the post-inspection process</a:t>
            </a:r>
          </a:p>
          <a:p>
            <a:pPr>
              <a:defRPr/>
            </a:pPr>
            <a:endParaRPr lang="en-US" sz="1000" dirty="0"/>
          </a:p>
          <a:p>
            <a:pPr>
              <a:defRPr/>
            </a:pPr>
            <a:endParaRPr lang="en-US" dirty="0"/>
          </a:p>
        </p:txBody>
      </p:sp>
      <p:sp>
        <p:nvSpPr>
          <p:cNvPr id="6147" name="Text Box 3">
            <a:extLst>
              <a:ext uri="{FF2B5EF4-FFF2-40B4-BE49-F238E27FC236}">
                <a16:creationId xmlns:a16="http://schemas.microsoft.com/office/drawing/2014/main" id="{87EF808A-74A4-45A2-8B73-FEE608921F1A}"/>
              </a:ext>
            </a:extLst>
          </p:cNvPr>
          <p:cNvSpPr txBox="1">
            <a:spLocks noChangeArrowheads="1"/>
          </p:cNvSpPr>
          <p:nvPr/>
        </p:nvSpPr>
        <p:spPr bwMode="auto">
          <a:xfrm>
            <a:off x="533400" y="406400"/>
            <a:ext cx="807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u="none" dirty="0">
                <a:solidFill>
                  <a:schemeClr val="bg2"/>
                </a:solidFill>
              </a:rPr>
              <a:t>Objectives</a:t>
            </a:r>
          </a:p>
        </p:txBody>
      </p:sp>
    </p:spTree>
    <p:extLst>
      <p:ext uri="{BB962C8B-B14F-4D97-AF65-F5344CB8AC3E}">
        <p14:creationId xmlns:p14="http://schemas.microsoft.com/office/powerpoint/2010/main" val="9818914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Discrimination</a:t>
            </a:r>
          </a:p>
        </p:txBody>
      </p:sp>
      <p:sp>
        <p:nvSpPr>
          <p:cNvPr id="41987" name="Rectangle 3"/>
          <p:cNvSpPr>
            <a:spLocks noGrp="1" noChangeArrowheads="1"/>
          </p:cNvSpPr>
          <p:nvPr>
            <p:ph idx="1"/>
          </p:nvPr>
        </p:nvSpPr>
        <p:spPr>
          <a:xfrm>
            <a:off x="533400" y="1219200"/>
            <a:ext cx="8077200" cy="4525963"/>
          </a:xfrm>
        </p:spPr>
        <p:txBody>
          <a:bodyPr/>
          <a:lstStyle/>
          <a:p>
            <a:r>
              <a:rPr lang="en-US" altLang="en-US"/>
              <a:t>It is unlawful to discriminate against employees who file safety or health complaints or request an OSHA inspection.</a:t>
            </a:r>
          </a:p>
        </p:txBody>
      </p:sp>
      <p:grpSp>
        <p:nvGrpSpPr>
          <p:cNvPr id="41988" name="Group 4"/>
          <p:cNvGrpSpPr>
            <a:grpSpLocks/>
          </p:cNvGrpSpPr>
          <p:nvPr/>
        </p:nvGrpSpPr>
        <p:grpSpPr bwMode="auto">
          <a:xfrm>
            <a:off x="1047750" y="2895600"/>
            <a:ext cx="7048500" cy="2676525"/>
            <a:chOff x="3657600" y="4419600"/>
            <a:chExt cx="4610100" cy="1533525"/>
          </a:xfrm>
        </p:grpSpPr>
        <p:pic>
          <p:nvPicPr>
            <p:cNvPr id="4198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419600"/>
              <a:ext cx="46101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Box 6"/>
            <p:cNvSpPr txBox="1">
              <a:spLocks noChangeArrowheads="1"/>
            </p:cNvSpPr>
            <p:nvPr/>
          </p:nvSpPr>
          <p:spPr bwMode="auto">
            <a:xfrm>
              <a:off x="5375770" y="5737681"/>
              <a:ext cx="11737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800" u="none"/>
                <a:t>NCDOL Photo Library</a:t>
              </a:r>
            </a:p>
          </p:txBody>
        </p:sp>
      </p:grpSp>
    </p:spTree>
    <p:extLst>
      <p:ext uri="{BB962C8B-B14F-4D97-AF65-F5344CB8AC3E}">
        <p14:creationId xmlns:p14="http://schemas.microsoft.com/office/powerpoint/2010/main" val="253319678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566738" y="352425"/>
            <a:ext cx="6215062"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3600" b="1" u="none">
                <a:solidFill>
                  <a:srgbClr val="012D9A"/>
                </a:solidFill>
              </a:rPr>
              <a:t>Other Issues</a:t>
            </a:r>
          </a:p>
        </p:txBody>
      </p:sp>
      <p:sp>
        <p:nvSpPr>
          <p:cNvPr id="44035" name="Rectangle 3"/>
          <p:cNvSpPr>
            <a:spLocks noChangeArrowheads="1"/>
          </p:cNvSpPr>
          <p:nvPr/>
        </p:nvSpPr>
        <p:spPr bwMode="auto">
          <a:xfrm>
            <a:off x="609600" y="1219200"/>
            <a:ext cx="6996113"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marL="338138" indent="-338138">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65000"/>
              </a:lnSpc>
              <a:buSzPct val="90000"/>
            </a:pPr>
            <a:r>
              <a:rPr lang="en-US" altLang="en-US" u="none"/>
              <a:t>Criminal penalties</a:t>
            </a:r>
          </a:p>
          <a:p>
            <a:pPr>
              <a:lnSpc>
                <a:spcPct val="125000"/>
              </a:lnSpc>
              <a:buSzPct val="90000"/>
              <a:buFont typeface="Wingdings" panose="05000000000000000000" pitchFamily="2" charset="2"/>
              <a:buNone/>
            </a:pPr>
            <a:endParaRPr lang="en-US" altLang="en-US" u="none"/>
          </a:p>
        </p:txBody>
      </p:sp>
      <p:pic>
        <p:nvPicPr>
          <p:cNvPr id="4403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182812"/>
            <a:ext cx="5029200" cy="360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075232" y="5484168"/>
            <a:ext cx="1306768" cy="230832"/>
          </a:xfrm>
          <a:prstGeom prst="rect">
            <a:avLst/>
          </a:prstGeom>
          <a:noFill/>
        </p:spPr>
        <p:txBody>
          <a:bodyPr wrap="none">
            <a:spAutoFit/>
          </a:bodyPr>
          <a:lstStyle/>
          <a:p>
            <a:pPr>
              <a:defRPr/>
            </a:pPr>
            <a:r>
              <a:rPr lang="en-US" sz="900" u="none" dirty="0">
                <a:solidFill>
                  <a:schemeClr val="accent3"/>
                </a:solidFill>
                <a:latin typeface="+mj-lt"/>
              </a:rPr>
              <a:t>NCDOL Photo Library</a:t>
            </a:r>
          </a:p>
        </p:txBody>
      </p:sp>
      <p:sp>
        <p:nvSpPr>
          <p:cNvPr id="44038" name="TextBox 1"/>
          <p:cNvSpPr txBox="1">
            <a:spLocks noChangeArrowheads="1"/>
          </p:cNvSpPr>
          <p:nvPr/>
        </p:nvSpPr>
        <p:spPr bwMode="auto">
          <a:xfrm>
            <a:off x="3352800" y="5483225"/>
            <a:ext cx="3352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Arial" panose="020B0604020202020204" pitchFamily="34" charset="0"/>
              </a:defRPr>
            </a:lvl1pPr>
            <a:lvl2pPr marL="742950" indent="-285750">
              <a:defRPr sz="3600" u="sng">
                <a:solidFill>
                  <a:schemeClr val="tx1"/>
                </a:solidFill>
                <a:latin typeface="Arial" panose="020B0604020202020204" pitchFamily="34" charset="0"/>
              </a:defRPr>
            </a:lvl2pPr>
            <a:lvl3pPr marL="1143000" indent="-228600">
              <a:defRPr sz="3600" u="sng">
                <a:solidFill>
                  <a:schemeClr val="tx1"/>
                </a:solidFill>
                <a:latin typeface="Arial" panose="020B0604020202020204" pitchFamily="34" charset="0"/>
              </a:defRPr>
            </a:lvl3pPr>
            <a:lvl4pPr marL="1600200" indent="-228600">
              <a:defRPr sz="3600" u="sng">
                <a:solidFill>
                  <a:schemeClr val="tx1"/>
                </a:solidFill>
                <a:latin typeface="Arial" panose="020B0604020202020204" pitchFamily="34" charset="0"/>
              </a:defRPr>
            </a:lvl4pPr>
            <a:lvl5pPr marL="2057400" indent="-228600">
              <a:defRPr sz="3600" u="sng">
                <a:solidFill>
                  <a:schemeClr val="tx1"/>
                </a:solidFill>
                <a:latin typeface="Arial" panose="020B0604020202020204" pitchFamily="34" charset="0"/>
              </a:defRPr>
            </a:lvl5pPr>
            <a:lvl6pPr marL="2514600" indent="-228600" eaLnBrk="0" fontAlgn="base" hangingPunct="0">
              <a:spcBef>
                <a:spcPct val="0"/>
              </a:spcBef>
              <a:spcAft>
                <a:spcPct val="0"/>
              </a:spcAft>
              <a:defRPr sz="3600" u="sng">
                <a:solidFill>
                  <a:schemeClr val="tx1"/>
                </a:solidFill>
                <a:latin typeface="Arial" panose="020B0604020202020204" pitchFamily="34" charset="0"/>
              </a:defRPr>
            </a:lvl6pPr>
            <a:lvl7pPr marL="2971800" indent="-228600" eaLnBrk="0" fontAlgn="base" hangingPunct="0">
              <a:spcBef>
                <a:spcPct val="0"/>
              </a:spcBef>
              <a:spcAft>
                <a:spcPct val="0"/>
              </a:spcAft>
              <a:defRPr sz="3600" u="sng">
                <a:solidFill>
                  <a:schemeClr val="tx1"/>
                </a:solidFill>
                <a:latin typeface="Arial" panose="020B0604020202020204" pitchFamily="34" charset="0"/>
              </a:defRPr>
            </a:lvl7pPr>
            <a:lvl8pPr marL="3429000" indent="-228600" eaLnBrk="0" fontAlgn="base" hangingPunct="0">
              <a:spcBef>
                <a:spcPct val="0"/>
              </a:spcBef>
              <a:spcAft>
                <a:spcPct val="0"/>
              </a:spcAft>
              <a:defRPr sz="3600" u="sng">
                <a:solidFill>
                  <a:schemeClr val="tx1"/>
                </a:solidFill>
                <a:latin typeface="Arial" panose="020B0604020202020204" pitchFamily="34" charset="0"/>
              </a:defRPr>
            </a:lvl8pPr>
            <a:lvl9pPr marL="3886200" indent="-228600" eaLnBrk="0" fontAlgn="base" hangingPunct="0">
              <a:spcBef>
                <a:spcPct val="0"/>
              </a:spcBef>
              <a:spcAft>
                <a:spcPct val="0"/>
              </a:spcAft>
              <a:defRPr sz="3600" u="sng">
                <a:solidFill>
                  <a:schemeClr val="tx1"/>
                </a:solidFill>
                <a:latin typeface="Arial" panose="020B0604020202020204" pitchFamily="34" charset="0"/>
              </a:defRPr>
            </a:lvl9pPr>
          </a:lstStyle>
          <a:p>
            <a:r>
              <a:rPr lang="en-US" altLang="en-US" sz="1400" u="none" dirty="0">
                <a:solidFill>
                  <a:schemeClr val="bg1"/>
                </a:solidFill>
                <a:latin typeface="Aharoni" panose="02010803020104030203" pitchFamily="2" charset="-79"/>
                <a:cs typeface="Aharoni" panose="02010803020104030203" pitchFamily="2" charset="-79"/>
              </a:rPr>
              <a:t>Wake Co. Justice Center</a:t>
            </a:r>
          </a:p>
        </p:txBody>
      </p:sp>
    </p:spTree>
    <p:extLst>
      <p:ext uri="{BB962C8B-B14F-4D97-AF65-F5344CB8AC3E}">
        <p14:creationId xmlns:p14="http://schemas.microsoft.com/office/powerpoint/2010/main" val="252759159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566738" y="352425"/>
            <a:ext cx="6215062"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3600" b="1" u="none" dirty="0">
                <a:solidFill>
                  <a:srgbClr val="012D9A"/>
                </a:solidFill>
              </a:rPr>
              <a:t>Summary</a:t>
            </a:r>
          </a:p>
        </p:txBody>
      </p:sp>
      <p:sp>
        <p:nvSpPr>
          <p:cNvPr id="44035" name="Rectangle 3"/>
          <p:cNvSpPr>
            <a:spLocks noChangeArrowheads="1"/>
          </p:cNvSpPr>
          <p:nvPr/>
        </p:nvSpPr>
        <p:spPr bwMode="auto">
          <a:xfrm>
            <a:off x="609600" y="1219200"/>
            <a:ext cx="7924800" cy="5450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marL="338138" indent="-338138">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65000"/>
              </a:lnSpc>
              <a:buSzPct val="90000"/>
            </a:pPr>
            <a:r>
              <a:rPr lang="en-US" altLang="en-US" u="none" dirty="0"/>
              <a:t>In this course, we discussed:</a:t>
            </a:r>
          </a:p>
          <a:p>
            <a:pPr marL="0" indent="0">
              <a:lnSpc>
                <a:spcPct val="165000"/>
              </a:lnSpc>
              <a:buSzPct val="90000"/>
              <a:buNone/>
            </a:pPr>
            <a:endParaRPr lang="en-US" altLang="en-US" sz="800" u="none" dirty="0"/>
          </a:p>
          <a:p>
            <a:pPr lvl="1">
              <a:lnSpc>
                <a:spcPct val="165000"/>
              </a:lnSpc>
              <a:buSzPct val="90000"/>
            </a:pPr>
            <a:r>
              <a:rPr lang="en-US" altLang="en-US" sz="2000" u="none" dirty="0"/>
              <a:t>Inspection types</a:t>
            </a:r>
          </a:p>
          <a:p>
            <a:pPr marL="457200" lvl="1" indent="0">
              <a:lnSpc>
                <a:spcPct val="165000"/>
              </a:lnSpc>
              <a:buSzPct val="90000"/>
              <a:buNone/>
            </a:pPr>
            <a:endParaRPr lang="en-US" altLang="en-US" sz="800" u="none" dirty="0"/>
          </a:p>
          <a:p>
            <a:pPr lvl="1">
              <a:lnSpc>
                <a:spcPct val="165000"/>
              </a:lnSpc>
              <a:buSzPct val="90000"/>
            </a:pPr>
            <a:r>
              <a:rPr lang="en-US" altLang="en-US" sz="2000" u="none" dirty="0"/>
              <a:t>What generates an inspection</a:t>
            </a:r>
          </a:p>
          <a:p>
            <a:pPr lvl="1">
              <a:lnSpc>
                <a:spcPct val="165000"/>
              </a:lnSpc>
              <a:buSzPct val="90000"/>
            </a:pPr>
            <a:endParaRPr lang="en-US" altLang="en-US" sz="800" u="none" dirty="0"/>
          </a:p>
          <a:p>
            <a:pPr lvl="1">
              <a:lnSpc>
                <a:spcPct val="165000"/>
              </a:lnSpc>
              <a:buSzPct val="90000"/>
            </a:pPr>
            <a:r>
              <a:rPr lang="en-US" altLang="en-US" sz="2000" u="none" dirty="0"/>
              <a:t>Procedures of a compliance inspection</a:t>
            </a:r>
          </a:p>
          <a:p>
            <a:pPr lvl="1">
              <a:lnSpc>
                <a:spcPct val="165000"/>
              </a:lnSpc>
              <a:buSzPct val="90000"/>
            </a:pPr>
            <a:endParaRPr lang="en-US" altLang="en-US" sz="800" u="none" dirty="0"/>
          </a:p>
          <a:p>
            <a:pPr lvl="1">
              <a:lnSpc>
                <a:spcPct val="165000"/>
              </a:lnSpc>
              <a:buSzPct val="90000"/>
            </a:pPr>
            <a:r>
              <a:rPr lang="en-US" altLang="en-US" sz="2000" u="none" dirty="0"/>
              <a:t>Rights and responsibilities of employers and employees</a:t>
            </a:r>
          </a:p>
          <a:p>
            <a:pPr marL="457200" lvl="1" indent="0">
              <a:lnSpc>
                <a:spcPct val="165000"/>
              </a:lnSpc>
              <a:buSzPct val="90000"/>
              <a:buNone/>
            </a:pPr>
            <a:endParaRPr lang="en-US" altLang="en-US" sz="800" u="none" dirty="0"/>
          </a:p>
          <a:p>
            <a:pPr lvl="1">
              <a:lnSpc>
                <a:spcPct val="165000"/>
              </a:lnSpc>
              <a:buSzPct val="90000"/>
            </a:pPr>
            <a:r>
              <a:rPr lang="en-US" altLang="en-US" sz="2000" u="none" dirty="0"/>
              <a:t>What happens after an inspection</a:t>
            </a:r>
          </a:p>
          <a:p>
            <a:pPr lvl="1">
              <a:lnSpc>
                <a:spcPct val="165000"/>
              </a:lnSpc>
              <a:buSzPct val="90000"/>
            </a:pPr>
            <a:endParaRPr lang="en-US" altLang="en-US" u="none" dirty="0"/>
          </a:p>
          <a:p>
            <a:pPr>
              <a:lnSpc>
                <a:spcPct val="125000"/>
              </a:lnSpc>
              <a:buSzPct val="90000"/>
              <a:buFont typeface="Wingdings" panose="05000000000000000000" pitchFamily="2" charset="2"/>
              <a:buNone/>
            </a:pPr>
            <a:endParaRPr lang="en-US" altLang="en-US" u="none" dirty="0"/>
          </a:p>
        </p:txBody>
      </p:sp>
      <p:sp>
        <p:nvSpPr>
          <p:cNvPr id="4" name="TextBox 3"/>
          <p:cNvSpPr txBox="1"/>
          <p:nvPr/>
        </p:nvSpPr>
        <p:spPr>
          <a:xfrm>
            <a:off x="7075232" y="5484168"/>
            <a:ext cx="1306768" cy="230832"/>
          </a:xfrm>
          <a:prstGeom prst="rect">
            <a:avLst/>
          </a:prstGeom>
          <a:noFill/>
        </p:spPr>
        <p:txBody>
          <a:bodyPr wrap="none">
            <a:spAutoFit/>
          </a:bodyPr>
          <a:lstStyle/>
          <a:p>
            <a:pPr>
              <a:defRPr/>
            </a:pPr>
            <a:r>
              <a:rPr lang="en-US" sz="900" u="none" dirty="0">
                <a:solidFill>
                  <a:schemeClr val="accent3"/>
                </a:solidFill>
                <a:latin typeface="+mj-lt"/>
              </a:rPr>
              <a:t>NCDOL Photo Library</a:t>
            </a:r>
          </a:p>
        </p:txBody>
      </p:sp>
      <p:sp>
        <p:nvSpPr>
          <p:cNvPr id="44038" name="TextBox 1"/>
          <p:cNvSpPr txBox="1">
            <a:spLocks noChangeArrowheads="1"/>
          </p:cNvSpPr>
          <p:nvPr/>
        </p:nvSpPr>
        <p:spPr bwMode="auto">
          <a:xfrm>
            <a:off x="3352800" y="5483225"/>
            <a:ext cx="3352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Arial" panose="020B0604020202020204" pitchFamily="34" charset="0"/>
              </a:defRPr>
            </a:lvl1pPr>
            <a:lvl2pPr marL="742950" indent="-285750">
              <a:defRPr sz="3600" u="sng">
                <a:solidFill>
                  <a:schemeClr val="tx1"/>
                </a:solidFill>
                <a:latin typeface="Arial" panose="020B0604020202020204" pitchFamily="34" charset="0"/>
              </a:defRPr>
            </a:lvl2pPr>
            <a:lvl3pPr marL="1143000" indent="-228600">
              <a:defRPr sz="3600" u="sng">
                <a:solidFill>
                  <a:schemeClr val="tx1"/>
                </a:solidFill>
                <a:latin typeface="Arial" panose="020B0604020202020204" pitchFamily="34" charset="0"/>
              </a:defRPr>
            </a:lvl3pPr>
            <a:lvl4pPr marL="1600200" indent="-228600">
              <a:defRPr sz="3600" u="sng">
                <a:solidFill>
                  <a:schemeClr val="tx1"/>
                </a:solidFill>
                <a:latin typeface="Arial" panose="020B0604020202020204" pitchFamily="34" charset="0"/>
              </a:defRPr>
            </a:lvl4pPr>
            <a:lvl5pPr marL="2057400" indent="-228600">
              <a:defRPr sz="3600" u="sng">
                <a:solidFill>
                  <a:schemeClr val="tx1"/>
                </a:solidFill>
                <a:latin typeface="Arial" panose="020B0604020202020204" pitchFamily="34" charset="0"/>
              </a:defRPr>
            </a:lvl5pPr>
            <a:lvl6pPr marL="2514600" indent="-228600" eaLnBrk="0" fontAlgn="base" hangingPunct="0">
              <a:spcBef>
                <a:spcPct val="0"/>
              </a:spcBef>
              <a:spcAft>
                <a:spcPct val="0"/>
              </a:spcAft>
              <a:defRPr sz="3600" u="sng">
                <a:solidFill>
                  <a:schemeClr val="tx1"/>
                </a:solidFill>
                <a:latin typeface="Arial" panose="020B0604020202020204" pitchFamily="34" charset="0"/>
              </a:defRPr>
            </a:lvl6pPr>
            <a:lvl7pPr marL="2971800" indent="-228600" eaLnBrk="0" fontAlgn="base" hangingPunct="0">
              <a:spcBef>
                <a:spcPct val="0"/>
              </a:spcBef>
              <a:spcAft>
                <a:spcPct val="0"/>
              </a:spcAft>
              <a:defRPr sz="3600" u="sng">
                <a:solidFill>
                  <a:schemeClr val="tx1"/>
                </a:solidFill>
                <a:latin typeface="Arial" panose="020B0604020202020204" pitchFamily="34" charset="0"/>
              </a:defRPr>
            </a:lvl7pPr>
            <a:lvl8pPr marL="3429000" indent="-228600" eaLnBrk="0" fontAlgn="base" hangingPunct="0">
              <a:spcBef>
                <a:spcPct val="0"/>
              </a:spcBef>
              <a:spcAft>
                <a:spcPct val="0"/>
              </a:spcAft>
              <a:defRPr sz="3600" u="sng">
                <a:solidFill>
                  <a:schemeClr val="tx1"/>
                </a:solidFill>
                <a:latin typeface="Arial" panose="020B0604020202020204" pitchFamily="34" charset="0"/>
              </a:defRPr>
            </a:lvl8pPr>
            <a:lvl9pPr marL="3886200" indent="-228600" eaLnBrk="0" fontAlgn="base" hangingPunct="0">
              <a:spcBef>
                <a:spcPct val="0"/>
              </a:spcBef>
              <a:spcAft>
                <a:spcPct val="0"/>
              </a:spcAft>
              <a:defRPr sz="3600" u="sng">
                <a:solidFill>
                  <a:schemeClr val="tx1"/>
                </a:solidFill>
                <a:latin typeface="Arial" panose="020B0604020202020204" pitchFamily="34" charset="0"/>
              </a:defRPr>
            </a:lvl9pPr>
          </a:lstStyle>
          <a:p>
            <a:r>
              <a:rPr lang="en-US" altLang="en-US" sz="1400" u="none" dirty="0">
                <a:solidFill>
                  <a:schemeClr val="bg1"/>
                </a:solidFill>
                <a:latin typeface="Aharoni" panose="02010803020104030203" pitchFamily="2" charset="-79"/>
                <a:cs typeface="Aharoni" panose="02010803020104030203" pitchFamily="2" charset="-79"/>
              </a:rPr>
              <a:t>Wake Co. Justice Center</a:t>
            </a:r>
          </a:p>
        </p:txBody>
      </p:sp>
    </p:spTree>
    <p:extLst>
      <p:ext uri="{BB962C8B-B14F-4D97-AF65-F5344CB8AC3E}">
        <p14:creationId xmlns:p14="http://schemas.microsoft.com/office/powerpoint/2010/main" val="425975608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a:t>Thank You For Attending!</a:t>
            </a:r>
          </a:p>
        </p:txBody>
      </p:sp>
      <p:sp>
        <p:nvSpPr>
          <p:cNvPr id="87043" name="Rectangle 3"/>
          <p:cNvSpPr>
            <a:spLocks noGrp="1" noChangeArrowheads="1"/>
          </p:cNvSpPr>
          <p:nvPr>
            <p:ph type="body" idx="1"/>
          </p:nvPr>
        </p:nvSpPr>
        <p:spPr>
          <a:xfrm>
            <a:off x="1428750" y="1531936"/>
            <a:ext cx="6705600" cy="4259263"/>
          </a:xfrm>
        </p:spPr>
        <p:txBody>
          <a:bodyPr/>
          <a:lstStyle/>
          <a:p>
            <a:pPr algn="ctr">
              <a:buFont typeface="Wingdings" panose="05000000000000000000" pitchFamily="2" charset="2"/>
              <a:buNone/>
            </a:pPr>
            <a:endParaRPr lang="en-US" altLang="en-US" sz="6000" dirty="0">
              <a:solidFill>
                <a:srgbClr val="000000"/>
              </a:solidFill>
            </a:endParaRPr>
          </a:p>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Tree>
    <p:extLst>
      <p:ext uri="{BB962C8B-B14F-4D97-AF65-F5344CB8AC3E}">
        <p14:creationId xmlns:p14="http://schemas.microsoft.com/office/powerpoint/2010/main" val="51655280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5F69C8-4FC3-4DAF-9A5B-E1CE58FB9C4B}"/>
              </a:ext>
            </a:extLst>
          </p:cNvPr>
          <p:cNvSpPr>
            <a:spLocks noGrp="1"/>
          </p:cNvSpPr>
          <p:nvPr>
            <p:ph idx="1"/>
          </p:nvPr>
        </p:nvSpPr>
        <p:spPr>
          <a:xfrm>
            <a:off x="533400" y="1143000"/>
            <a:ext cx="8229600" cy="4800600"/>
          </a:xfrm>
        </p:spPr>
        <p:txBody>
          <a:bodyPr/>
          <a:lstStyle/>
          <a:p>
            <a:pPr>
              <a:defRPr/>
            </a:pPr>
            <a:r>
              <a:rPr lang="en-US" dirty="0"/>
              <a:t>Goal to reduce occupational exposures to amputations</a:t>
            </a:r>
          </a:p>
          <a:p>
            <a:pPr>
              <a:defRPr/>
            </a:pPr>
            <a:endParaRPr lang="en-US" sz="1000" dirty="0"/>
          </a:p>
          <a:p>
            <a:pPr>
              <a:defRPr/>
            </a:pPr>
            <a:r>
              <a:rPr lang="en-US" dirty="0"/>
              <a:t>Struck by and caught between injuries</a:t>
            </a:r>
          </a:p>
          <a:p>
            <a:pPr lvl="1">
              <a:defRPr/>
            </a:pPr>
            <a:r>
              <a:rPr lang="en-US" sz="2200" dirty="0"/>
              <a:t> Lockout/tagout</a:t>
            </a:r>
          </a:p>
          <a:p>
            <a:pPr lvl="1">
              <a:defRPr/>
            </a:pPr>
            <a:r>
              <a:rPr lang="en-US" sz="2200" dirty="0"/>
              <a:t> Machine guarding</a:t>
            </a:r>
          </a:p>
          <a:p>
            <a:pPr>
              <a:defRPr/>
            </a:pPr>
            <a:endParaRPr lang="en-US" sz="1000" dirty="0"/>
          </a:p>
          <a:p>
            <a:pPr>
              <a:defRPr/>
            </a:pPr>
            <a:r>
              <a:rPr lang="en-US" dirty="0"/>
              <a:t>Increase outreach to employers and employees</a:t>
            </a:r>
          </a:p>
          <a:p>
            <a:pPr lvl="1">
              <a:defRPr/>
            </a:pPr>
            <a:r>
              <a:rPr lang="en-US" sz="2200" dirty="0"/>
              <a:t>Training events (Internal and external)</a:t>
            </a:r>
          </a:p>
          <a:p>
            <a:pPr lvl="1">
              <a:defRPr/>
            </a:pPr>
            <a:r>
              <a:rPr lang="en-US" sz="2200" dirty="0"/>
              <a:t>Compliance inspections</a:t>
            </a:r>
          </a:p>
          <a:p>
            <a:pPr lvl="1">
              <a:defRPr/>
            </a:pPr>
            <a:r>
              <a:rPr lang="en-US" sz="2200" dirty="0"/>
              <a:t>Consultation visits</a:t>
            </a:r>
          </a:p>
          <a:p>
            <a:pPr lvl="1">
              <a:defRPr/>
            </a:pPr>
            <a:r>
              <a:rPr lang="en-US" sz="2200" dirty="0"/>
              <a:t>Publications</a:t>
            </a:r>
          </a:p>
          <a:p>
            <a:pPr lvl="1">
              <a:defRPr/>
            </a:pPr>
            <a:endParaRPr lang="en-US" sz="1000" dirty="0"/>
          </a:p>
          <a:p>
            <a:pPr>
              <a:defRPr/>
            </a:pPr>
            <a:r>
              <a:rPr lang="en-US" dirty="0"/>
              <a:t>Amputations must be reported within 24 hours</a:t>
            </a:r>
          </a:p>
          <a:p>
            <a:pPr marL="0" indent="0">
              <a:buFont typeface="Wingdings" panose="05000000000000000000" pitchFamily="2" charset="2"/>
              <a:buNone/>
              <a:defRPr/>
            </a:pPr>
            <a:endParaRPr lang="en-US" dirty="0"/>
          </a:p>
          <a:p>
            <a:pPr>
              <a:defRPr/>
            </a:pPr>
            <a:endParaRPr lang="en-US" dirty="0"/>
          </a:p>
          <a:p>
            <a:pPr>
              <a:defRPr/>
            </a:pPr>
            <a:endParaRPr lang="en-US" dirty="0"/>
          </a:p>
          <a:p>
            <a:pPr marL="0" indent="0">
              <a:buNone/>
              <a:defRPr/>
            </a:pPr>
            <a:endParaRPr lang="en-US" dirty="0"/>
          </a:p>
          <a:p>
            <a:pPr>
              <a:defRPr/>
            </a:pPr>
            <a:endParaRPr lang="en-US" dirty="0"/>
          </a:p>
          <a:p>
            <a:pPr>
              <a:defRPr/>
            </a:pPr>
            <a:endParaRPr lang="en-US" dirty="0"/>
          </a:p>
          <a:p>
            <a:pPr>
              <a:defRPr/>
            </a:pPr>
            <a:endParaRPr lang="en-US" dirty="0"/>
          </a:p>
          <a:p>
            <a:pPr>
              <a:defRPr/>
            </a:pPr>
            <a:endParaRPr lang="en-US" dirty="0"/>
          </a:p>
        </p:txBody>
      </p:sp>
      <p:sp>
        <p:nvSpPr>
          <p:cNvPr id="6147" name="Text Box 3">
            <a:extLst>
              <a:ext uri="{FF2B5EF4-FFF2-40B4-BE49-F238E27FC236}">
                <a16:creationId xmlns:a16="http://schemas.microsoft.com/office/drawing/2014/main" id="{87EF808A-74A4-45A2-8B73-FEE608921F1A}"/>
              </a:ext>
            </a:extLst>
          </p:cNvPr>
          <p:cNvSpPr txBox="1">
            <a:spLocks noChangeArrowheads="1"/>
          </p:cNvSpPr>
          <p:nvPr/>
        </p:nvSpPr>
        <p:spPr bwMode="auto">
          <a:xfrm>
            <a:off x="533400" y="406400"/>
            <a:ext cx="807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u="none" dirty="0">
                <a:solidFill>
                  <a:schemeClr val="bg2"/>
                </a:solidFill>
              </a:rPr>
              <a:t>Amputations Special Emphasis Program</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381000"/>
            <a:ext cx="8229600" cy="549275"/>
          </a:xfrm>
        </p:spPr>
        <p:txBody>
          <a:bodyPr/>
          <a:lstStyle/>
          <a:p>
            <a:r>
              <a:rPr lang="en-US" altLang="en-US"/>
              <a:t>Inspection Types/Priorities</a:t>
            </a:r>
          </a:p>
        </p:txBody>
      </p:sp>
      <p:sp>
        <p:nvSpPr>
          <p:cNvPr id="9219" name="Rectangle 3"/>
          <p:cNvSpPr>
            <a:spLocks noGrp="1" noChangeArrowheads="1"/>
          </p:cNvSpPr>
          <p:nvPr>
            <p:ph idx="1"/>
          </p:nvPr>
        </p:nvSpPr>
        <p:spPr>
          <a:xfrm>
            <a:off x="609600" y="1143000"/>
            <a:ext cx="7848600" cy="4724400"/>
          </a:xfrm>
        </p:spPr>
        <p:txBody>
          <a:bodyPr/>
          <a:lstStyle/>
          <a:p>
            <a:pPr>
              <a:lnSpc>
                <a:spcPct val="155000"/>
              </a:lnSpc>
              <a:buSzPct val="85000"/>
            </a:pPr>
            <a:r>
              <a:rPr lang="en-US" altLang="en-US"/>
              <a:t>Imminent danger</a:t>
            </a:r>
          </a:p>
          <a:p>
            <a:pPr>
              <a:lnSpc>
                <a:spcPct val="155000"/>
              </a:lnSpc>
              <a:buSzPct val="85000"/>
            </a:pPr>
            <a:r>
              <a:rPr lang="en-US" altLang="en-US"/>
              <a:t>Fatality/catastrophe</a:t>
            </a:r>
          </a:p>
          <a:p>
            <a:pPr>
              <a:lnSpc>
                <a:spcPct val="155000"/>
              </a:lnSpc>
              <a:buSzPct val="85000"/>
            </a:pPr>
            <a:r>
              <a:rPr lang="en-US" altLang="en-US"/>
              <a:t>Complaints</a:t>
            </a:r>
          </a:p>
          <a:p>
            <a:pPr>
              <a:lnSpc>
                <a:spcPct val="155000"/>
              </a:lnSpc>
              <a:buSzPct val="85000"/>
            </a:pPr>
            <a:r>
              <a:rPr lang="en-US" altLang="en-US"/>
              <a:t>Referrals</a:t>
            </a:r>
          </a:p>
          <a:p>
            <a:pPr>
              <a:lnSpc>
                <a:spcPct val="155000"/>
              </a:lnSpc>
              <a:buSzPct val="85000"/>
            </a:pPr>
            <a:r>
              <a:rPr lang="en-US" altLang="en-US"/>
              <a:t>Follow-up</a:t>
            </a:r>
          </a:p>
          <a:p>
            <a:pPr>
              <a:lnSpc>
                <a:spcPct val="155000"/>
              </a:lnSpc>
              <a:buSzPct val="85000"/>
            </a:pPr>
            <a:r>
              <a:rPr lang="en-US" altLang="en-US"/>
              <a:t>Programmed</a:t>
            </a:r>
          </a:p>
        </p:txBody>
      </p:sp>
      <p:pic>
        <p:nvPicPr>
          <p:cNvPr id="92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647950"/>
            <a:ext cx="351155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757376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Programmed</a:t>
            </a:r>
          </a:p>
        </p:txBody>
      </p:sp>
      <p:sp>
        <p:nvSpPr>
          <p:cNvPr id="11267" name="Rectangle 3"/>
          <p:cNvSpPr>
            <a:spLocks noGrp="1" noChangeArrowheads="1"/>
          </p:cNvSpPr>
          <p:nvPr>
            <p:ph idx="1"/>
          </p:nvPr>
        </p:nvSpPr>
        <p:spPr>
          <a:xfrm>
            <a:off x="457200" y="1143000"/>
            <a:ext cx="8001000" cy="4800600"/>
          </a:xfrm>
        </p:spPr>
        <p:txBody>
          <a:bodyPr/>
          <a:lstStyle/>
          <a:p>
            <a:pPr marL="344488" indent="-344488"/>
            <a:r>
              <a:rPr lang="en-US" altLang="en-US" dirty="0"/>
              <a:t>Special Emphasis Programs (SEP)</a:t>
            </a:r>
          </a:p>
          <a:p>
            <a:pPr marL="622300" lvl="1" indent="-220663"/>
            <a:r>
              <a:rPr lang="en-US" altLang="en-US" dirty="0"/>
              <a:t>Amputations</a:t>
            </a:r>
          </a:p>
          <a:p>
            <a:pPr marL="622300" lvl="1" indent="-220663"/>
            <a:endParaRPr lang="en-US" altLang="en-US" sz="1000" dirty="0"/>
          </a:p>
          <a:p>
            <a:pPr marL="622300" lvl="1" indent="-220663"/>
            <a:r>
              <a:rPr lang="en-US" altLang="en-US" dirty="0"/>
              <a:t>Construction</a:t>
            </a:r>
          </a:p>
          <a:p>
            <a:pPr marL="622300" lvl="1" indent="-220663"/>
            <a:endParaRPr lang="en-US" altLang="en-US" sz="1000" dirty="0"/>
          </a:p>
          <a:p>
            <a:pPr marL="622300" lvl="1" indent="-220663"/>
            <a:r>
              <a:rPr lang="en-US" altLang="en-US" dirty="0"/>
              <a:t>Logging/Arboriculture </a:t>
            </a:r>
          </a:p>
          <a:p>
            <a:pPr marL="622300" lvl="1" indent="-220663"/>
            <a:endParaRPr lang="en-US" altLang="en-US" sz="1000" dirty="0"/>
          </a:p>
          <a:p>
            <a:pPr marL="622300" lvl="1" indent="-220663"/>
            <a:r>
              <a:rPr lang="en-US" altLang="en-US" dirty="0"/>
              <a:t>Long Term Care</a:t>
            </a:r>
          </a:p>
          <a:p>
            <a:pPr marL="622300" lvl="1" indent="-220663"/>
            <a:endParaRPr lang="en-US" altLang="en-US" sz="1000" dirty="0"/>
          </a:p>
          <a:p>
            <a:pPr marL="622300" lvl="1" indent="-220663"/>
            <a:r>
              <a:rPr lang="en-US" altLang="en-US" dirty="0"/>
              <a:t>Health Hazards (e.g., lead, asbestos, silica, hexavalent chromium, isocyanates)</a:t>
            </a:r>
          </a:p>
          <a:p>
            <a:pPr marL="622300" lvl="1" indent="-220663">
              <a:buFont typeface="Symbol" panose="05050102010706020507" pitchFamily="18" charset="2"/>
              <a:buNone/>
            </a:pPr>
            <a:endParaRPr lang="en-US" altLang="en-US" sz="1000" dirty="0"/>
          </a:p>
          <a:p>
            <a:pPr marL="622300" lvl="1" indent="-220663"/>
            <a:r>
              <a:rPr lang="en-US" altLang="en-US" dirty="0"/>
              <a:t>Food Manufacturing</a:t>
            </a:r>
          </a:p>
          <a:p>
            <a:pPr marL="622300" lvl="1" indent="-220663"/>
            <a:endParaRPr lang="en-US" altLang="en-US" sz="1000" dirty="0"/>
          </a:p>
          <a:p>
            <a:pPr marL="622300" lvl="1" indent="-220663"/>
            <a:r>
              <a:rPr lang="en-US" altLang="en-US" dirty="0"/>
              <a:t>Grocery and Related Product </a:t>
            </a:r>
          </a:p>
          <a:p>
            <a:pPr marL="622300" lvl="1" indent="-220663">
              <a:buFont typeface="Symbol" panose="05050102010706020507" pitchFamily="18" charset="2"/>
              <a:buNone/>
            </a:pPr>
            <a:r>
              <a:rPr lang="en-US" altLang="en-US" dirty="0"/>
              <a:t>   Merchant Wholesalers</a:t>
            </a:r>
          </a:p>
          <a:p>
            <a:pPr marL="622300" lvl="1" indent="-220663"/>
            <a:endParaRPr lang="en-US" altLang="en-US" dirty="0"/>
          </a:p>
          <a:p>
            <a:pPr marL="622300" lvl="1" indent="-220663">
              <a:buFont typeface="Symbol" panose="05050102010706020507" pitchFamily="18" charset="2"/>
              <a:buNone/>
            </a:pPr>
            <a:endParaRPr lang="en-US" altLang="en-US" dirty="0"/>
          </a:p>
        </p:txBody>
      </p:sp>
    </p:spTree>
    <p:extLst>
      <p:ext uri="{BB962C8B-B14F-4D97-AF65-F5344CB8AC3E}">
        <p14:creationId xmlns:p14="http://schemas.microsoft.com/office/powerpoint/2010/main" val="277538885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381000"/>
            <a:ext cx="8229600" cy="549275"/>
          </a:xfrm>
        </p:spPr>
        <p:txBody>
          <a:bodyPr/>
          <a:lstStyle/>
          <a:p>
            <a:r>
              <a:rPr lang="en-US" altLang="en-US"/>
              <a:t>Workplace Entry</a:t>
            </a:r>
          </a:p>
        </p:txBody>
      </p:sp>
      <p:sp>
        <p:nvSpPr>
          <p:cNvPr id="13315" name="Rectangle 3"/>
          <p:cNvSpPr>
            <a:spLocks noGrp="1" noChangeArrowheads="1"/>
          </p:cNvSpPr>
          <p:nvPr>
            <p:ph idx="1"/>
          </p:nvPr>
        </p:nvSpPr>
        <p:spPr>
          <a:xfrm>
            <a:off x="609600" y="1219200"/>
            <a:ext cx="7467600" cy="4267200"/>
          </a:xfrm>
        </p:spPr>
        <p:txBody>
          <a:bodyPr/>
          <a:lstStyle/>
          <a:p>
            <a:pPr>
              <a:lnSpc>
                <a:spcPct val="135000"/>
              </a:lnSpc>
            </a:pPr>
            <a:r>
              <a:rPr lang="en-US" altLang="en-US"/>
              <a:t>Normal working hours</a:t>
            </a:r>
          </a:p>
          <a:p>
            <a:pPr>
              <a:lnSpc>
                <a:spcPct val="135000"/>
              </a:lnSpc>
            </a:pPr>
            <a:r>
              <a:rPr lang="en-US" altLang="en-US"/>
              <a:t>Credentials</a:t>
            </a:r>
            <a:endParaRPr lang="en-US" altLang="en-US" sz="1200"/>
          </a:p>
          <a:p>
            <a:pPr>
              <a:lnSpc>
                <a:spcPct val="135000"/>
              </a:lnSpc>
            </a:pPr>
            <a:r>
              <a:rPr lang="en-US" altLang="en-US"/>
              <a:t>Refusal</a:t>
            </a:r>
            <a:endParaRPr lang="en-US" altLang="en-US" sz="1200"/>
          </a:p>
          <a:p>
            <a:pPr>
              <a:lnSpc>
                <a:spcPct val="135000"/>
              </a:lnSpc>
            </a:pPr>
            <a:r>
              <a:rPr lang="en-US" altLang="en-US"/>
              <a:t>Interference</a:t>
            </a:r>
            <a:endParaRPr lang="en-US" altLang="en-US" sz="1200"/>
          </a:p>
          <a:p>
            <a:pPr>
              <a:lnSpc>
                <a:spcPct val="135000"/>
              </a:lnSpc>
            </a:pPr>
            <a:r>
              <a:rPr lang="en-US" altLang="en-US"/>
              <a:t>Special situations</a:t>
            </a:r>
          </a:p>
          <a:p>
            <a:pPr lvl="1">
              <a:lnSpc>
                <a:spcPct val="135000"/>
              </a:lnSpc>
            </a:pPr>
            <a:r>
              <a:rPr lang="en-US" altLang="en-US"/>
              <a:t>Inspect on 2</a:t>
            </a:r>
            <a:r>
              <a:rPr lang="en-US" altLang="en-US" baseline="30000"/>
              <a:t>nd</a:t>
            </a:r>
            <a:r>
              <a:rPr lang="en-US" altLang="en-US"/>
              <a:t>/3</a:t>
            </a:r>
            <a:r>
              <a:rPr lang="en-US" altLang="en-US" baseline="30000"/>
              <a:t>rd</a:t>
            </a:r>
            <a:r>
              <a:rPr lang="en-US" altLang="en-US"/>
              <a:t> shift</a:t>
            </a:r>
          </a:p>
          <a:p>
            <a:pPr lvl="1">
              <a:lnSpc>
                <a:spcPct val="135000"/>
              </a:lnSpc>
            </a:pPr>
            <a:r>
              <a:rPr lang="en-US" altLang="en-US"/>
              <a:t>Security clearance</a:t>
            </a:r>
          </a:p>
          <a:p>
            <a:pPr lvl="1">
              <a:lnSpc>
                <a:spcPct val="135000"/>
              </a:lnSpc>
            </a:pPr>
            <a:r>
              <a:rPr lang="en-US" altLang="en-US"/>
              <a:t>Sampling</a:t>
            </a:r>
          </a:p>
        </p:txBody>
      </p:sp>
      <p:pic>
        <p:nvPicPr>
          <p:cNvPr id="1331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752600"/>
            <a:ext cx="2971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6"/>
          <p:cNvSpPr txBox="1">
            <a:spLocks noChangeArrowheads="1"/>
          </p:cNvSpPr>
          <p:nvPr/>
        </p:nvSpPr>
        <p:spPr bwMode="auto">
          <a:xfrm rot="-5400000">
            <a:off x="7740650" y="4464050"/>
            <a:ext cx="1219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800" u="none" dirty="0"/>
              <a:t>NCDOL Photo Library</a:t>
            </a:r>
          </a:p>
        </p:txBody>
      </p:sp>
    </p:spTree>
    <p:extLst>
      <p:ext uri="{BB962C8B-B14F-4D97-AF65-F5344CB8AC3E}">
        <p14:creationId xmlns:p14="http://schemas.microsoft.com/office/powerpoint/2010/main" val="214427371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bwMode="auto"/>
        <p:txBody>
          <a:bodyPr/>
          <a:lstStyle/>
          <a:p>
            <a:r>
              <a:rPr lang="en-US" altLang="en-US"/>
              <a:t>Opening Conference</a:t>
            </a:r>
          </a:p>
        </p:txBody>
      </p:sp>
      <p:sp>
        <p:nvSpPr>
          <p:cNvPr id="15362" name="Rectangle 3"/>
          <p:cNvSpPr>
            <a:spLocks noGrp="1" noChangeArrowheads="1"/>
          </p:cNvSpPr>
          <p:nvPr>
            <p:ph idx="1"/>
          </p:nvPr>
        </p:nvSpPr>
        <p:spPr>
          <a:xfrm>
            <a:off x="533400" y="1143000"/>
            <a:ext cx="5257800" cy="4525963"/>
          </a:xfrm>
        </p:spPr>
        <p:txBody>
          <a:bodyPr/>
          <a:lstStyle/>
          <a:p>
            <a:pPr>
              <a:lnSpc>
                <a:spcPct val="250000"/>
              </a:lnSpc>
            </a:pPr>
            <a:r>
              <a:rPr lang="en-US" altLang="en-US" dirty="0">
                <a:latin typeface="+mj-lt"/>
              </a:rPr>
              <a:t>Purpose and scope</a:t>
            </a:r>
          </a:p>
          <a:p>
            <a:pPr>
              <a:lnSpc>
                <a:spcPct val="250000"/>
              </a:lnSpc>
            </a:pPr>
            <a:r>
              <a:rPr lang="en-US" altLang="en-US" dirty="0">
                <a:latin typeface="+mj-lt"/>
              </a:rPr>
              <a:t>Records inspection</a:t>
            </a:r>
          </a:p>
          <a:p>
            <a:pPr>
              <a:lnSpc>
                <a:spcPct val="250000"/>
              </a:lnSpc>
            </a:pPr>
            <a:r>
              <a:rPr lang="en-US" altLang="en-US" dirty="0">
                <a:latin typeface="+mj-lt"/>
              </a:rPr>
              <a:t>Walk around representatives</a:t>
            </a:r>
          </a:p>
          <a:p>
            <a:pPr>
              <a:lnSpc>
                <a:spcPct val="250000"/>
              </a:lnSpc>
            </a:pPr>
            <a:r>
              <a:rPr lang="en-US" altLang="en-US" dirty="0">
                <a:latin typeface="+mj-lt"/>
              </a:rPr>
              <a:t>Trade secrets</a:t>
            </a:r>
          </a:p>
          <a:p>
            <a:pPr>
              <a:lnSpc>
                <a:spcPct val="130000"/>
              </a:lnSpc>
            </a:pPr>
            <a:endParaRPr lang="en-US" altLang="en-US" dirty="0"/>
          </a:p>
        </p:txBody>
      </p:sp>
      <p:pic>
        <p:nvPicPr>
          <p:cNvPr id="1536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5638" y="1371600"/>
            <a:ext cx="2743200" cy="2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050603" y="3419851"/>
            <a:ext cx="1427162" cy="246062"/>
          </a:xfrm>
          <a:prstGeom prst="rect">
            <a:avLst/>
          </a:prstGeom>
          <a:noFill/>
        </p:spPr>
        <p:txBody>
          <a:bodyPr wrap="none">
            <a:spAutoFit/>
          </a:bodyPr>
          <a:lstStyle/>
          <a:p>
            <a:pPr>
              <a:defRPr/>
            </a:pPr>
            <a:r>
              <a:rPr lang="en-US" sz="1000" u="none" dirty="0">
                <a:solidFill>
                  <a:schemeClr val="accent3"/>
                </a:solidFill>
                <a:latin typeface="+mj-lt"/>
              </a:rPr>
              <a:t>NCDOL Photo Library</a:t>
            </a:r>
          </a:p>
        </p:txBody>
      </p:sp>
    </p:spTree>
    <p:extLst>
      <p:ext uri="{BB962C8B-B14F-4D97-AF65-F5344CB8AC3E}">
        <p14:creationId xmlns:p14="http://schemas.microsoft.com/office/powerpoint/2010/main" val="301914713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09600" y="352425"/>
            <a:ext cx="69246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3600" b="1" u="none">
                <a:solidFill>
                  <a:srgbClr val="012D9A"/>
                </a:solidFill>
              </a:rPr>
              <a:t>Walk Around Inspection</a:t>
            </a:r>
          </a:p>
        </p:txBody>
      </p:sp>
      <p:sp>
        <p:nvSpPr>
          <p:cNvPr id="17411" name="Rectangle 3"/>
          <p:cNvSpPr>
            <a:spLocks noChangeArrowheads="1"/>
          </p:cNvSpPr>
          <p:nvPr/>
        </p:nvSpPr>
        <p:spPr bwMode="auto">
          <a:xfrm>
            <a:off x="609600" y="1219200"/>
            <a:ext cx="7848600" cy="42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marL="347663" indent="-347663">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200000"/>
              </a:lnSpc>
            </a:pPr>
            <a:r>
              <a:rPr lang="en-US" altLang="en-US" u="none"/>
              <a:t>Scope</a:t>
            </a:r>
            <a:r>
              <a:rPr lang="en-US" altLang="en-US" sz="1200" u="none"/>
              <a:t> </a:t>
            </a:r>
          </a:p>
          <a:p>
            <a:pPr>
              <a:lnSpc>
                <a:spcPct val="200000"/>
              </a:lnSpc>
            </a:pPr>
            <a:r>
              <a:rPr lang="en-US" altLang="en-US" u="none"/>
              <a:t>Program evaluation</a:t>
            </a:r>
            <a:endParaRPr lang="en-US" altLang="en-US" sz="1000" u="none"/>
          </a:p>
          <a:p>
            <a:pPr>
              <a:lnSpc>
                <a:spcPct val="200000"/>
              </a:lnSpc>
            </a:pPr>
            <a:r>
              <a:rPr lang="en-US" altLang="en-US" u="none"/>
              <a:t>Safety/health inspection</a:t>
            </a:r>
            <a:endParaRPr lang="en-US" altLang="en-US" sz="1000" u="none"/>
          </a:p>
          <a:p>
            <a:pPr>
              <a:lnSpc>
                <a:spcPct val="200000"/>
              </a:lnSpc>
            </a:pPr>
            <a:r>
              <a:rPr lang="en-US" altLang="en-US" u="none"/>
              <a:t>Interviews</a:t>
            </a:r>
            <a:endParaRPr lang="en-US" altLang="en-US" sz="1000" u="none"/>
          </a:p>
          <a:p>
            <a:pPr>
              <a:lnSpc>
                <a:spcPct val="200000"/>
              </a:lnSpc>
            </a:pPr>
            <a:r>
              <a:rPr lang="en-US" altLang="en-US" u="none"/>
              <a:t>Photographs</a:t>
            </a:r>
          </a:p>
        </p:txBody>
      </p:sp>
      <p:sp>
        <p:nvSpPr>
          <p:cNvPr id="5" name="Rectangle 4"/>
          <p:cNvSpPr/>
          <p:nvPr/>
        </p:nvSpPr>
        <p:spPr>
          <a:xfrm>
            <a:off x="7543800" y="5638800"/>
            <a:ext cx="842963" cy="184150"/>
          </a:xfrm>
          <a:prstGeom prst="rect">
            <a:avLst/>
          </a:prstGeom>
        </p:spPr>
        <p:txBody>
          <a:bodyPr wrap="none">
            <a:spAutoFit/>
          </a:bodyPr>
          <a:lstStyle/>
          <a:p>
            <a:pPr>
              <a:defRPr/>
            </a:pPr>
            <a:r>
              <a:rPr lang="en-US" sz="600" u="none" dirty="0">
                <a:solidFill>
                  <a:schemeClr val="bg1"/>
                </a:solidFill>
                <a:latin typeface="+mn-lt"/>
              </a:rPr>
              <a:t>Nova Development</a:t>
            </a:r>
          </a:p>
        </p:txBody>
      </p:sp>
      <p:pic>
        <p:nvPicPr>
          <p:cNvPr id="1741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41478" y="3447245"/>
            <a:ext cx="3184525"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870596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09600" y="352425"/>
            <a:ext cx="76200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3600" b="1" u="none">
                <a:solidFill>
                  <a:srgbClr val="012D9A"/>
                </a:solidFill>
              </a:rPr>
              <a:t>Closing Conference</a:t>
            </a:r>
          </a:p>
        </p:txBody>
      </p:sp>
      <p:sp>
        <p:nvSpPr>
          <p:cNvPr id="19459" name="Rectangle 3"/>
          <p:cNvSpPr>
            <a:spLocks noChangeArrowheads="1"/>
          </p:cNvSpPr>
          <p:nvPr/>
        </p:nvSpPr>
        <p:spPr bwMode="auto">
          <a:xfrm>
            <a:off x="533400" y="1238166"/>
            <a:ext cx="4191000" cy="383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marL="347663" indent="-347663">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r>
              <a:rPr lang="en-US" altLang="en-US" u="none" dirty="0"/>
              <a:t>Discuss findings and potential alleged violations</a:t>
            </a:r>
            <a:endParaRPr lang="en-US" altLang="en-US" sz="1200" u="none" dirty="0"/>
          </a:p>
          <a:p>
            <a:pPr>
              <a:lnSpc>
                <a:spcPct val="125000"/>
              </a:lnSpc>
            </a:pPr>
            <a:endParaRPr lang="en-US" altLang="en-US" u="none" dirty="0"/>
          </a:p>
          <a:p>
            <a:r>
              <a:rPr lang="en-US" altLang="en-US" u="none" dirty="0"/>
              <a:t>Employer and employee rights and responsibilities</a:t>
            </a:r>
          </a:p>
          <a:p>
            <a:endParaRPr lang="en-US" altLang="en-US" sz="900" u="none" dirty="0"/>
          </a:p>
          <a:p>
            <a:pPr lvl="1">
              <a:lnSpc>
                <a:spcPct val="125000"/>
              </a:lnSpc>
              <a:buClr>
                <a:schemeClr val="bg2"/>
              </a:buClr>
              <a:buSzPct val="84000"/>
            </a:pPr>
            <a:r>
              <a:rPr lang="en-US" altLang="en-US" sz="2800" u="none" dirty="0"/>
              <a:t>Form 59 </a:t>
            </a:r>
          </a:p>
        </p:txBody>
      </p:sp>
      <p:sp>
        <p:nvSpPr>
          <p:cNvPr id="5" name="Rectangle 4"/>
          <p:cNvSpPr/>
          <p:nvPr/>
        </p:nvSpPr>
        <p:spPr>
          <a:xfrm>
            <a:off x="6858000" y="5715000"/>
            <a:ext cx="842963" cy="184150"/>
          </a:xfrm>
          <a:prstGeom prst="rect">
            <a:avLst/>
          </a:prstGeom>
        </p:spPr>
        <p:txBody>
          <a:bodyPr wrap="none">
            <a:spAutoFit/>
          </a:bodyPr>
          <a:lstStyle/>
          <a:p>
            <a:pPr>
              <a:defRPr/>
            </a:pPr>
            <a:r>
              <a:rPr lang="en-US" sz="600" u="none" dirty="0">
                <a:solidFill>
                  <a:schemeClr val="bg1"/>
                </a:solidFill>
                <a:latin typeface="+mn-lt"/>
              </a:rPr>
              <a:t>Nova Development</a:t>
            </a:r>
          </a:p>
        </p:txBody>
      </p:sp>
      <p:grpSp>
        <p:nvGrpSpPr>
          <p:cNvPr id="19461" name="Group 1"/>
          <p:cNvGrpSpPr>
            <a:grpSpLocks/>
          </p:cNvGrpSpPr>
          <p:nvPr/>
        </p:nvGrpSpPr>
        <p:grpSpPr bwMode="auto">
          <a:xfrm>
            <a:off x="4876800" y="1371600"/>
            <a:ext cx="3509781" cy="4565081"/>
            <a:chOff x="5562600" y="1295400"/>
            <a:chExt cx="2916238" cy="4810862"/>
          </a:xfrm>
        </p:grpSpPr>
        <p:pic>
          <p:nvPicPr>
            <p:cNvPr id="19462" name="Picture 3" descr="Form 5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295400"/>
              <a:ext cx="2916238" cy="4397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463" name="TextBox 4"/>
            <p:cNvSpPr txBox="1">
              <a:spLocks noChangeArrowheads="1"/>
            </p:cNvSpPr>
            <p:nvPr/>
          </p:nvSpPr>
          <p:spPr bwMode="auto">
            <a:xfrm>
              <a:off x="5562600" y="5692776"/>
              <a:ext cx="2916238" cy="41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800" u="none" dirty="0"/>
                <a:t>NCDOL Photo Library</a:t>
              </a:r>
            </a:p>
          </p:txBody>
        </p:sp>
      </p:grpSp>
    </p:spTree>
    <p:extLst>
      <p:ext uri="{BB962C8B-B14F-4D97-AF65-F5344CB8AC3E}">
        <p14:creationId xmlns:p14="http://schemas.microsoft.com/office/powerpoint/2010/main" val="2045163164"/>
      </p:ext>
    </p:extLst>
  </p:cSld>
  <p:clrMapOvr>
    <a:masterClrMapping/>
  </p:clrMapOvr>
  <p:transition/>
</p:sld>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3C77763524304399680D98EC663D01" ma:contentTypeVersion="13" ma:contentTypeDescription="Create a new document." ma:contentTypeScope="" ma:versionID="c8977ef3ce57fd339ad85ef92eed7f25">
  <xsd:schema xmlns:xsd="http://www.w3.org/2001/XMLSchema" xmlns:xs="http://www.w3.org/2001/XMLSchema" xmlns:p="http://schemas.microsoft.com/office/2006/metadata/properties" xmlns:ns1="http://schemas.microsoft.com/sharepoint/v3" xmlns:ns3="07fb7b10-7b9a-4558-832d-786df73008dc" xmlns:ns4="e04a6c66-c387-4d23-9626-23c5cf44b5d8" targetNamespace="http://schemas.microsoft.com/office/2006/metadata/properties" ma:root="true" ma:fieldsID="a097c618153d2ca82f82683e21c56151" ns1:_="" ns3:_="" ns4:_="">
    <xsd:import namespace="http://schemas.microsoft.com/sharepoint/v3"/>
    <xsd:import namespace="07fb7b10-7b9a-4558-832d-786df73008dc"/>
    <xsd:import namespace="e04a6c66-c387-4d23-9626-23c5cf44b5d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fb7b10-7b9a-4558-832d-786df73008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4a6c66-c387-4d23-9626-23c5cf44b5d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084365-5A63-4AE0-B0F8-80C700F4D6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7fb7b10-7b9a-4558-832d-786df73008dc"/>
    <ds:schemaRef ds:uri="e04a6c66-c387-4d23-9626-23c5cf44b5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71ED00-0CC7-4895-8FA7-99013592592E}">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3B9272E8-B8BE-4144-86DA-B7B45C8E6B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27626</TotalTime>
  <Pages>1</Pages>
  <Words>919</Words>
  <Application>Microsoft Office PowerPoint</Application>
  <PresentationFormat>Letter Paper (8.5x11 in)</PresentationFormat>
  <Paragraphs>253</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Aharoni</vt:lpstr>
      <vt:lpstr>Arial</vt:lpstr>
      <vt:lpstr>Arial Narrow</vt:lpstr>
      <vt:lpstr>Symbol</vt:lpstr>
      <vt:lpstr>Times New Roman</vt:lpstr>
      <vt:lpstr>Wingdings</vt:lpstr>
      <vt:lpstr>NCDOL  Standard</vt:lpstr>
      <vt:lpstr>Understanding the OSHA Inspection Process</vt:lpstr>
      <vt:lpstr>PowerPoint Presentation</vt:lpstr>
      <vt:lpstr>PowerPoint Presentation</vt:lpstr>
      <vt:lpstr>Inspection Types/Priorities</vt:lpstr>
      <vt:lpstr>Programmed</vt:lpstr>
      <vt:lpstr>Workplace Entry</vt:lpstr>
      <vt:lpstr>Opening Conference</vt:lpstr>
      <vt:lpstr>PowerPoint Presentation</vt:lpstr>
      <vt:lpstr>PowerPoint Presentation</vt:lpstr>
      <vt:lpstr>PowerPoint Presentation</vt:lpstr>
      <vt:lpstr>PowerPoint Presentation</vt:lpstr>
      <vt:lpstr>PowerPoint Presentation</vt:lpstr>
      <vt:lpstr>Violations</vt:lpstr>
      <vt:lpstr>Violations</vt:lpstr>
      <vt:lpstr>Hazard Assessments</vt:lpstr>
      <vt:lpstr>PowerPoint Presentation</vt:lpstr>
      <vt:lpstr>Penalty Adjustment Factors</vt:lpstr>
      <vt:lpstr>PowerPoint Presentation</vt:lpstr>
      <vt:lpstr>PowerPoint Presentation</vt:lpstr>
      <vt:lpstr>Discrimination</vt:lpstr>
      <vt:lpstr>PowerPoint Presentation</vt:lpstr>
      <vt:lpstr>PowerPoint Presentation</vt:lpstr>
      <vt:lpstr>Thank You For Attending!</vt:lpstr>
    </vt:vector>
  </TitlesOfParts>
  <Company>NC OSH/ETTA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N.C. Department of Labor OSH Division</dc:title>
  <dc:creator>Hardy, Celeste</dc:creator>
  <cp:lastModifiedBy>Lagoe, Wanda</cp:lastModifiedBy>
  <cp:revision>41</cp:revision>
  <cp:lastPrinted>2021-01-06T15:55:29Z</cp:lastPrinted>
  <dcterms:created xsi:type="dcterms:W3CDTF">2001-05-15T12:53:32Z</dcterms:created>
  <dcterms:modified xsi:type="dcterms:W3CDTF">2021-10-18T16:01:00Z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0x010100E13C77763524304399680D98EC663D01</vt:lpwstr>
  </property>
</Properties>
</file>