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8" r:id="rId1"/>
  </p:sldMasterIdLst>
  <p:notesMasterIdLst>
    <p:notesMasterId r:id="rId44"/>
  </p:notesMasterIdLst>
  <p:handoutMasterIdLst>
    <p:handoutMasterId r:id="rId45"/>
  </p:handoutMasterIdLst>
  <p:sldIdLst>
    <p:sldId id="484" r:id="rId2"/>
    <p:sldId id="485" r:id="rId3"/>
    <p:sldId id="688" r:id="rId4"/>
    <p:sldId id="486" r:id="rId5"/>
    <p:sldId id="524" r:id="rId6"/>
    <p:sldId id="487" r:id="rId7"/>
    <p:sldId id="525" r:id="rId8"/>
    <p:sldId id="488" r:id="rId9"/>
    <p:sldId id="489" r:id="rId10"/>
    <p:sldId id="494" r:id="rId11"/>
    <p:sldId id="501" r:id="rId12"/>
    <p:sldId id="496" r:id="rId13"/>
    <p:sldId id="497" r:id="rId14"/>
    <p:sldId id="500" r:id="rId15"/>
    <p:sldId id="498" r:id="rId16"/>
    <p:sldId id="499" r:id="rId17"/>
    <p:sldId id="490" r:id="rId18"/>
    <p:sldId id="515" r:id="rId19"/>
    <p:sldId id="491" r:id="rId20"/>
    <p:sldId id="516" r:id="rId21"/>
    <p:sldId id="517" r:id="rId22"/>
    <p:sldId id="518" r:id="rId23"/>
    <p:sldId id="519" r:id="rId24"/>
    <p:sldId id="520" r:id="rId25"/>
    <p:sldId id="493" r:id="rId26"/>
    <p:sldId id="506" r:id="rId27"/>
    <p:sldId id="508" r:id="rId28"/>
    <p:sldId id="507" r:id="rId29"/>
    <p:sldId id="509" r:id="rId30"/>
    <p:sldId id="511" r:id="rId31"/>
    <p:sldId id="512" r:id="rId32"/>
    <p:sldId id="514" r:id="rId33"/>
    <p:sldId id="523" r:id="rId34"/>
    <p:sldId id="502" r:id="rId35"/>
    <p:sldId id="505" r:id="rId36"/>
    <p:sldId id="691" r:id="rId37"/>
    <p:sldId id="503" r:id="rId38"/>
    <p:sldId id="492" r:id="rId39"/>
    <p:sldId id="689" r:id="rId40"/>
    <p:sldId id="521" r:id="rId41"/>
    <p:sldId id="690" r:id="rId42"/>
    <p:sldId id="391" r:id="rId43"/>
  </p:sldIdLst>
  <p:sldSz cx="9144000" cy="6858000" type="letter"/>
  <p:notesSz cx="6954838" cy="9240838"/>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8000"/>
    <a:srgbClr val="003399"/>
    <a:srgbClr val="33CC33"/>
    <a:srgbClr val="000000"/>
    <a:srgbClr val="FFFFFF"/>
    <a:srgbClr val="FF5050"/>
    <a:srgbClr val="FF00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56874" autoAdjust="0"/>
  </p:normalViewPr>
  <p:slideViewPr>
    <p:cSldViewPr>
      <p:cViewPr varScale="1">
        <p:scale>
          <a:sx n="65" d="100"/>
          <a:sy n="65" d="100"/>
        </p:scale>
        <p:origin x="2532" y="60"/>
      </p:cViewPr>
      <p:guideLst>
        <p:guide orient="horz" pos="2160"/>
        <p:guide pos="2880"/>
      </p:guideLst>
    </p:cSldViewPr>
  </p:slideViewPr>
  <p:outlineViewPr>
    <p:cViewPr>
      <p:scale>
        <a:sx n="33" d="100"/>
        <a:sy n="33" d="100"/>
      </p:scale>
      <p:origin x="0" y="-23430"/>
    </p:cViewPr>
  </p:outlineViewPr>
  <p:notesTextViewPr>
    <p:cViewPr>
      <p:scale>
        <a:sx n="150" d="100"/>
        <a:sy n="150" d="100"/>
      </p:scale>
      <p:origin x="0" y="0"/>
    </p:cViewPr>
  </p:notesTextViewPr>
  <p:sorterViewPr>
    <p:cViewPr varScale="1">
      <p:scale>
        <a:sx n="100" d="100"/>
        <a:sy n="100" d="100"/>
      </p:scale>
      <p:origin x="0" y="0"/>
    </p:cViewPr>
  </p:sorterViewPr>
  <p:notesViewPr>
    <p:cSldViewPr>
      <p:cViewPr varScale="1">
        <p:scale>
          <a:sx n="86" d="100"/>
          <a:sy n="86" d="100"/>
        </p:scale>
        <p:origin x="3840" y="78"/>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defTabSz="939826">
              <a:defRPr sz="1000" i="1" u="none"/>
            </a:lvl1pPr>
          </a:lstStyle>
          <a:p>
            <a:pPr>
              <a:defRPr/>
            </a:pPr>
            <a:endParaRPr lang="en-US"/>
          </a:p>
        </p:txBody>
      </p:sp>
      <p:sp>
        <p:nvSpPr>
          <p:cNvPr id="3075" name="Rectangle 3"/>
          <p:cNvSpPr>
            <a:spLocks noGrp="1" noChangeArrowheads="1"/>
          </p:cNvSpPr>
          <p:nvPr>
            <p:ph type="dt" sz="quarter" idx="1"/>
          </p:nvPr>
        </p:nvSpPr>
        <p:spPr bwMode="auto">
          <a:xfrm>
            <a:off x="3941075"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algn="r" defTabSz="939826">
              <a:defRPr sz="1000" i="1" u="none"/>
            </a:lvl1pPr>
          </a:lstStyle>
          <a:p>
            <a:pPr>
              <a:defRPr/>
            </a:pPr>
            <a:endParaRPr lang="en-US"/>
          </a:p>
        </p:txBody>
      </p:sp>
      <p:sp>
        <p:nvSpPr>
          <p:cNvPr id="3076" name="Rectangle 4"/>
          <p:cNvSpPr>
            <a:spLocks noGrp="1" noChangeArrowheads="1"/>
          </p:cNvSpPr>
          <p:nvPr>
            <p:ph type="ftr" sz="quarter" idx="2"/>
          </p:nvPr>
        </p:nvSpPr>
        <p:spPr bwMode="auto">
          <a:xfrm>
            <a:off x="0"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defTabSz="939826">
              <a:defRPr sz="1000" i="1" u="none"/>
            </a:lvl1pPr>
          </a:lstStyle>
          <a:p>
            <a:pPr>
              <a:defRPr/>
            </a:pPr>
            <a:endParaRPr lang="en-US"/>
          </a:p>
        </p:txBody>
      </p:sp>
      <p:sp>
        <p:nvSpPr>
          <p:cNvPr id="3077" name="Rectangle 5"/>
          <p:cNvSpPr>
            <a:spLocks noGrp="1" noChangeArrowheads="1"/>
          </p:cNvSpPr>
          <p:nvPr>
            <p:ph type="sldNum" sz="quarter" idx="3"/>
          </p:nvPr>
        </p:nvSpPr>
        <p:spPr bwMode="auto">
          <a:xfrm>
            <a:off x="3941075"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algn="r" defTabSz="939826">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defTabSz="939826">
              <a:defRPr sz="1000" i="1" u="none"/>
            </a:lvl1pPr>
          </a:lstStyle>
          <a:p>
            <a:pPr>
              <a:defRPr/>
            </a:pPr>
            <a:endParaRPr lang="en-US"/>
          </a:p>
        </p:txBody>
      </p:sp>
      <p:sp>
        <p:nvSpPr>
          <p:cNvPr id="2051" name="Rectangle 3"/>
          <p:cNvSpPr>
            <a:spLocks noGrp="1" noChangeArrowheads="1"/>
          </p:cNvSpPr>
          <p:nvPr>
            <p:ph type="dt" idx="1"/>
          </p:nvPr>
        </p:nvSpPr>
        <p:spPr bwMode="auto">
          <a:xfrm>
            <a:off x="3941075"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algn="r" defTabSz="939826">
              <a:defRPr sz="1000" i="1" u="none"/>
            </a:lvl1pPr>
          </a:lstStyle>
          <a:p>
            <a:pPr>
              <a:defRPr/>
            </a:pPr>
            <a:endParaRPr lang="en-US"/>
          </a:p>
        </p:txBody>
      </p:sp>
      <p:sp>
        <p:nvSpPr>
          <p:cNvPr id="2052" name="Rectangle 4"/>
          <p:cNvSpPr>
            <a:spLocks noGrp="1" noChangeArrowheads="1"/>
          </p:cNvSpPr>
          <p:nvPr>
            <p:ph type="ftr" sz="quarter" idx="4"/>
          </p:nvPr>
        </p:nvSpPr>
        <p:spPr bwMode="auto">
          <a:xfrm>
            <a:off x="0"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defTabSz="939826">
              <a:defRPr sz="1000" i="1" u="none"/>
            </a:lvl1pPr>
          </a:lstStyle>
          <a:p>
            <a:pPr>
              <a:defRPr/>
            </a:pPr>
            <a:endParaRPr lang="en-US"/>
          </a:p>
        </p:txBody>
      </p:sp>
      <p:sp>
        <p:nvSpPr>
          <p:cNvPr id="2053" name="Rectangle 5"/>
          <p:cNvSpPr>
            <a:spLocks noGrp="1" noChangeArrowheads="1"/>
          </p:cNvSpPr>
          <p:nvPr>
            <p:ph type="sldNum" sz="quarter" idx="5"/>
          </p:nvPr>
        </p:nvSpPr>
        <p:spPr bwMode="auto">
          <a:xfrm>
            <a:off x="3941075"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algn="r" defTabSz="939826">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27312" y="4389997"/>
            <a:ext cx="5100215" cy="4158775"/>
          </a:xfrm>
          <a:prstGeom prst="rect">
            <a:avLst/>
          </a:prstGeom>
          <a:noFill/>
          <a:ln w="9525">
            <a:noFill/>
            <a:miter lim="800000"/>
            <a:headEnd/>
            <a:tailEnd/>
          </a:ln>
          <a:effectLst/>
        </p:spPr>
        <p:txBody>
          <a:bodyPr vert="horz" wrap="square" lIns="94618" tIns="47308" rIns="94618" bIns="47308"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176338" y="698500"/>
            <a:ext cx="4602162" cy="3452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p:spPr>
        <p:txBody>
          <a:bodyPr/>
          <a:lstStyle/>
          <a:p>
            <a:fld id="{E4F586EE-DE59-4D50-8F26-44CD710DFCC5}" type="slidenum">
              <a:rPr lang="en-US" smtClean="0"/>
              <a:pPr/>
              <a:t>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b="1" dirty="0">
                <a:latin typeface="Arial" pitchFamily="34" charset="0"/>
              </a:rPr>
              <a:t>Revised: 10/2021</a:t>
            </a:r>
          </a:p>
          <a:p>
            <a:endParaRPr lang="en-US" dirty="0">
              <a:latin typeface="Arial" pitchFamily="34" charset="0"/>
            </a:endParaRPr>
          </a:p>
          <a:p>
            <a:r>
              <a:rPr lang="en-US" dirty="0">
                <a:latin typeface="Arial"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latin typeface="Arial" pitchFamily="34" charset="0"/>
            </a:endParaRPr>
          </a:p>
          <a:p>
            <a:r>
              <a:rPr lang="en-US" dirty="0">
                <a:latin typeface="Arial"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latin typeface="Arial" pitchFamily="34" charset="0"/>
            </a:endParaRPr>
          </a:p>
          <a:p>
            <a:r>
              <a:rPr lang="en-US" dirty="0">
                <a:latin typeface="Arial"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dirty="0">
              <a:latin typeface="Arial" pitchFamily="34" charset="0"/>
            </a:endParaRPr>
          </a:p>
          <a:p>
            <a:pPr eaLnBrk="1" hangingPunct="1"/>
            <a:endParaRPr lang="en-US" dirty="0">
              <a:latin typeface="Arial" pitchFamily="34" charset="0"/>
            </a:endParaRPr>
          </a:p>
        </p:txBody>
      </p:sp>
    </p:spTree>
    <p:extLst>
      <p:ext uri="{BB962C8B-B14F-4D97-AF65-F5344CB8AC3E}">
        <p14:creationId xmlns:p14="http://schemas.microsoft.com/office/powerpoint/2010/main" val="1159121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a:latin typeface="Arial" pitchFamily="34" charset="0"/>
            </a:endParaRPr>
          </a:p>
        </p:txBody>
      </p:sp>
      <p:sp>
        <p:nvSpPr>
          <p:cNvPr id="53252" name="Slide Number Placeholder 3"/>
          <p:cNvSpPr>
            <a:spLocks noGrp="1"/>
          </p:cNvSpPr>
          <p:nvPr>
            <p:ph type="sldNum" sz="quarter" idx="5"/>
          </p:nvPr>
        </p:nvSpPr>
        <p:spPr>
          <a:noFill/>
        </p:spPr>
        <p:txBody>
          <a:bodyPr/>
          <a:lstStyle/>
          <a:p>
            <a:fld id="{8871CA09-6D9A-4C95-8AC7-124CC765A757}" type="slidenum">
              <a:rPr lang="en-US" smtClean="0"/>
              <a:pPr/>
              <a:t>10</a:t>
            </a:fld>
            <a:endParaRPr lang="en-US"/>
          </a:p>
        </p:txBody>
      </p:sp>
    </p:spTree>
    <p:extLst>
      <p:ext uri="{BB962C8B-B14F-4D97-AF65-F5344CB8AC3E}">
        <p14:creationId xmlns:p14="http://schemas.microsoft.com/office/powerpoint/2010/main" val="220722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ln/>
        </p:spPr>
        <p:txBody>
          <a:bodyPr/>
          <a:lstStyle/>
          <a:p>
            <a:endParaRPr lang="en-US" sz="1000" b="0" kern="1200" dirty="0">
              <a:solidFill>
                <a:schemeClr val="tx1"/>
              </a:solidFill>
              <a:effectLst/>
              <a:latin typeface="Arial" charset="0"/>
              <a:ea typeface="+mn-ea"/>
              <a:cs typeface="+mn-cs"/>
            </a:endParaRPr>
          </a:p>
        </p:txBody>
      </p:sp>
      <p:sp>
        <p:nvSpPr>
          <p:cNvPr id="61444" name="Slide Number Placeholder 3"/>
          <p:cNvSpPr>
            <a:spLocks noGrp="1"/>
          </p:cNvSpPr>
          <p:nvPr>
            <p:ph type="sldNum" sz="quarter" idx="5"/>
          </p:nvPr>
        </p:nvSpPr>
        <p:spPr>
          <a:noFill/>
        </p:spPr>
        <p:txBody>
          <a:bodyPr/>
          <a:lstStyle/>
          <a:p>
            <a:fld id="{797E35D8-F0BE-4BB4-8FF0-6783610167F3}" type="slidenum">
              <a:rPr lang="en-US" smtClean="0"/>
              <a:pPr/>
              <a:t>11</a:t>
            </a:fld>
            <a:endParaRPr lang="en-US"/>
          </a:p>
        </p:txBody>
      </p:sp>
    </p:spTree>
    <p:extLst>
      <p:ext uri="{BB962C8B-B14F-4D97-AF65-F5344CB8AC3E}">
        <p14:creationId xmlns:p14="http://schemas.microsoft.com/office/powerpoint/2010/main" val="1784357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a:latin typeface="Arial" pitchFamily="34" charset="0"/>
            </a:endParaRPr>
          </a:p>
        </p:txBody>
      </p:sp>
      <p:sp>
        <p:nvSpPr>
          <p:cNvPr id="56324" name="Slide Number Placeholder 3"/>
          <p:cNvSpPr>
            <a:spLocks noGrp="1"/>
          </p:cNvSpPr>
          <p:nvPr>
            <p:ph type="sldNum" sz="quarter" idx="5"/>
          </p:nvPr>
        </p:nvSpPr>
        <p:spPr>
          <a:noFill/>
        </p:spPr>
        <p:txBody>
          <a:bodyPr/>
          <a:lstStyle/>
          <a:p>
            <a:fld id="{ACE61C49-1153-4A07-8721-1319B9AF0AC8}" type="slidenum">
              <a:rPr lang="en-US" smtClean="0"/>
              <a:pPr/>
              <a:t>12</a:t>
            </a:fld>
            <a:endParaRPr lang="en-US" dirty="0"/>
          </a:p>
        </p:txBody>
      </p:sp>
    </p:spTree>
    <p:extLst>
      <p:ext uri="{BB962C8B-B14F-4D97-AF65-F5344CB8AC3E}">
        <p14:creationId xmlns:p14="http://schemas.microsoft.com/office/powerpoint/2010/main" val="1890199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34" charset="0"/>
            </a:endParaRPr>
          </a:p>
        </p:txBody>
      </p:sp>
      <p:sp>
        <p:nvSpPr>
          <p:cNvPr id="57348" name="Slide Number Placeholder 3"/>
          <p:cNvSpPr>
            <a:spLocks noGrp="1"/>
          </p:cNvSpPr>
          <p:nvPr>
            <p:ph type="sldNum" sz="quarter" idx="5"/>
          </p:nvPr>
        </p:nvSpPr>
        <p:spPr>
          <a:noFill/>
        </p:spPr>
        <p:txBody>
          <a:bodyPr/>
          <a:lstStyle/>
          <a:p>
            <a:fld id="{795C1C28-C729-46A7-9CE7-08AFBFAC2E29}" type="slidenum">
              <a:rPr lang="en-US" smtClean="0"/>
              <a:pPr/>
              <a:t>13</a:t>
            </a:fld>
            <a:endParaRPr lang="en-US"/>
          </a:p>
        </p:txBody>
      </p:sp>
    </p:spTree>
    <p:extLst>
      <p:ext uri="{BB962C8B-B14F-4D97-AF65-F5344CB8AC3E}">
        <p14:creationId xmlns:p14="http://schemas.microsoft.com/office/powerpoint/2010/main" val="2549307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pPr>
              <a:defRPr/>
            </a:pPr>
            <a:fld id="{52474D98-EB02-418D-A69E-6719F752F8E8}" type="slidenum">
              <a:rPr lang="en-US" smtClean="0"/>
              <a:pPr>
                <a:defRPr/>
              </a:pPr>
              <a:t>14</a:t>
            </a:fld>
            <a:endParaRPr lang="en-US" dirty="0"/>
          </a:p>
        </p:txBody>
      </p:sp>
    </p:spTree>
    <p:extLst>
      <p:ext uri="{BB962C8B-B14F-4D97-AF65-F5344CB8AC3E}">
        <p14:creationId xmlns:p14="http://schemas.microsoft.com/office/powerpoint/2010/main" val="518771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b="1" dirty="0"/>
          </a:p>
        </p:txBody>
      </p:sp>
      <p:sp>
        <p:nvSpPr>
          <p:cNvPr id="58372" name="Slide Number Placeholder 3"/>
          <p:cNvSpPr>
            <a:spLocks noGrp="1"/>
          </p:cNvSpPr>
          <p:nvPr>
            <p:ph type="sldNum" sz="quarter" idx="5"/>
          </p:nvPr>
        </p:nvSpPr>
        <p:spPr>
          <a:noFill/>
        </p:spPr>
        <p:txBody>
          <a:bodyPr/>
          <a:lstStyle/>
          <a:p>
            <a:fld id="{8286B246-A29B-4D38-88A0-00F973A5C02E}" type="slidenum">
              <a:rPr lang="en-US" smtClean="0"/>
              <a:pPr/>
              <a:t>15</a:t>
            </a:fld>
            <a:endParaRPr lang="en-US"/>
          </a:p>
        </p:txBody>
      </p:sp>
    </p:spTree>
    <p:extLst>
      <p:ext uri="{BB962C8B-B14F-4D97-AF65-F5344CB8AC3E}">
        <p14:creationId xmlns:p14="http://schemas.microsoft.com/office/powerpoint/2010/main" val="3808859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endParaRPr lang="en-US" dirty="0">
              <a:latin typeface="Arial" pitchFamily="34" charset="0"/>
            </a:endParaRPr>
          </a:p>
        </p:txBody>
      </p:sp>
      <p:sp>
        <p:nvSpPr>
          <p:cNvPr id="58372" name="Slide Number Placeholder 3"/>
          <p:cNvSpPr>
            <a:spLocks noGrp="1"/>
          </p:cNvSpPr>
          <p:nvPr>
            <p:ph type="sldNum" sz="quarter" idx="5"/>
          </p:nvPr>
        </p:nvSpPr>
        <p:spPr>
          <a:noFill/>
        </p:spPr>
        <p:txBody>
          <a:bodyPr/>
          <a:lstStyle/>
          <a:p>
            <a:fld id="{8286B246-A29B-4D38-88A0-00F973A5C02E}" type="slidenum">
              <a:rPr lang="en-US" smtClean="0"/>
              <a:pPr/>
              <a:t>16</a:t>
            </a:fld>
            <a:endParaRPr lang="en-US"/>
          </a:p>
        </p:txBody>
      </p:sp>
    </p:spTree>
    <p:extLst>
      <p:ext uri="{BB962C8B-B14F-4D97-AF65-F5344CB8AC3E}">
        <p14:creationId xmlns:p14="http://schemas.microsoft.com/office/powerpoint/2010/main" val="1029156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ln/>
        </p:spPr>
        <p:txBody>
          <a:bodyPr/>
          <a:lstStyle/>
          <a:p>
            <a:pPr>
              <a:defRPr/>
            </a:pPr>
            <a:endParaRPr lang="en-US" dirty="0"/>
          </a:p>
        </p:txBody>
      </p:sp>
      <p:sp>
        <p:nvSpPr>
          <p:cNvPr id="51204" name="Slide Number Placeholder 3"/>
          <p:cNvSpPr>
            <a:spLocks noGrp="1"/>
          </p:cNvSpPr>
          <p:nvPr>
            <p:ph type="sldNum" sz="quarter" idx="5"/>
          </p:nvPr>
        </p:nvSpPr>
        <p:spPr>
          <a:noFill/>
        </p:spPr>
        <p:txBody>
          <a:bodyPr/>
          <a:lstStyle/>
          <a:p>
            <a:fld id="{473A8C14-28F0-467D-9D6F-FC90AF2C12A8}" type="slidenum">
              <a:rPr lang="en-US" smtClean="0"/>
              <a:pPr/>
              <a:t>17</a:t>
            </a:fld>
            <a:endParaRPr lang="en-US"/>
          </a:p>
        </p:txBody>
      </p:sp>
    </p:spTree>
    <p:extLst>
      <p:ext uri="{BB962C8B-B14F-4D97-AF65-F5344CB8AC3E}">
        <p14:creationId xmlns:p14="http://schemas.microsoft.com/office/powerpoint/2010/main" val="1491220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18</a:t>
            </a:fld>
            <a:endParaRPr lang="en-US" altLang="en-US"/>
          </a:p>
        </p:txBody>
      </p:sp>
    </p:spTree>
    <p:extLst>
      <p:ext uri="{BB962C8B-B14F-4D97-AF65-F5344CB8AC3E}">
        <p14:creationId xmlns:p14="http://schemas.microsoft.com/office/powerpoint/2010/main" val="1415702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ln/>
        </p:spPr>
        <p:txBody>
          <a:bodyPr/>
          <a:lstStyle/>
          <a:p>
            <a:pPr>
              <a:defRPr/>
            </a:pPr>
            <a:endParaRPr lang="en-US" b="0" i="0" dirty="0"/>
          </a:p>
        </p:txBody>
      </p:sp>
      <p:sp>
        <p:nvSpPr>
          <p:cNvPr id="51204" name="Slide Number Placeholder 3"/>
          <p:cNvSpPr>
            <a:spLocks noGrp="1"/>
          </p:cNvSpPr>
          <p:nvPr>
            <p:ph type="sldNum" sz="quarter" idx="5"/>
          </p:nvPr>
        </p:nvSpPr>
        <p:spPr>
          <a:noFill/>
        </p:spPr>
        <p:txBody>
          <a:bodyPr/>
          <a:lstStyle/>
          <a:p>
            <a:fld id="{473A8C14-28F0-467D-9D6F-FC90AF2C12A8}" type="slidenum">
              <a:rPr lang="en-US" smtClean="0"/>
              <a:pPr/>
              <a:t>19</a:t>
            </a:fld>
            <a:endParaRPr lang="en-US"/>
          </a:p>
        </p:txBody>
      </p:sp>
    </p:spTree>
    <p:extLst>
      <p:ext uri="{BB962C8B-B14F-4D97-AF65-F5344CB8AC3E}">
        <p14:creationId xmlns:p14="http://schemas.microsoft.com/office/powerpoint/2010/main" val="269709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fld id="{5C1B7927-E11B-495C-85B1-A6D2F4EFA361}" type="slidenum">
              <a:rPr lang="en-US" smtClean="0"/>
              <a:pPr/>
              <a:t>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461162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dirty="0">
              <a:latin typeface="Arial" pitchFamily="34" charset="0"/>
            </a:endParaRPr>
          </a:p>
        </p:txBody>
      </p:sp>
      <p:sp>
        <p:nvSpPr>
          <p:cNvPr id="77828" name="Slide Number Placeholder 3"/>
          <p:cNvSpPr>
            <a:spLocks noGrp="1"/>
          </p:cNvSpPr>
          <p:nvPr>
            <p:ph type="sldNum" sz="quarter" idx="5"/>
          </p:nvPr>
        </p:nvSpPr>
        <p:spPr>
          <a:noFill/>
        </p:spPr>
        <p:txBody>
          <a:bodyPr/>
          <a:lstStyle/>
          <a:p>
            <a:fld id="{B601B61C-C835-44B0-A659-EB31D8E33F45}" type="slidenum">
              <a:rPr lang="en-US" smtClean="0"/>
              <a:pPr/>
              <a:t>20</a:t>
            </a:fld>
            <a:endParaRPr lang="en-US"/>
          </a:p>
        </p:txBody>
      </p:sp>
    </p:spTree>
    <p:extLst>
      <p:ext uri="{BB962C8B-B14F-4D97-AF65-F5344CB8AC3E}">
        <p14:creationId xmlns:p14="http://schemas.microsoft.com/office/powerpoint/2010/main" val="442357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altLang="en-US" dirty="0">
              <a:latin typeface="Arial" panose="020B0604020202020204" pitchFamily="34" charset="0"/>
            </a:endParaRPr>
          </a:p>
        </p:txBody>
      </p:sp>
      <p:sp>
        <p:nvSpPr>
          <p:cNvPr id="78852" name="Slide Number Placeholder 3"/>
          <p:cNvSpPr>
            <a:spLocks noGrp="1"/>
          </p:cNvSpPr>
          <p:nvPr>
            <p:ph type="sldNum" sz="quarter" idx="5"/>
          </p:nvPr>
        </p:nvSpPr>
        <p:spPr>
          <a:noFill/>
        </p:spPr>
        <p:txBody>
          <a:bodyPr/>
          <a:lstStyle/>
          <a:p>
            <a:fld id="{CC6894B2-A043-4002-ADC6-42383ED7EBAD}" type="slidenum">
              <a:rPr lang="en-US" smtClean="0"/>
              <a:pPr/>
              <a:t>21</a:t>
            </a:fld>
            <a:endParaRPr lang="en-US"/>
          </a:p>
        </p:txBody>
      </p:sp>
    </p:spTree>
    <p:extLst>
      <p:ext uri="{BB962C8B-B14F-4D97-AF65-F5344CB8AC3E}">
        <p14:creationId xmlns:p14="http://schemas.microsoft.com/office/powerpoint/2010/main" val="221207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474D98-EB02-418D-A69E-6719F752F8E8}" type="slidenum">
              <a:rPr lang="en-US" smtClean="0"/>
              <a:pPr>
                <a:defRPr/>
              </a:pPr>
              <a:t>22</a:t>
            </a:fld>
            <a:endParaRPr lang="en-US" dirty="0"/>
          </a:p>
        </p:txBody>
      </p:sp>
    </p:spTree>
    <p:extLst>
      <p:ext uri="{BB962C8B-B14F-4D97-AF65-F5344CB8AC3E}">
        <p14:creationId xmlns:p14="http://schemas.microsoft.com/office/powerpoint/2010/main" val="1584896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latin typeface="Arial" pitchFamily="34" charset="0"/>
            </a:endParaRPr>
          </a:p>
        </p:txBody>
      </p:sp>
      <p:sp>
        <p:nvSpPr>
          <p:cNvPr id="79876" name="Slide Number Placeholder 3"/>
          <p:cNvSpPr>
            <a:spLocks noGrp="1"/>
          </p:cNvSpPr>
          <p:nvPr>
            <p:ph type="sldNum" sz="quarter" idx="5"/>
          </p:nvPr>
        </p:nvSpPr>
        <p:spPr>
          <a:noFill/>
        </p:spPr>
        <p:txBody>
          <a:bodyPr/>
          <a:lstStyle/>
          <a:p>
            <a:fld id="{69931651-495C-4D1B-8FAF-AF2DE92D843A}" type="slidenum">
              <a:rPr lang="en-US" smtClean="0"/>
              <a:pPr/>
              <a:t>23</a:t>
            </a:fld>
            <a:endParaRPr lang="en-US"/>
          </a:p>
        </p:txBody>
      </p:sp>
    </p:spTree>
    <p:extLst>
      <p:ext uri="{BB962C8B-B14F-4D97-AF65-F5344CB8AC3E}">
        <p14:creationId xmlns:p14="http://schemas.microsoft.com/office/powerpoint/2010/main" val="1425991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2474D98-EB02-418D-A69E-6719F752F8E8}" type="slidenum">
              <a:rPr lang="en-US" smtClean="0"/>
              <a:pPr>
                <a:defRPr/>
              </a:pPr>
              <a:t>24</a:t>
            </a:fld>
            <a:endParaRPr lang="en-US" dirty="0"/>
          </a:p>
        </p:txBody>
      </p:sp>
    </p:spTree>
    <p:extLst>
      <p:ext uri="{BB962C8B-B14F-4D97-AF65-F5344CB8AC3E}">
        <p14:creationId xmlns:p14="http://schemas.microsoft.com/office/powerpoint/2010/main" val="3554524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itchFamily="34" charset="0"/>
            </a:endParaRPr>
          </a:p>
        </p:txBody>
      </p:sp>
      <p:sp>
        <p:nvSpPr>
          <p:cNvPr id="53252" name="Slide Number Placeholder 3"/>
          <p:cNvSpPr>
            <a:spLocks noGrp="1"/>
          </p:cNvSpPr>
          <p:nvPr>
            <p:ph type="sldNum" sz="quarter" idx="5"/>
          </p:nvPr>
        </p:nvSpPr>
        <p:spPr>
          <a:noFill/>
        </p:spPr>
        <p:txBody>
          <a:bodyPr/>
          <a:lstStyle/>
          <a:p>
            <a:fld id="{8871CA09-6D9A-4C95-8AC7-124CC765A757}" type="slidenum">
              <a:rPr lang="en-US" smtClean="0"/>
              <a:pPr/>
              <a:t>25</a:t>
            </a:fld>
            <a:endParaRPr lang="en-US"/>
          </a:p>
        </p:txBody>
      </p:sp>
    </p:spTree>
    <p:extLst>
      <p:ext uri="{BB962C8B-B14F-4D97-AF65-F5344CB8AC3E}">
        <p14:creationId xmlns:p14="http://schemas.microsoft.com/office/powerpoint/2010/main" val="2614620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z="800" dirty="0"/>
          </a:p>
        </p:txBody>
      </p:sp>
      <p:sp>
        <p:nvSpPr>
          <p:cNvPr id="68612" name="Slide Number Placeholder 3"/>
          <p:cNvSpPr>
            <a:spLocks noGrp="1"/>
          </p:cNvSpPr>
          <p:nvPr>
            <p:ph type="sldNum" sz="quarter" idx="5"/>
          </p:nvPr>
        </p:nvSpPr>
        <p:spPr>
          <a:noFill/>
        </p:spPr>
        <p:txBody>
          <a:bodyPr/>
          <a:lstStyle/>
          <a:p>
            <a:fld id="{A7A2640E-C2FC-413A-8E30-2A1353ADD9E6}" type="slidenum">
              <a:rPr lang="en-US" smtClean="0"/>
              <a:pPr/>
              <a:t>26</a:t>
            </a:fld>
            <a:endParaRPr lang="en-US" dirty="0"/>
          </a:p>
        </p:txBody>
      </p:sp>
    </p:spTree>
    <p:extLst>
      <p:ext uri="{BB962C8B-B14F-4D97-AF65-F5344CB8AC3E}">
        <p14:creationId xmlns:p14="http://schemas.microsoft.com/office/powerpoint/2010/main" val="145796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itchFamily="34" charset="0"/>
            </a:endParaRPr>
          </a:p>
        </p:txBody>
      </p:sp>
      <p:sp>
        <p:nvSpPr>
          <p:cNvPr id="68612" name="Slide Number Placeholder 3"/>
          <p:cNvSpPr>
            <a:spLocks noGrp="1"/>
          </p:cNvSpPr>
          <p:nvPr>
            <p:ph type="sldNum" sz="quarter" idx="5"/>
          </p:nvPr>
        </p:nvSpPr>
        <p:spPr>
          <a:noFill/>
        </p:spPr>
        <p:txBody>
          <a:bodyPr/>
          <a:lstStyle/>
          <a:p>
            <a:fld id="{A7A2640E-C2FC-413A-8E30-2A1353ADD9E6}" type="slidenum">
              <a:rPr lang="en-US" smtClean="0"/>
              <a:pPr/>
              <a:t>27</a:t>
            </a:fld>
            <a:endParaRPr lang="en-US"/>
          </a:p>
        </p:txBody>
      </p:sp>
    </p:spTree>
    <p:extLst>
      <p:ext uri="{BB962C8B-B14F-4D97-AF65-F5344CB8AC3E}">
        <p14:creationId xmlns:p14="http://schemas.microsoft.com/office/powerpoint/2010/main" val="4013976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altLang="en-US" sz="1000" b="0" dirty="0"/>
          </a:p>
        </p:txBody>
      </p:sp>
      <p:sp>
        <p:nvSpPr>
          <p:cNvPr id="69636" name="Slide Number Placeholder 3"/>
          <p:cNvSpPr>
            <a:spLocks noGrp="1"/>
          </p:cNvSpPr>
          <p:nvPr>
            <p:ph type="sldNum" sz="quarter" idx="5"/>
          </p:nvPr>
        </p:nvSpPr>
        <p:spPr>
          <a:noFill/>
        </p:spPr>
        <p:txBody>
          <a:bodyPr/>
          <a:lstStyle/>
          <a:p>
            <a:fld id="{F390E63D-36C4-4846-B09C-1CC40B7F64B8}" type="slidenum">
              <a:rPr lang="en-US" smtClean="0"/>
              <a:pPr/>
              <a:t>28</a:t>
            </a:fld>
            <a:endParaRPr lang="en-US"/>
          </a:p>
        </p:txBody>
      </p:sp>
    </p:spTree>
    <p:extLst>
      <p:ext uri="{BB962C8B-B14F-4D97-AF65-F5344CB8AC3E}">
        <p14:creationId xmlns:p14="http://schemas.microsoft.com/office/powerpoint/2010/main" val="132897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itchFamily="34" charset="0"/>
            </a:endParaRPr>
          </a:p>
        </p:txBody>
      </p:sp>
      <p:sp>
        <p:nvSpPr>
          <p:cNvPr id="70660" name="Slide Number Placeholder 3"/>
          <p:cNvSpPr>
            <a:spLocks noGrp="1"/>
          </p:cNvSpPr>
          <p:nvPr>
            <p:ph type="sldNum" sz="quarter" idx="5"/>
          </p:nvPr>
        </p:nvSpPr>
        <p:spPr>
          <a:noFill/>
        </p:spPr>
        <p:txBody>
          <a:bodyPr/>
          <a:lstStyle/>
          <a:p>
            <a:fld id="{BB349E90-D48B-4F5F-A73C-A73EB673221D}" type="slidenum">
              <a:rPr lang="en-US" smtClean="0"/>
              <a:pPr/>
              <a:t>29</a:t>
            </a:fld>
            <a:endParaRPr lang="en-US"/>
          </a:p>
        </p:txBody>
      </p:sp>
    </p:spTree>
    <p:extLst>
      <p:ext uri="{BB962C8B-B14F-4D97-AF65-F5344CB8AC3E}">
        <p14:creationId xmlns:p14="http://schemas.microsoft.com/office/powerpoint/2010/main" val="272449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a:t>
            </a:fld>
            <a:endParaRPr lang="en-US" altLang="en-US"/>
          </a:p>
        </p:txBody>
      </p:sp>
    </p:spTree>
    <p:extLst>
      <p:ext uri="{BB962C8B-B14F-4D97-AF65-F5344CB8AC3E}">
        <p14:creationId xmlns:p14="http://schemas.microsoft.com/office/powerpoint/2010/main" val="1272124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b="1" dirty="0">
              <a:latin typeface="Arial" pitchFamily="34" charset="0"/>
            </a:endParaRPr>
          </a:p>
        </p:txBody>
      </p:sp>
      <p:sp>
        <p:nvSpPr>
          <p:cNvPr id="73732" name="Slide Number Placeholder 3"/>
          <p:cNvSpPr>
            <a:spLocks noGrp="1"/>
          </p:cNvSpPr>
          <p:nvPr>
            <p:ph type="sldNum" sz="quarter" idx="5"/>
          </p:nvPr>
        </p:nvSpPr>
        <p:spPr>
          <a:noFill/>
        </p:spPr>
        <p:txBody>
          <a:bodyPr/>
          <a:lstStyle/>
          <a:p>
            <a:fld id="{057764BD-3831-49CD-898E-8460BF7AC6A2}" type="slidenum">
              <a:rPr lang="en-US" smtClean="0"/>
              <a:pPr/>
              <a:t>30</a:t>
            </a:fld>
            <a:endParaRPr lang="en-US"/>
          </a:p>
        </p:txBody>
      </p:sp>
    </p:spTree>
    <p:extLst>
      <p:ext uri="{BB962C8B-B14F-4D97-AF65-F5344CB8AC3E}">
        <p14:creationId xmlns:p14="http://schemas.microsoft.com/office/powerpoint/2010/main" val="3257433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a:p>
            <a:pPr>
              <a:defRPr/>
            </a:pPr>
            <a:endParaRPr lang="en-US" dirty="0"/>
          </a:p>
          <a:p>
            <a:pPr>
              <a:defRPr/>
            </a:pPr>
            <a:endParaRPr lang="en-US" dirty="0"/>
          </a:p>
        </p:txBody>
      </p:sp>
      <p:sp>
        <p:nvSpPr>
          <p:cNvPr id="74756" name="Slide Number Placeholder 3"/>
          <p:cNvSpPr>
            <a:spLocks noGrp="1"/>
          </p:cNvSpPr>
          <p:nvPr>
            <p:ph type="sldNum" sz="quarter" idx="5"/>
          </p:nvPr>
        </p:nvSpPr>
        <p:spPr>
          <a:noFill/>
        </p:spPr>
        <p:txBody>
          <a:bodyPr/>
          <a:lstStyle/>
          <a:p>
            <a:fld id="{E563BFB1-7947-408B-8ADD-E2BC43B279CE}" type="slidenum">
              <a:rPr lang="en-US" smtClean="0"/>
              <a:pPr/>
              <a:t>31</a:t>
            </a:fld>
            <a:endParaRPr lang="en-US"/>
          </a:p>
        </p:txBody>
      </p:sp>
    </p:spTree>
    <p:extLst>
      <p:ext uri="{BB962C8B-B14F-4D97-AF65-F5344CB8AC3E}">
        <p14:creationId xmlns:p14="http://schemas.microsoft.com/office/powerpoint/2010/main" val="3227117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76804" name="Slide Number Placeholder 3"/>
          <p:cNvSpPr>
            <a:spLocks noGrp="1"/>
          </p:cNvSpPr>
          <p:nvPr>
            <p:ph type="sldNum" sz="quarter" idx="5"/>
          </p:nvPr>
        </p:nvSpPr>
        <p:spPr>
          <a:noFill/>
        </p:spPr>
        <p:txBody>
          <a:bodyPr/>
          <a:lstStyle/>
          <a:p>
            <a:fld id="{2A325B5C-4C89-42F4-A095-2C5C9BBEBD6A}" type="slidenum">
              <a:rPr lang="en-US" smtClean="0"/>
              <a:pPr/>
              <a:t>32</a:t>
            </a:fld>
            <a:endParaRPr lang="en-US"/>
          </a:p>
        </p:txBody>
      </p:sp>
    </p:spTree>
    <p:extLst>
      <p:ext uri="{BB962C8B-B14F-4D97-AF65-F5344CB8AC3E}">
        <p14:creationId xmlns:p14="http://schemas.microsoft.com/office/powerpoint/2010/main" val="2024946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12813" eaLnBrk="1" hangingPunct="1">
              <a:spcBef>
                <a:spcPct val="0"/>
              </a:spcBef>
            </a:pPr>
            <a:endParaRPr lang="en-US" altLang="en-US" b="1" i="1" dirty="0">
              <a:latin typeface="Arial" panose="020B0604020202020204" pitchFamily="34" charset="0"/>
              <a:cs typeface="Arial" panose="020B0604020202020204" pitchFamily="34" charset="0"/>
            </a:endParaRPr>
          </a:p>
        </p:txBody>
      </p:sp>
      <p:sp>
        <p:nvSpPr>
          <p:cNvPr id="76804" name="Slide Number Placeholder 3"/>
          <p:cNvSpPr>
            <a:spLocks noGrp="1"/>
          </p:cNvSpPr>
          <p:nvPr>
            <p:ph type="sldNum" sz="quarter" idx="5"/>
          </p:nvPr>
        </p:nvSpPr>
        <p:spPr>
          <a:noFill/>
        </p:spPr>
        <p:txBody>
          <a:bodyPr/>
          <a:lstStyle/>
          <a:p>
            <a:fld id="{2A325B5C-4C89-42F4-A095-2C5C9BBEBD6A}" type="slidenum">
              <a:rPr lang="en-US" smtClean="0"/>
              <a:pPr/>
              <a:t>33</a:t>
            </a:fld>
            <a:endParaRPr lang="en-US"/>
          </a:p>
        </p:txBody>
      </p:sp>
    </p:spTree>
    <p:extLst>
      <p:ext uri="{BB962C8B-B14F-4D97-AF65-F5344CB8AC3E}">
        <p14:creationId xmlns:p14="http://schemas.microsoft.com/office/powerpoint/2010/main" val="154009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a:latin typeface="Arial" pitchFamily="34" charset="0"/>
            </a:endParaRPr>
          </a:p>
        </p:txBody>
      </p:sp>
      <p:sp>
        <p:nvSpPr>
          <p:cNvPr id="63492" name="Slide Number Placeholder 3"/>
          <p:cNvSpPr>
            <a:spLocks noGrp="1"/>
          </p:cNvSpPr>
          <p:nvPr>
            <p:ph type="sldNum" sz="quarter" idx="5"/>
          </p:nvPr>
        </p:nvSpPr>
        <p:spPr>
          <a:noFill/>
        </p:spPr>
        <p:txBody>
          <a:bodyPr/>
          <a:lstStyle/>
          <a:p>
            <a:fld id="{89D0014E-2ECB-4EE5-ADF1-069EBE55F083}" type="slidenum">
              <a:rPr lang="en-US" smtClean="0"/>
              <a:pPr/>
              <a:t>34</a:t>
            </a:fld>
            <a:endParaRPr lang="en-US"/>
          </a:p>
        </p:txBody>
      </p:sp>
    </p:spTree>
    <p:extLst>
      <p:ext uri="{BB962C8B-B14F-4D97-AF65-F5344CB8AC3E}">
        <p14:creationId xmlns:p14="http://schemas.microsoft.com/office/powerpoint/2010/main" val="3589968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dirty="0">
              <a:latin typeface="Arial" pitchFamily="34" charset="0"/>
            </a:endParaRPr>
          </a:p>
        </p:txBody>
      </p:sp>
      <p:sp>
        <p:nvSpPr>
          <p:cNvPr id="64516" name="Slide Number Placeholder 3"/>
          <p:cNvSpPr>
            <a:spLocks noGrp="1"/>
          </p:cNvSpPr>
          <p:nvPr>
            <p:ph type="sldNum" sz="quarter" idx="5"/>
          </p:nvPr>
        </p:nvSpPr>
        <p:spPr>
          <a:noFill/>
        </p:spPr>
        <p:txBody>
          <a:bodyPr/>
          <a:lstStyle/>
          <a:p>
            <a:fld id="{13E75097-AA40-4156-9918-2580C41F9683}" type="slidenum">
              <a:rPr lang="en-US" smtClean="0"/>
              <a:pPr/>
              <a:t>35</a:t>
            </a:fld>
            <a:endParaRPr lang="en-US"/>
          </a:p>
        </p:txBody>
      </p:sp>
    </p:spTree>
    <p:extLst>
      <p:ext uri="{BB962C8B-B14F-4D97-AF65-F5344CB8AC3E}">
        <p14:creationId xmlns:p14="http://schemas.microsoft.com/office/powerpoint/2010/main" val="1145672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z="1000" dirty="0">
              <a:latin typeface="Arial" pitchFamily="34" charset="0"/>
            </a:endParaRPr>
          </a:p>
        </p:txBody>
      </p:sp>
      <p:sp>
        <p:nvSpPr>
          <p:cNvPr id="64516" name="Slide Number Placeholder 3"/>
          <p:cNvSpPr>
            <a:spLocks noGrp="1"/>
          </p:cNvSpPr>
          <p:nvPr>
            <p:ph type="sldNum" sz="quarter" idx="5"/>
          </p:nvPr>
        </p:nvSpPr>
        <p:spPr>
          <a:noFill/>
        </p:spPr>
        <p:txBody>
          <a:bodyPr/>
          <a:lstStyle/>
          <a:p>
            <a:fld id="{13E75097-AA40-4156-9918-2580C41F9683}" type="slidenum">
              <a:rPr lang="en-US" smtClean="0"/>
              <a:pPr/>
              <a:t>36</a:t>
            </a:fld>
            <a:endParaRPr lang="en-US"/>
          </a:p>
        </p:txBody>
      </p:sp>
    </p:spTree>
    <p:extLst>
      <p:ext uri="{BB962C8B-B14F-4D97-AF65-F5344CB8AC3E}">
        <p14:creationId xmlns:p14="http://schemas.microsoft.com/office/powerpoint/2010/main" val="1965616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65540" name="Slide Number Placeholder 3"/>
          <p:cNvSpPr>
            <a:spLocks noGrp="1"/>
          </p:cNvSpPr>
          <p:nvPr>
            <p:ph type="sldNum" sz="quarter" idx="5"/>
          </p:nvPr>
        </p:nvSpPr>
        <p:spPr>
          <a:noFill/>
        </p:spPr>
        <p:txBody>
          <a:bodyPr/>
          <a:lstStyle/>
          <a:p>
            <a:fld id="{7ABBCDCD-57CC-4437-916F-0F5FA5E31C4C}" type="slidenum">
              <a:rPr lang="en-US" smtClean="0"/>
              <a:pPr/>
              <a:t>37</a:t>
            </a:fld>
            <a:endParaRPr lang="en-US"/>
          </a:p>
        </p:txBody>
      </p:sp>
    </p:spTree>
    <p:extLst>
      <p:ext uri="{BB962C8B-B14F-4D97-AF65-F5344CB8AC3E}">
        <p14:creationId xmlns:p14="http://schemas.microsoft.com/office/powerpoint/2010/main" val="1576473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endParaRPr lang="en-US" sz="1000" b="1" i="0" u="none" strike="noStrike" kern="1200" baseline="0" dirty="0">
              <a:solidFill>
                <a:schemeClr val="tx1"/>
              </a:solidFill>
              <a:latin typeface="Arial" charset="0"/>
              <a:ea typeface="+mn-ea"/>
              <a:cs typeface="+mn-cs"/>
            </a:endParaRPr>
          </a:p>
        </p:txBody>
      </p:sp>
      <p:sp>
        <p:nvSpPr>
          <p:cNvPr id="52228" name="Slide Number Placeholder 3"/>
          <p:cNvSpPr>
            <a:spLocks noGrp="1"/>
          </p:cNvSpPr>
          <p:nvPr>
            <p:ph type="sldNum" sz="quarter" idx="5"/>
          </p:nvPr>
        </p:nvSpPr>
        <p:spPr>
          <a:noFill/>
        </p:spPr>
        <p:txBody>
          <a:bodyPr/>
          <a:lstStyle/>
          <a:p>
            <a:fld id="{18C60F14-F1B8-4212-ADB1-66CC528C57FD}" type="slidenum">
              <a:rPr lang="en-US" smtClean="0"/>
              <a:pPr/>
              <a:t>38</a:t>
            </a:fld>
            <a:endParaRPr lang="en-US"/>
          </a:p>
        </p:txBody>
      </p:sp>
    </p:spTree>
    <p:extLst>
      <p:ext uri="{BB962C8B-B14F-4D97-AF65-F5344CB8AC3E}">
        <p14:creationId xmlns:p14="http://schemas.microsoft.com/office/powerpoint/2010/main" val="3930631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endParaRPr lang="en-US" sz="1000" b="1" i="0" u="none" strike="noStrike" kern="1200" baseline="0" dirty="0">
              <a:solidFill>
                <a:schemeClr val="tx1"/>
              </a:solidFill>
              <a:latin typeface="Arial" charset="0"/>
              <a:ea typeface="+mn-ea"/>
              <a:cs typeface="+mn-cs"/>
            </a:endParaRPr>
          </a:p>
        </p:txBody>
      </p:sp>
      <p:sp>
        <p:nvSpPr>
          <p:cNvPr id="52228" name="Slide Number Placeholder 3"/>
          <p:cNvSpPr>
            <a:spLocks noGrp="1"/>
          </p:cNvSpPr>
          <p:nvPr>
            <p:ph type="sldNum" sz="quarter" idx="5"/>
          </p:nvPr>
        </p:nvSpPr>
        <p:spPr>
          <a:noFill/>
        </p:spPr>
        <p:txBody>
          <a:bodyPr/>
          <a:lstStyle/>
          <a:p>
            <a:fld id="{18C60F14-F1B8-4212-ADB1-66CC528C57FD}" type="slidenum">
              <a:rPr lang="en-US" smtClean="0"/>
              <a:pPr/>
              <a:t>39</a:t>
            </a:fld>
            <a:endParaRPr lang="en-US"/>
          </a:p>
        </p:txBody>
      </p:sp>
    </p:spTree>
    <p:extLst>
      <p:ext uri="{BB962C8B-B14F-4D97-AF65-F5344CB8AC3E}">
        <p14:creationId xmlns:p14="http://schemas.microsoft.com/office/powerpoint/2010/main" val="767161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ln/>
        </p:spPr>
        <p:txBody>
          <a:bodyPr/>
          <a:lstStyle/>
          <a:p>
            <a:pPr>
              <a:defRPr/>
            </a:pPr>
            <a:endParaRPr lang="en-US" dirty="0"/>
          </a:p>
        </p:txBody>
      </p:sp>
      <p:sp>
        <p:nvSpPr>
          <p:cNvPr id="47108" name="Slide Number Placeholder 3"/>
          <p:cNvSpPr>
            <a:spLocks noGrp="1"/>
          </p:cNvSpPr>
          <p:nvPr>
            <p:ph type="sldNum" sz="quarter" idx="5"/>
          </p:nvPr>
        </p:nvSpPr>
        <p:spPr>
          <a:noFill/>
        </p:spPr>
        <p:txBody>
          <a:bodyPr/>
          <a:lstStyle/>
          <a:p>
            <a:fld id="{0EF218E0-2412-4D2B-B326-67A3E21A725A}" type="slidenum">
              <a:rPr lang="en-US" smtClean="0"/>
              <a:pPr/>
              <a:t>4</a:t>
            </a:fld>
            <a:endParaRPr lang="en-US"/>
          </a:p>
        </p:txBody>
      </p:sp>
    </p:spTree>
    <p:extLst>
      <p:ext uri="{BB962C8B-B14F-4D97-AF65-F5344CB8AC3E}">
        <p14:creationId xmlns:p14="http://schemas.microsoft.com/office/powerpoint/2010/main" val="3060323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b="0" dirty="0">
              <a:latin typeface="Arial" pitchFamily="34" charset="0"/>
            </a:endParaRPr>
          </a:p>
        </p:txBody>
      </p:sp>
      <p:sp>
        <p:nvSpPr>
          <p:cNvPr id="81924" name="Slide Number Placeholder 3"/>
          <p:cNvSpPr>
            <a:spLocks noGrp="1"/>
          </p:cNvSpPr>
          <p:nvPr>
            <p:ph type="sldNum" sz="quarter" idx="5"/>
          </p:nvPr>
        </p:nvSpPr>
        <p:spPr>
          <a:noFill/>
        </p:spPr>
        <p:txBody>
          <a:bodyPr/>
          <a:lstStyle/>
          <a:p>
            <a:fld id="{4F87A4CE-46C0-42C0-AC5E-5C0C35906123}" type="slidenum">
              <a:rPr lang="en-US" smtClean="0"/>
              <a:pPr/>
              <a:t>40</a:t>
            </a:fld>
            <a:endParaRPr lang="en-US"/>
          </a:p>
        </p:txBody>
      </p:sp>
    </p:spTree>
    <p:extLst>
      <p:ext uri="{BB962C8B-B14F-4D97-AF65-F5344CB8AC3E}">
        <p14:creationId xmlns:p14="http://schemas.microsoft.com/office/powerpoint/2010/main" val="4281937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fld id="{5C1B7927-E11B-495C-85B1-A6D2F4EFA361}" type="slidenum">
              <a:rPr lang="en-US" smtClean="0"/>
              <a:pPr/>
              <a:t>41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9669870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50">
              <a:defRPr sz="3700" u="sng">
                <a:solidFill>
                  <a:schemeClr val="tx1"/>
                </a:solidFill>
                <a:latin typeface="Times New Roman" panose="02020603050405020304" pitchFamily="18" charset="0"/>
              </a:defRPr>
            </a:lvl1pPr>
            <a:lvl2pPr marL="753862" indent="-289947" defTabSz="945550">
              <a:defRPr sz="3700" u="sng">
                <a:solidFill>
                  <a:schemeClr val="tx1"/>
                </a:solidFill>
                <a:latin typeface="Times New Roman" panose="02020603050405020304" pitchFamily="18" charset="0"/>
              </a:defRPr>
            </a:lvl2pPr>
            <a:lvl3pPr marL="1159788" indent="-231958" defTabSz="945550">
              <a:defRPr sz="3700" u="sng">
                <a:solidFill>
                  <a:schemeClr val="tx1"/>
                </a:solidFill>
                <a:latin typeface="Times New Roman" panose="02020603050405020304" pitchFamily="18" charset="0"/>
              </a:defRPr>
            </a:lvl3pPr>
            <a:lvl4pPr marL="1623704" indent="-231958" defTabSz="945550">
              <a:defRPr sz="3700" u="sng">
                <a:solidFill>
                  <a:schemeClr val="tx1"/>
                </a:solidFill>
                <a:latin typeface="Times New Roman" panose="02020603050405020304" pitchFamily="18" charset="0"/>
              </a:defRPr>
            </a:lvl4pPr>
            <a:lvl5pPr marL="2087619" indent="-231958" defTabSz="945550">
              <a:defRPr sz="3700" u="sng">
                <a:solidFill>
                  <a:schemeClr val="tx1"/>
                </a:solidFill>
                <a:latin typeface="Times New Roman" panose="02020603050405020304" pitchFamily="18" charset="0"/>
              </a:defRPr>
            </a:lvl5pPr>
            <a:lvl6pPr marL="2551534" indent="-231958" defTabSz="945550" eaLnBrk="0" fontAlgn="base" hangingPunct="0">
              <a:spcBef>
                <a:spcPct val="0"/>
              </a:spcBef>
              <a:spcAft>
                <a:spcPct val="0"/>
              </a:spcAft>
              <a:defRPr sz="3700" u="sng">
                <a:solidFill>
                  <a:schemeClr val="tx1"/>
                </a:solidFill>
                <a:latin typeface="Times New Roman" panose="02020603050405020304" pitchFamily="18" charset="0"/>
              </a:defRPr>
            </a:lvl6pPr>
            <a:lvl7pPr marL="3015450" indent="-231958" defTabSz="945550" eaLnBrk="0" fontAlgn="base" hangingPunct="0">
              <a:spcBef>
                <a:spcPct val="0"/>
              </a:spcBef>
              <a:spcAft>
                <a:spcPct val="0"/>
              </a:spcAft>
              <a:defRPr sz="3700" u="sng">
                <a:solidFill>
                  <a:schemeClr val="tx1"/>
                </a:solidFill>
                <a:latin typeface="Times New Roman" panose="02020603050405020304" pitchFamily="18" charset="0"/>
              </a:defRPr>
            </a:lvl7pPr>
            <a:lvl8pPr marL="3479366" indent="-231958" defTabSz="945550" eaLnBrk="0" fontAlgn="base" hangingPunct="0">
              <a:spcBef>
                <a:spcPct val="0"/>
              </a:spcBef>
              <a:spcAft>
                <a:spcPct val="0"/>
              </a:spcAft>
              <a:defRPr sz="3700" u="sng">
                <a:solidFill>
                  <a:schemeClr val="tx1"/>
                </a:solidFill>
                <a:latin typeface="Times New Roman" panose="02020603050405020304" pitchFamily="18" charset="0"/>
              </a:defRPr>
            </a:lvl8pPr>
            <a:lvl9pPr marL="3943282" indent="-231958" defTabSz="945550"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42</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ln/>
        </p:spPr>
        <p:txBody>
          <a:bodyPr/>
          <a:lstStyle/>
          <a:p>
            <a:pPr>
              <a:defRPr/>
            </a:pPr>
            <a:endParaRPr lang="en-US" altLang="en-US" b="1" baseline="0" dirty="0"/>
          </a:p>
        </p:txBody>
      </p:sp>
      <p:sp>
        <p:nvSpPr>
          <p:cNvPr id="47108" name="Slide Number Placeholder 3"/>
          <p:cNvSpPr>
            <a:spLocks noGrp="1"/>
          </p:cNvSpPr>
          <p:nvPr>
            <p:ph type="sldNum" sz="quarter" idx="5"/>
          </p:nvPr>
        </p:nvSpPr>
        <p:spPr>
          <a:noFill/>
        </p:spPr>
        <p:txBody>
          <a:bodyPr/>
          <a:lstStyle/>
          <a:p>
            <a:fld id="{0EF218E0-2412-4D2B-B326-67A3E21A725A}" type="slidenum">
              <a:rPr lang="en-US" smtClean="0"/>
              <a:pPr/>
              <a:t>5</a:t>
            </a:fld>
            <a:endParaRPr lang="en-US"/>
          </a:p>
        </p:txBody>
      </p:sp>
    </p:spTree>
    <p:extLst>
      <p:ext uri="{BB962C8B-B14F-4D97-AF65-F5344CB8AC3E}">
        <p14:creationId xmlns:p14="http://schemas.microsoft.com/office/powerpoint/2010/main" val="9825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p:spPr>
        <p:txBody>
          <a:bodyPr/>
          <a:lstStyle/>
          <a:p>
            <a:fld id="{36C7D363-1A47-45B1-A609-C452F0D7298C}" type="slidenum">
              <a:rPr lang="en-US" smtClean="0"/>
              <a:pPr/>
              <a:t>6</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tLang="en-US" dirty="0"/>
          </a:p>
          <a:p>
            <a:r>
              <a:rPr lang="en-US" sz="1000" kern="1200" dirty="0">
                <a:solidFill>
                  <a:schemeClr val="tx1"/>
                </a:solidFill>
                <a:effectLst/>
                <a:latin typeface="Arial" charset="0"/>
                <a:ea typeface="+mn-ea"/>
                <a:cs typeface="+mn-cs"/>
              </a:rPr>
              <a:t> </a:t>
            </a:r>
          </a:p>
          <a:p>
            <a:r>
              <a:rPr lang="en-US" sz="1000" kern="1200" dirty="0">
                <a:solidFill>
                  <a:schemeClr val="tx1"/>
                </a:solidFill>
                <a:effectLst/>
                <a:latin typeface="Arial" charset="0"/>
                <a:ea typeface="+mn-ea"/>
                <a:cs typeface="+mn-cs"/>
              </a:rPr>
              <a:t> </a:t>
            </a:r>
          </a:p>
        </p:txBody>
      </p:sp>
    </p:spTree>
    <p:extLst>
      <p:ext uri="{BB962C8B-B14F-4D97-AF65-F5344CB8AC3E}">
        <p14:creationId xmlns:p14="http://schemas.microsoft.com/office/powerpoint/2010/main" val="277672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7</a:t>
            </a:fld>
            <a:endParaRPr lang="en-US" altLang="en-US"/>
          </a:p>
        </p:txBody>
      </p:sp>
    </p:spTree>
    <p:extLst>
      <p:ext uri="{BB962C8B-B14F-4D97-AF65-F5344CB8AC3E}">
        <p14:creationId xmlns:p14="http://schemas.microsoft.com/office/powerpoint/2010/main" val="3631208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p:spPr>
        <p:txBody>
          <a:bodyPr/>
          <a:lstStyle/>
          <a:p>
            <a:fld id="{36C7D363-1A47-45B1-A609-C452F0D7298C}" type="slidenum">
              <a:rPr lang="en-US" smtClean="0"/>
              <a:pPr/>
              <a:t>8</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800" b="1" dirty="0"/>
          </a:p>
        </p:txBody>
      </p:sp>
    </p:spTree>
    <p:extLst>
      <p:ext uri="{BB962C8B-B14F-4D97-AF65-F5344CB8AC3E}">
        <p14:creationId xmlns:p14="http://schemas.microsoft.com/office/powerpoint/2010/main" val="3567013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a:latin typeface="Arial" pitchFamily="34" charset="0"/>
            </a:endParaRPr>
          </a:p>
        </p:txBody>
      </p:sp>
      <p:sp>
        <p:nvSpPr>
          <p:cNvPr id="50180" name="Slide Number Placeholder 3"/>
          <p:cNvSpPr>
            <a:spLocks noGrp="1"/>
          </p:cNvSpPr>
          <p:nvPr>
            <p:ph type="sldNum" sz="quarter" idx="5"/>
          </p:nvPr>
        </p:nvSpPr>
        <p:spPr>
          <a:noFill/>
        </p:spPr>
        <p:txBody>
          <a:bodyPr/>
          <a:lstStyle/>
          <a:p>
            <a:fld id="{A67AC142-61DC-4228-A556-F4D0152AD9BD}" type="slidenum">
              <a:rPr lang="en-US" smtClean="0"/>
              <a:pPr/>
              <a:t>9</a:t>
            </a:fld>
            <a:endParaRPr lang="en-US"/>
          </a:p>
        </p:txBody>
      </p:sp>
    </p:spTree>
    <p:extLst>
      <p:ext uri="{BB962C8B-B14F-4D97-AF65-F5344CB8AC3E}">
        <p14:creationId xmlns:p14="http://schemas.microsoft.com/office/powerpoint/2010/main" val="2722766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
        <p:nvSpPr>
          <p:cNvPr id="7" name="TextBox 6"/>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5621" y="6077671"/>
            <a:ext cx="2046844" cy="744307"/>
          </a:xfrm>
          <a:prstGeom prst="rect">
            <a:avLst/>
          </a:prstGeom>
        </p:spPr>
      </p:pic>
    </p:spTree>
    <p:extLst>
      <p:ext uri="{BB962C8B-B14F-4D97-AF65-F5344CB8AC3E}">
        <p14:creationId xmlns:p14="http://schemas.microsoft.com/office/powerpoint/2010/main" val="16823153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70679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33621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39869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Summary</a:t>
            </a:r>
          </a:p>
        </p:txBody>
      </p:sp>
      <p:sp>
        <p:nvSpPr>
          <p:cNvPr id="3" name="Content Placeholder 2"/>
          <p:cNvSpPr>
            <a:spLocks noGrp="1"/>
          </p:cNvSpPr>
          <p:nvPr>
            <p:ph idx="1" hasCustomPrompt="1"/>
          </p:nvPr>
        </p:nvSpPr>
        <p:spPr/>
        <p:txBody>
          <a:bodyPr/>
          <a:lstStyle>
            <a:lvl1pPr>
              <a:defRPr/>
            </a:lvl1pPr>
          </a:lstStyle>
          <a:p>
            <a:pPr lvl="0"/>
            <a:r>
              <a:rPr lang="en-US" dirty="0"/>
              <a:t>In this course, we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04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Thank You For Attending!</a:t>
            </a:r>
          </a:p>
        </p:txBody>
      </p:sp>
      <p:sp>
        <p:nvSpPr>
          <p:cNvPr id="3" name="Content Placeholder 2"/>
          <p:cNvSpPr>
            <a:spLocks noGrp="1"/>
          </p:cNvSpPr>
          <p:nvPr>
            <p:ph idx="1" hasCustomPrompt="1"/>
          </p:nvPr>
        </p:nvSpPr>
        <p:spPr>
          <a:xfrm>
            <a:off x="609600" y="2057400"/>
            <a:ext cx="8001000" cy="3763963"/>
          </a:xfrm>
        </p:spPr>
        <p:txBody>
          <a:bodyPr/>
          <a:lstStyle>
            <a:lvl1pPr marL="0" indent="0">
              <a:buFontTx/>
              <a:buNone/>
              <a:defRPr sz="6000"/>
            </a:lvl1pPr>
          </a:lstStyle>
          <a:p>
            <a:pPr lvl="0"/>
            <a:r>
              <a:rPr lang="en-US" dirty="0"/>
              <a:t>    Final Questions?</a:t>
            </a:r>
          </a:p>
        </p:txBody>
      </p:sp>
    </p:spTree>
    <p:extLst>
      <p:ext uri="{BB962C8B-B14F-4D97-AF65-F5344CB8AC3E}">
        <p14:creationId xmlns:p14="http://schemas.microsoft.com/office/powerpoint/2010/main" val="45341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lgn="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5" name="Line 24"/>
          <p:cNvSpPr>
            <a:spLocks noChangeShapeType="1"/>
          </p:cNvSpPr>
          <p:nvPr userDrawn="1"/>
        </p:nvSpPr>
        <p:spPr bwMode="auto">
          <a:xfrm flipV="1">
            <a:off x="685800" y="6019800"/>
            <a:ext cx="7772400" cy="0"/>
          </a:xfrm>
          <a:prstGeom prst="line">
            <a:avLst/>
          </a:prstGeom>
          <a:noFill/>
          <a:ln w="25400">
            <a:solidFill>
              <a:srgbClr val="000099"/>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266643335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28600" y="6110288"/>
            <a:ext cx="2057400" cy="731838"/>
          </a:xfrm>
          <a:prstGeom prst="rect">
            <a:avLst/>
          </a:prstGeom>
        </p:spPr>
      </p:pic>
      <p:sp>
        <p:nvSpPr>
          <p:cNvPr id="2" name="Rectangle 1">
            <a:extLst>
              <a:ext uri="{FF2B5EF4-FFF2-40B4-BE49-F238E27FC236}">
                <a16:creationId xmlns:a16="http://schemas.microsoft.com/office/drawing/2014/main" id="{AA05BFB9-F102-436E-A7D7-90B94BBA7F7E}"/>
              </a:ext>
            </a:extLst>
          </p:cNvPr>
          <p:cNvSpPr/>
          <p:nvPr userDrawn="1"/>
        </p:nvSpPr>
        <p:spPr>
          <a:xfrm>
            <a:off x="5638800" y="6260763"/>
            <a:ext cx="28194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spTree>
    <p:extLst>
      <p:ext uri="{BB962C8B-B14F-4D97-AF65-F5344CB8AC3E}">
        <p14:creationId xmlns:p14="http://schemas.microsoft.com/office/powerpoint/2010/main" val="995070564"/>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Lst>
  <p:transition/>
  <p:hf sldNum="0" hdr="0" dt="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762000" y="2822370"/>
            <a:ext cx="7543800" cy="698909"/>
          </a:xfrm>
        </p:spPr>
        <p:txBody>
          <a:bodyPr/>
          <a:lstStyle/>
          <a:p>
            <a:r>
              <a:rPr lang="en-US" sz="4000" dirty="0"/>
              <a:t>Struck By/Caught Between</a:t>
            </a:r>
          </a:p>
        </p:txBody>
      </p:sp>
      <p:sp>
        <p:nvSpPr>
          <p:cNvPr id="3076" name="Rectangle 4"/>
          <p:cNvSpPr>
            <a:spLocks noChangeArrowheads="1"/>
          </p:cNvSpPr>
          <p:nvPr/>
        </p:nvSpPr>
        <p:spPr bwMode="auto">
          <a:xfrm>
            <a:off x="685800" y="5573022"/>
            <a:ext cx="7924800" cy="333168"/>
          </a:xfrm>
          <a:prstGeom prst="rect">
            <a:avLst/>
          </a:prstGeom>
          <a:noFill/>
          <a:ln w="9525">
            <a:noFill/>
            <a:miter lim="800000"/>
            <a:headEnd/>
            <a:tailEnd/>
          </a:ln>
        </p:spPr>
        <p:txBody>
          <a:bodyPr lIns="82550" tIns="41275" rIns="82550" bIns="41275" anchor="ctr">
            <a:spAutoFit/>
          </a:bodyPr>
          <a:lstStyle/>
          <a:p>
            <a:pPr>
              <a:lnSpc>
                <a:spcPct val="110000"/>
              </a:lnSpc>
              <a:buClr>
                <a:srgbClr val="910046"/>
              </a:buClr>
              <a:buSzPct val="84000"/>
              <a:buFont typeface="Wingdings" pitchFamily="2" charset="2"/>
              <a:buNone/>
            </a:pPr>
            <a:r>
              <a:rPr lang="en-US" sz="1600" b="1" u="none" dirty="0">
                <a:solidFill>
                  <a:srgbClr val="012D9A"/>
                </a:solidFill>
                <a:latin typeface="Arial" pitchFamily="34" charset="0"/>
              </a:rPr>
              <a:t>Presented by</a:t>
            </a:r>
            <a:r>
              <a:rPr lang="en-US" sz="1600" u="none" dirty="0">
                <a:solidFill>
                  <a:srgbClr val="777777"/>
                </a:solidFill>
                <a:latin typeface="Arial" pitchFamily="34" charset="0"/>
              </a:rPr>
              <a:t>:</a:t>
            </a:r>
          </a:p>
        </p:txBody>
      </p:sp>
    </p:spTree>
    <p:extLst>
      <p:ext uri="{BB962C8B-B14F-4D97-AF65-F5344CB8AC3E}">
        <p14:creationId xmlns:p14="http://schemas.microsoft.com/office/powerpoint/2010/main" val="14042824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457200"/>
            <a:ext cx="7924800" cy="553998"/>
          </a:xfrm>
        </p:spPr>
        <p:txBody>
          <a:bodyPr/>
          <a:lstStyle/>
          <a:p>
            <a:r>
              <a:rPr lang="en-US" dirty="0"/>
              <a:t>Construction Equipment</a:t>
            </a:r>
          </a:p>
        </p:txBody>
      </p:sp>
      <p:sp>
        <p:nvSpPr>
          <p:cNvPr id="11267" name="Content Placeholder 2"/>
          <p:cNvSpPr>
            <a:spLocks noGrp="1"/>
          </p:cNvSpPr>
          <p:nvPr>
            <p:ph idx="1"/>
          </p:nvPr>
        </p:nvSpPr>
        <p:spPr>
          <a:xfrm>
            <a:off x="533400" y="1219200"/>
            <a:ext cx="7696200" cy="4724400"/>
          </a:xfrm>
        </p:spPr>
        <p:txBody>
          <a:bodyPr/>
          <a:lstStyle/>
          <a:p>
            <a:r>
              <a:rPr lang="en-US" sz="2400" dirty="0"/>
              <a:t>Examples of hazards with construction equipment:</a:t>
            </a:r>
          </a:p>
          <a:p>
            <a:endParaRPr lang="en-US" sz="800" dirty="0"/>
          </a:p>
          <a:p>
            <a:pPr lvl="1"/>
            <a:r>
              <a:rPr lang="en-US" sz="2000" dirty="0"/>
              <a:t>Worker crushed by a compactor/roller</a:t>
            </a:r>
          </a:p>
          <a:p>
            <a:pPr lvl="2"/>
            <a:endParaRPr lang="en-US" sz="800" dirty="0"/>
          </a:p>
          <a:p>
            <a:pPr lvl="2"/>
            <a:r>
              <a:rPr lang="en-US" sz="1800" dirty="0"/>
              <a:t>Highway construction area/site, when it backed over him</a:t>
            </a:r>
          </a:p>
          <a:p>
            <a:pPr lvl="1"/>
            <a:endParaRPr lang="en-US" sz="2000" dirty="0"/>
          </a:p>
          <a:p>
            <a:pPr lvl="1"/>
            <a:r>
              <a:rPr lang="en-US" sz="2000" dirty="0"/>
              <a:t>Operator of a backhoe installing sewer lines</a:t>
            </a:r>
          </a:p>
          <a:p>
            <a:pPr lvl="1"/>
            <a:endParaRPr lang="en-US" sz="800" dirty="0"/>
          </a:p>
          <a:p>
            <a:pPr lvl="2"/>
            <a:r>
              <a:rPr lang="en-US" sz="1800" dirty="0"/>
              <a:t>Bucket struck an adjacent tree which was rotten, causing the tree to fall, striking another worker in the head that was standing in a 2-foot-deep trench</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83200" y="4038859"/>
            <a:ext cx="3175000" cy="1904482"/>
          </a:xfrm>
          <a:prstGeom prst="rect">
            <a:avLst/>
          </a:prstGeom>
        </p:spPr>
      </p:pic>
    </p:spTree>
    <p:extLst>
      <p:ext uri="{BB962C8B-B14F-4D97-AF65-F5344CB8AC3E}">
        <p14:creationId xmlns:p14="http://schemas.microsoft.com/office/powerpoint/2010/main" val="32329960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1"/>
          <p:cNvSpPr>
            <a:spLocks noGrp="1"/>
          </p:cNvSpPr>
          <p:nvPr>
            <p:ph type="title"/>
          </p:nvPr>
        </p:nvSpPr>
        <p:spPr/>
        <p:txBody>
          <a:bodyPr/>
          <a:lstStyle/>
          <a:p>
            <a:r>
              <a:rPr lang="en-US"/>
              <a:t>Construction Equipment</a:t>
            </a:r>
          </a:p>
        </p:txBody>
      </p:sp>
      <p:sp>
        <p:nvSpPr>
          <p:cNvPr id="19461" name="Content Placeholder 2"/>
          <p:cNvSpPr>
            <a:spLocks noGrp="1"/>
          </p:cNvSpPr>
          <p:nvPr>
            <p:ph idx="1"/>
          </p:nvPr>
        </p:nvSpPr>
        <p:spPr>
          <a:xfrm>
            <a:off x="533400" y="1219200"/>
            <a:ext cx="7924800" cy="4724400"/>
          </a:xfrm>
        </p:spPr>
        <p:txBody>
          <a:bodyPr/>
          <a:lstStyle/>
          <a:p>
            <a:r>
              <a:rPr lang="en-US" dirty="0"/>
              <a:t>No visibility zone:</a:t>
            </a:r>
          </a:p>
          <a:p>
            <a:pPr lvl="1"/>
            <a:endParaRPr lang="en-US" sz="200" dirty="0"/>
          </a:p>
          <a:p>
            <a:pPr lvl="1"/>
            <a:r>
              <a:rPr lang="en-US" dirty="0"/>
              <a:t>Backhoe loader</a:t>
            </a:r>
          </a:p>
          <a:p>
            <a:pPr lvl="2"/>
            <a:endParaRPr lang="en-US" sz="1000" dirty="0"/>
          </a:p>
          <a:p>
            <a:pPr lvl="2"/>
            <a:r>
              <a:rPr lang="en-US" dirty="0"/>
              <a:t>Educate workers how to</a:t>
            </a:r>
          </a:p>
          <a:p>
            <a:pPr marL="914400" lvl="2" indent="0">
              <a:buNone/>
            </a:pPr>
            <a:r>
              <a:rPr lang="en-US" dirty="0"/>
              <a:t>   approach </a:t>
            </a:r>
            <a:r>
              <a:rPr lang="en-US" dirty="0">
                <a:solidFill>
                  <a:srgbClr val="C00000"/>
                </a:solidFill>
              </a:rPr>
              <a:t>all construction</a:t>
            </a:r>
          </a:p>
          <a:p>
            <a:pPr marL="914400" lvl="2" indent="0">
              <a:buNone/>
            </a:pPr>
            <a:r>
              <a:rPr lang="en-US" dirty="0">
                <a:solidFill>
                  <a:srgbClr val="C00000"/>
                </a:solidFill>
              </a:rPr>
              <a:t>   equipment </a:t>
            </a:r>
            <a:r>
              <a:rPr lang="en-US" dirty="0"/>
              <a:t>while in operation.</a:t>
            </a:r>
          </a:p>
        </p:txBody>
      </p:sp>
      <p:pic>
        <p:nvPicPr>
          <p:cNvPr id="13" name="Picture 12">
            <a:extLst>
              <a:ext uri="{FF2B5EF4-FFF2-40B4-BE49-F238E27FC236}">
                <a16:creationId xmlns:a16="http://schemas.microsoft.com/office/drawing/2014/main" id="{7887BEA5-0AC9-42FA-9D02-CEADCA397A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8420" y="2141511"/>
            <a:ext cx="3307080" cy="3802089"/>
          </a:xfrm>
          <a:prstGeom prst="rect">
            <a:avLst/>
          </a:prstGeom>
        </p:spPr>
      </p:pic>
    </p:spTree>
    <p:extLst>
      <p:ext uri="{BB962C8B-B14F-4D97-AF65-F5344CB8AC3E}">
        <p14:creationId xmlns:p14="http://schemas.microsoft.com/office/powerpoint/2010/main" val="17100854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Construction Equipment</a:t>
            </a:r>
          </a:p>
        </p:txBody>
      </p:sp>
      <p:sp>
        <p:nvSpPr>
          <p:cNvPr id="14339" name="Content Placeholder 2"/>
          <p:cNvSpPr>
            <a:spLocks noGrp="1"/>
          </p:cNvSpPr>
          <p:nvPr>
            <p:ph idx="1"/>
          </p:nvPr>
        </p:nvSpPr>
        <p:spPr>
          <a:xfrm>
            <a:off x="533400" y="1219200"/>
            <a:ext cx="8001000" cy="4724400"/>
          </a:xfrm>
        </p:spPr>
        <p:txBody>
          <a:bodyPr/>
          <a:lstStyle/>
          <a:p>
            <a:r>
              <a:rPr lang="en-US" dirty="0"/>
              <a:t>Safety issues:</a:t>
            </a:r>
          </a:p>
          <a:p>
            <a:endParaRPr lang="en-US" sz="200" dirty="0"/>
          </a:p>
          <a:p>
            <a:pPr lvl="1"/>
            <a:r>
              <a:rPr lang="en-US" dirty="0"/>
              <a:t>Overhead hazards</a:t>
            </a:r>
          </a:p>
          <a:p>
            <a:pPr lvl="1"/>
            <a:endParaRPr lang="en-US" sz="2000" dirty="0"/>
          </a:p>
          <a:p>
            <a:pPr lvl="1"/>
            <a:r>
              <a:rPr lang="en-US" dirty="0"/>
              <a:t>Low visibility</a:t>
            </a:r>
          </a:p>
          <a:p>
            <a:pPr lvl="1"/>
            <a:endParaRPr lang="en-US" dirty="0"/>
          </a:p>
        </p:txBody>
      </p:sp>
      <p:pic>
        <p:nvPicPr>
          <p:cNvPr id="6" name="Content Placeholder 4"/>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3657600" y="2286000"/>
            <a:ext cx="4618566" cy="3521364"/>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360924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Construction Equipment</a:t>
            </a:r>
          </a:p>
        </p:txBody>
      </p:sp>
      <p:sp>
        <p:nvSpPr>
          <p:cNvPr id="15363" name="Content Placeholder 2"/>
          <p:cNvSpPr>
            <a:spLocks noGrp="1"/>
          </p:cNvSpPr>
          <p:nvPr>
            <p:ph idx="1"/>
          </p:nvPr>
        </p:nvSpPr>
        <p:spPr>
          <a:xfrm>
            <a:off x="533400" y="1219200"/>
            <a:ext cx="8001000" cy="4724400"/>
          </a:xfrm>
        </p:spPr>
        <p:txBody>
          <a:bodyPr/>
          <a:lstStyle/>
          <a:p>
            <a:r>
              <a:rPr lang="en-US" dirty="0"/>
              <a:t>Safe work practices:</a:t>
            </a:r>
          </a:p>
          <a:p>
            <a:endParaRPr lang="en-US" sz="200" dirty="0"/>
          </a:p>
          <a:p>
            <a:pPr lvl="1"/>
            <a:r>
              <a:rPr lang="en-US" dirty="0"/>
              <a:t>Roll-over protection structures - “ROPS”</a:t>
            </a:r>
          </a:p>
          <a:p>
            <a:pPr lvl="1"/>
            <a:endParaRPr lang="en-US" sz="2000" dirty="0"/>
          </a:p>
          <a:p>
            <a:pPr lvl="1"/>
            <a:r>
              <a:rPr lang="en-US" dirty="0"/>
              <a:t>Seatbelts </a:t>
            </a:r>
          </a:p>
        </p:txBody>
      </p:sp>
      <p:pic>
        <p:nvPicPr>
          <p:cNvPr id="7" name="Content Placeholder 4"/>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3926861" y="2542002"/>
            <a:ext cx="4471519" cy="3383357"/>
          </a:xfrm>
          <a:prstGeom prst="rect">
            <a:avLst/>
          </a:prstGeom>
          <a:noFill/>
          <a:ln w="9525">
            <a:noFill/>
            <a:miter lim="800000"/>
            <a:headEnd/>
            <a:tailEnd/>
          </a:ln>
        </p:spPr>
      </p:pic>
      <p:cxnSp>
        <p:nvCxnSpPr>
          <p:cNvPr id="4" name="Straight Arrow Connector 3"/>
          <p:cNvCxnSpPr>
            <a:cxnSpLocks/>
          </p:cNvCxnSpPr>
          <p:nvPr/>
        </p:nvCxnSpPr>
        <p:spPr bwMode="auto">
          <a:xfrm>
            <a:off x="3540485" y="2743200"/>
            <a:ext cx="1717315" cy="838200"/>
          </a:xfrm>
          <a:prstGeom prst="straightConnector1">
            <a:avLst/>
          </a:prstGeom>
          <a:solidFill>
            <a:schemeClr val="accent1"/>
          </a:solidFill>
          <a:ln w="57150" cap="flat" cmpd="sng" algn="ctr">
            <a:solidFill>
              <a:srgbClr val="FFC000"/>
            </a:solidFill>
            <a:prstDash val="solid"/>
            <a:round/>
            <a:headEnd type="none" w="sm" len="sm"/>
            <a:tailEnd type="triangle"/>
          </a:ln>
          <a:effectLst/>
        </p:spPr>
      </p:cxnSp>
      <p:cxnSp>
        <p:nvCxnSpPr>
          <p:cNvPr id="8" name="Straight Arrow Connector 7"/>
          <p:cNvCxnSpPr>
            <a:cxnSpLocks/>
          </p:cNvCxnSpPr>
          <p:nvPr/>
        </p:nvCxnSpPr>
        <p:spPr bwMode="auto">
          <a:xfrm>
            <a:off x="5953897" y="2541080"/>
            <a:ext cx="809513" cy="1979431"/>
          </a:xfrm>
          <a:prstGeom prst="straightConnector1">
            <a:avLst/>
          </a:prstGeom>
          <a:solidFill>
            <a:schemeClr val="accent1"/>
          </a:solidFill>
          <a:ln w="57150" cap="flat" cmpd="sng" algn="ctr">
            <a:solidFill>
              <a:srgbClr val="FFC000"/>
            </a:solidFill>
            <a:prstDash val="solid"/>
            <a:round/>
            <a:headEnd type="none" w="sm" len="sm"/>
            <a:tailEnd type="triangle"/>
          </a:ln>
          <a:effectLst/>
        </p:spPr>
      </p:cxnSp>
    </p:spTree>
    <p:extLst>
      <p:ext uri="{BB962C8B-B14F-4D97-AF65-F5344CB8AC3E}">
        <p14:creationId xmlns:p14="http://schemas.microsoft.com/office/powerpoint/2010/main" val="33124966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Equipment</a:t>
            </a:r>
          </a:p>
        </p:txBody>
      </p:sp>
      <p:sp>
        <p:nvSpPr>
          <p:cNvPr id="11" name="Content Placeholder 10"/>
          <p:cNvSpPr>
            <a:spLocks noGrp="1"/>
          </p:cNvSpPr>
          <p:nvPr>
            <p:ph idx="1"/>
          </p:nvPr>
        </p:nvSpPr>
        <p:spPr>
          <a:xfrm>
            <a:off x="533400" y="1219200"/>
            <a:ext cx="8001000" cy="4724400"/>
          </a:xfrm>
        </p:spPr>
        <p:txBody>
          <a:bodyPr/>
          <a:lstStyle/>
          <a:p>
            <a:r>
              <a:rPr lang="en-US" dirty="0"/>
              <a:t>Rollover protective structures:</a:t>
            </a:r>
          </a:p>
          <a:p>
            <a:endParaRPr lang="en-US" sz="200" dirty="0"/>
          </a:p>
          <a:p>
            <a:pPr lvl="1"/>
            <a:r>
              <a:rPr lang="en-US" dirty="0"/>
              <a:t>Employers are responsible for requiring the wearing of appropriate personal protective equipment.</a:t>
            </a:r>
          </a:p>
          <a:p>
            <a:pPr lvl="1"/>
            <a:endParaRPr lang="en-US" sz="800" dirty="0"/>
          </a:p>
          <a:p>
            <a:pPr lvl="2"/>
            <a:r>
              <a:rPr lang="en-US" dirty="0"/>
              <a:t>Failure to use “seat belts” is citable under 1926.28(a).</a:t>
            </a:r>
          </a:p>
        </p:txBody>
      </p:sp>
      <p:sp>
        <p:nvSpPr>
          <p:cNvPr id="14" name="Content Placeholder 13"/>
          <p:cNvSpPr>
            <a:spLocks noGrp="1"/>
          </p:cNvSpPr>
          <p:nvPr>
            <p:ph sz="quarter" idx="10"/>
          </p:nvPr>
        </p:nvSpPr>
        <p:spPr/>
        <p:txBody>
          <a:bodyPr/>
          <a:lstStyle/>
          <a:p>
            <a:r>
              <a:rPr lang="en-US" dirty="0"/>
              <a:t>1926.602(a)(2)</a:t>
            </a:r>
          </a:p>
        </p:txBody>
      </p:sp>
      <p:pic>
        <p:nvPicPr>
          <p:cNvPr id="13" name="Content Placeholder 7"/>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48200" y="3048000"/>
            <a:ext cx="3733800" cy="2770852"/>
          </a:xfrm>
          <a:prstGeom prst="rect">
            <a:avLst/>
          </a:prstGeom>
        </p:spPr>
      </p:pic>
    </p:spTree>
    <p:extLst>
      <p:ext uri="{BB962C8B-B14F-4D97-AF65-F5344CB8AC3E}">
        <p14:creationId xmlns:p14="http://schemas.microsoft.com/office/powerpoint/2010/main" val="393895444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1"/>
          <p:cNvSpPr>
            <a:spLocks noGrp="1"/>
          </p:cNvSpPr>
          <p:nvPr>
            <p:ph type="title"/>
          </p:nvPr>
        </p:nvSpPr>
        <p:spPr/>
        <p:txBody>
          <a:bodyPr/>
          <a:lstStyle/>
          <a:p>
            <a:r>
              <a:rPr lang="en-US"/>
              <a:t>Construction Equipment</a:t>
            </a:r>
            <a:br>
              <a:rPr lang="en-US"/>
            </a:br>
            <a:endParaRPr lang="en-US"/>
          </a:p>
        </p:txBody>
      </p:sp>
      <p:sp>
        <p:nvSpPr>
          <p:cNvPr id="16390" name="Content Placeholder 2"/>
          <p:cNvSpPr>
            <a:spLocks noGrp="1"/>
          </p:cNvSpPr>
          <p:nvPr>
            <p:ph idx="1"/>
          </p:nvPr>
        </p:nvSpPr>
        <p:spPr>
          <a:xfrm>
            <a:off x="533400" y="1219200"/>
            <a:ext cx="4267200" cy="4724400"/>
          </a:xfrm>
        </p:spPr>
        <p:txBody>
          <a:bodyPr/>
          <a:lstStyle/>
          <a:p>
            <a:r>
              <a:rPr lang="en-US" dirty="0"/>
              <a:t>No visibility zone:</a:t>
            </a:r>
          </a:p>
          <a:p>
            <a:endParaRPr lang="en-US" sz="200" dirty="0"/>
          </a:p>
          <a:p>
            <a:pPr lvl="1"/>
            <a:r>
              <a:rPr lang="en-US" dirty="0"/>
              <a:t>Do not drive a vehicle in reverse gear with an obstructed rear view, unless it has an audible reverse alarm, or another worker signals that it is safe.</a:t>
            </a:r>
          </a:p>
        </p:txBody>
      </p:sp>
      <p:pic>
        <p:nvPicPr>
          <p:cNvPr id="12" name="Picture 11"/>
          <p:cNvPicPr/>
          <p:nvPr/>
        </p:nvPicPr>
        <p:blipFill>
          <a:blip r:embed="rId3" cstate="screen">
            <a:extLst>
              <a:ext uri="{28A0092B-C50C-407E-A947-70E740481C1C}">
                <a14:useLocalDpi xmlns:a14="http://schemas.microsoft.com/office/drawing/2010/main"/>
              </a:ext>
            </a:extLst>
          </a:blip>
          <a:srcRect/>
          <a:stretch/>
        </p:blipFill>
        <p:spPr bwMode="auto">
          <a:xfrm>
            <a:off x="1447799" y="4343400"/>
            <a:ext cx="2362201" cy="1600200"/>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34D8D9B8-295C-41B0-A0C5-CC58BF75B81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96834" y="2133600"/>
            <a:ext cx="3937566" cy="3644265"/>
          </a:xfrm>
          <a:prstGeom prst="rect">
            <a:avLst/>
          </a:prstGeom>
        </p:spPr>
      </p:pic>
    </p:spTree>
    <p:extLst>
      <p:ext uri="{BB962C8B-B14F-4D97-AF65-F5344CB8AC3E}">
        <p14:creationId xmlns:p14="http://schemas.microsoft.com/office/powerpoint/2010/main" val="46607232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1"/>
          <p:cNvSpPr>
            <a:spLocks noGrp="1"/>
          </p:cNvSpPr>
          <p:nvPr>
            <p:ph type="title"/>
          </p:nvPr>
        </p:nvSpPr>
        <p:spPr/>
        <p:txBody>
          <a:bodyPr/>
          <a:lstStyle/>
          <a:p>
            <a:r>
              <a:rPr lang="en-US"/>
              <a:t>Construction Equipment</a:t>
            </a:r>
            <a:br>
              <a:rPr lang="en-US"/>
            </a:br>
            <a:endParaRPr lang="en-US"/>
          </a:p>
        </p:txBody>
      </p:sp>
      <p:sp>
        <p:nvSpPr>
          <p:cNvPr id="16390" name="Content Placeholder 2"/>
          <p:cNvSpPr>
            <a:spLocks noGrp="1"/>
          </p:cNvSpPr>
          <p:nvPr>
            <p:ph idx="1"/>
          </p:nvPr>
        </p:nvSpPr>
        <p:spPr>
          <a:xfrm>
            <a:off x="533400" y="1219200"/>
            <a:ext cx="4038600" cy="4724400"/>
          </a:xfrm>
        </p:spPr>
        <p:txBody>
          <a:bodyPr/>
          <a:lstStyle/>
          <a:p>
            <a:r>
              <a:rPr lang="en-US" dirty="0"/>
              <a:t>No visibility zone:</a:t>
            </a:r>
          </a:p>
          <a:p>
            <a:endParaRPr lang="en-US" sz="200" dirty="0"/>
          </a:p>
          <a:p>
            <a:pPr lvl="1"/>
            <a:r>
              <a:rPr lang="en-US" dirty="0"/>
              <a:t>Do not drive equipment in reverse gear with an obstructed rear view, unless it has an audible reverse alarm, or another worker signals that it is safe.</a:t>
            </a:r>
          </a:p>
        </p:txBody>
      </p:sp>
      <p:pic>
        <p:nvPicPr>
          <p:cNvPr id="3" name="Picture 2">
            <a:extLst>
              <a:ext uri="{FF2B5EF4-FFF2-40B4-BE49-F238E27FC236}">
                <a16:creationId xmlns:a16="http://schemas.microsoft.com/office/drawing/2014/main" id="{6CAC8AA7-EA3C-474A-A6A1-CAE6BAFA1F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48200" y="1182069"/>
            <a:ext cx="3866322" cy="4733707"/>
          </a:xfrm>
          <a:prstGeom prst="rect">
            <a:avLst/>
          </a:prstGeom>
        </p:spPr>
      </p:pic>
    </p:spTree>
    <p:extLst>
      <p:ext uri="{BB962C8B-B14F-4D97-AF65-F5344CB8AC3E}">
        <p14:creationId xmlns:p14="http://schemas.microsoft.com/office/powerpoint/2010/main" val="7495629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Construction Equipment</a:t>
            </a:r>
          </a:p>
        </p:txBody>
      </p:sp>
      <p:sp>
        <p:nvSpPr>
          <p:cNvPr id="9219" name="Content Placeholder 2"/>
          <p:cNvSpPr>
            <a:spLocks noGrp="1"/>
          </p:cNvSpPr>
          <p:nvPr>
            <p:ph idx="1"/>
          </p:nvPr>
        </p:nvSpPr>
        <p:spPr>
          <a:xfrm>
            <a:off x="533400" y="1219200"/>
            <a:ext cx="8229600" cy="4724400"/>
          </a:xfrm>
        </p:spPr>
        <p:txBody>
          <a:bodyPr/>
          <a:lstStyle/>
          <a:p>
            <a:pPr eaLnBrk="1" hangingPunct="1">
              <a:lnSpc>
                <a:spcPct val="90000"/>
              </a:lnSpc>
            </a:pPr>
            <a:r>
              <a:rPr lang="en-US" sz="2600" dirty="0"/>
              <a:t>Hazard issues:</a:t>
            </a:r>
          </a:p>
          <a:p>
            <a:pPr eaLnBrk="1" hangingPunct="1">
              <a:lnSpc>
                <a:spcPct val="90000"/>
              </a:lnSpc>
            </a:pPr>
            <a:endParaRPr lang="en-US" sz="800" dirty="0"/>
          </a:p>
          <a:p>
            <a:pPr lvl="1"/>
            <a:r>
              <a:rPr lang="en-US" sz="2200" dirty="0"/>
              <a:t>Workers struck and run over by moving vehicles and equipment.</a:t>
            </a:r>
          </a:p>
          <a:p>
            <a:pPr lvl="1"/>
            <a:endParaRPr lang="en-US" sz="800" dirty="0"/>
          </a:p>
          <a:p>
            <a:pPr lvl="1"/>
            <a:r>
              <a:rPr lang="en-US" sz="2200" dirty="0"/>
              <a:t>Workers struck by automobiles while in work zones.</a:t>
            </a:r>
          </a:p>
          <a:p>
            <a:pPr lvl="1"/>
            <a:endParaRPr lang="en-US" sz="800" dirty="0"/>
          </a:p>
          <a:p>
            <a:pPr lvl="1"/>
            <a:r>
              <a:rPr lang="en-US" sz="2200" dirty="0"/>
              <a:t>Vehicles/equipment operated in reverse gear with obstructed rear view.</a:t>
            </a:r>
          </a:p>
          <a:p>
            <a:pPr lvl="2"/>
            <a:endParaRPr lang="en-US" sz="800" dirty="0"/>
          </a:p>
          <a:p>
            <a:pPr lvl="2"/>
            <a:r>
              <a:rPr lang="en-US" dirty="0"/>
              <a:t>Remember, spotters themselves can be at risk for injury or even death.</a:t>
            </a:r>
          </a:p>
        </p:txBody>
      </p:sp>
      <p:sp>
        <p:nvSpPr>
          <p:cNvPr id="7" name="TextBox 6"/>
          <p:cNvSpPr txBox="1"/>
          <p:nvPr/>
        </p:nvSpPr>
        <p:spPr>
          <a:xfrm>
            <a:off x="6559501" y="5703217"/>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sp>
        <p:nvSpPr>
          <p:cNvPr id="9" name="TextBox 8"/>
          <p:cNvSpPr txBox="1"/>
          <p:nvPr/>
        </p:nvSpPr>
        <p:spPr>
          <a:xfrm>
            <a:off x="3505200" y="5663137"/>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pic>
        <p:nvPicPr>
          <p:cNvPr id="3" name="Picture 2">
            <a:extLst>
              <a:ext uri="{FF2B5EF4-FFF2-40B4-BE49-F238E27FC236}">
                <a16:creationId xmlns:a16="http://schemas.microsoft.com/office/drawing/2014/main" id="{64213F82-DBDF-4FA4-A919-5B2942D795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0200" y="4173512"/>
            <a:ext cx="2952750" cy="1766624"/>
          </a:xfrm>
          <a:prstGeom prst="rect">
            <a:avLst/>
          </a:prstGeom>
        </p:spPr>
      </p:pic>
    </p:spTree>
    <p:extLst>
      <p:ext uri="{BB962C8B-B14F-4D97-AF65-F5344CB8AC3E}">
        <p14:creationId xmlns:p14="http://schemas.microsoft.com/office/powerpoint/2010/main" val="7206067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Vehicles</a:t>
            </a:r>
          </a:p>
        </p:txBody>
      </p:sp>
      <p:sp>
        <p:nvSpPr>
          <p:cNvPr id="3" name="Content Placeholder 2"/>
          <p:cNvSpPr>
            <a:spLocks noGrp="1"/>
          </p:cNvSpPr>
          <p:nvPr>
            <p:ph idx="1"/>
          </p:nvPr>
        </p:nvSpPr>
        <p:spPr/>
        <p:txBody>
          <a:bodyPr/>
          <a:lstStyle/>
          <a:p>
            <a:r>
              <a:rPr lang="en-US" dirty="0"/>
              <a:t>Safe work practices:</a:t>
            </a:r>
          </a:p>
          <a:p>
            <a:endParaRPr lang="en-US" sz="200" dirty="0"/>
          </a:p>
          <a:p>
            <a:pPr lvl="1"/>
            <a:r>
              <a:rPr lang="en-US" dirty="0"/>
              <a:t>When vehicle safety practices are not observed, there is a risk of being struck by oncoming vehicles.</a:t>
            </a:r>
          </a:p>
          <a:p>
            <a:pPr lvl="1"/>
            <a:endParaRPr lang="en-US" sz="800" dirty="0"/>
          </a:p>
          <a:p>
            <a:pPr lvl="2"/>
            <a:r>
              <a:rPr lang="en-US" dirty="0"/>
              <a:t>Garbage truck is driving down the wrong side of the street.</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81400" y="3006390"/>
            <a:ext cx="4879459" cy="2936788"/>
          </a:xfrm>
          <a:prstGeom prst="rect">
            <a:avLst/>
          </a:prstGeom>
        </p:spPr>
      </p:pic>
      <p:cxnSp>
        <p:nvCxnSpPr>
          <p:cNvPr id="5" name="Straight Arrow Connector 4"/>
          <p:cNvCxnSpPr>
            <a:cxnSpLocks/>
          </p:cNvCxnSpPr>
          <p:nvPr/>
        </p:nvCxnSpPr>
        <p:spPr bwMode="auto">
          <a:xfrm>
            <a:off x="2552700" y="2979713"/>
            <a:ext cx="2057400" cy="1524000"/>
          </a:xfrm>
          <a:prstGeom prst="straightConnector1">
            <a:avLst/>
          </a:prstGeom>
          <a:solidFill>
            <a:schemeClr val="accent1"/>
          </a:solidFill>
          <a:ln w="57150" cap="flat" cmpd="sng" algn="ctr">
            <a:solidFill>
              <a:srgbClr val="C00000"/>
            </a:solidFill>
            <a:prstDash val="solid"/>
            <a:round/>
            <a:headEnd type="none" w="sm" len="sm"/>
            <a:tailEnd type="triangle"/>
          </a:ln>
          <a:effectLst/>
        </p:spPr>
      </p:cxnSp>
    </p:spTree>
    <p:extLst>
      <p:ext uri="{BB962C8B-B14F-4D97-AF65-F5344CB8AC3E}">
        <p14:creationId xmlns:p14="http://schemas.microsoft.com/office/powerpoint/2010/main" val="125455180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BBC42A-A435-445C-9601-7A3857E8BB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6457" y="3213598"/>
            <a:ext cx="4234144" cy="2730002"/>
          </a:xfrm>
          <a:prstGeom prst="rect">
            <a:avLst/>
          </a:prstGeom>
        </p:spPr>
      </p:pic>
      <p:sp>
        <p:nvSpPr>
          <p:cNvPr id="9218" name="Title 1"/>
          <p:cNvSpPr>
            <a:spLocks noGrp="1"/>
          </p:cNvSpPr>
          <p:nvPr>
            <p:ph type="title"/>
          </p:nvPr>
        </p:nvSpPr>
        <p:spPr/>
        <p:txBody>
          <a:bodyPr/>
          <a:lstStyle/>
          <a:p>
            <a:r>
              <a:rPr lang="en-US" dirty="0"/>
              <a:t>Motor Vehicles</a:t>
            </a:r>
          </a:p>
        </p:txBody>
      </p:sp>
      <p:sp>
        <p:nvSpPr>
          <p:cNvPr id="9219" name="Content Placeholder 2"/>
          <p:cNvSpPr>
            <a:spLocks noGrp="1"/>
          </p:cNvSpPr>
          <p:nvPr>
            <p:ph idx="1"/>
          </p:nvPr>
        </p:nvSpPr>
        <p:spPr>
          <a:xfrm>
            <a:off x="533399" y="1219200"/>
            <a:ext cx="8305801" cy="4724400"/>
          </a:xfrm>
        </p:spPr>
        <p:txBody>
          <a:bodyPr/>
          <a:lstStyle/>
          <a:p>
            <a:pPr eaLnBrk="1" hangingPunct="1">
              <a:lnSpc>
                <a:spcPct val="90000"/>
              </a:lnSpc>
            </a:pPr>
            <a:r>
              <a:rPr lang="en-US" sz="2600" dirty="0"/>
              <a:t>Hazard issues:</a:t>
            </a:r>
          </a:p>
          <a:p>
            <a:pPr eaLnBrk="1" hangingPunct="1">
              <a:lnSpc>
                <a:spcPct val="90000"/>
              </a:lnSpc>
            </a:pPr>
            <a:endParaRPr lang="en-US" sz="800" dirty="0"/>
          </a:p>
          <a:p>
            <a:pPr lvl="1" eaLnBrk="1" hangingPunct="1">
              <a:lnSpc>
                <a:spcPct val="90000"/>
              </a:lnSpc>
            </a:pPr>
            <a:endParaRPr lang="en-US" sz="200" dirty="0"/>
          </a:p>
          <a:p>
            <a:pPr lvl="1" eaLnBrk="1" hangingPunct="1">
              <a:lnSpc>
                <a:spcPct val="90000"/>
              </a:lnSpc>
            </a:pPr>
            <a:r>
              <a:rPr lang="en-US" sz="2100" dirty="0"/>
              <a:t>Use traffic signs, barricades or flaggers when construction takes place near public roadways.</a:t>
            </a:r>
          </a:p>
          <a:p>
            <a:pPr lvl="1"/>
            <a:endParaRPr lang="en-US" sz="800" dirty="0"/>
          </a:p>
          <a:p>
            <a:pPr lvl="2"/>
            <a:r>
              <a:rPr lang="en-US" dirty="0"/>
              <a:t>Workers must be highly visible at all times, day or night.</a:t>
            </a:r>
          </a:p>
          <a:p>
            <a:pPr lvl="1"/>
            <a:endParaRPr lang="en-US" sz="800" dirty="0"/>
          </a:p>
          <a:p>
            <a:pPr lvl="2"/>
            <a:r>
              <a:rPr lang="en-US" dirty="0"/>
              <a:t>Safety apparel, such as red or orange vests, are required.</a:t>
            </a:r>
          </a:p>
          <a:p>
            <a:pPr lvl="3"/>
            <a:endParaRPr lang="en-US" sz="800" dirty="0"/>
          </a:p>
          <a:p>
            <a:pPr lvl="3"/>
            <a:r>
              <a:rPr lang="en-US" sz="1800" dirty="0"/>
              <a:t>If worn for night work, </a:t>
            </a:r>
          </a:p>
          <a:p>
            <a:pPr marL="1254125" lvl="3" indent="0">
              <a:buNone/>
            </a:pPr>
            <a:r>
              <a:rPr lang="en-US" sz="1800" dirty="0"/>
              <a:t>   must be of reflective</a:t>
            </a:r>
          </a:p>
          <a:p>
            <a:pPr marL="1254125" lvl="3" indent="0">
              <a:buNone/>
            </a:pPr>
            <a:r>
              <a:rPr lang="en-US" sz="1800" dirty="0"/>
              <a:t>   material.</a:t>
            </a:r>
          </a:p>
        </p:txBody>
      </p:sp>
      <p:cxnSp>
        <p:nvCxnSpPr>
          <p:cNvPr id="8" name="Straight Arrow Connector 7"/>
          <p:cNvCxnSpPr>
            <a:cxnSpLocks/>
          </p:cNvCxnSpPr>
          <p:nvPr/>
        </p:nvCxnSpPr>
        <p:spPr bwMode="auto">
          <a:xfrm flipV="1">
            <a:off x="5088753" y="3929668"/>
            <a:ext cx="762000" cy="685802"/>
          </a:xfrm>
          <a:prstGeom prst="straightConnector1">
            <a:avLst/>
          </a:prstGeom>
          <a:solidFill>
            <a:schemeClr val="accent1"/>
          </a:solidFill>
          <a:ln w="38100" cap="flat" cmpd="sng" algn="ctr">
            <a:solidFill>
              <a:srgbClr val="FFC000"/>
            </a:solidFill>
            <a:prstDash val="solid"/>
            <a:round/>
            <a:headEnd type="none" w="sm" len="sm"/>
            <a:tailEnd type="triangle"/>
          </a:ln>
          <a:effectLst/>
        </p:spPr>
      </p:cxnSp>
      <p:sp>
        <p:nvSpPr>
          <p:cNvPr id="9" name="TextBox 8"/>
          <p:cNvSpPr txBox="1"/>
          <p:nvPr/>
        </p:nvSpPr>
        <p:spPr>
          <a:xfrm>
            <a:off x="4707753" y="4718484"/>
            <a:ext cx="1524000" cy="307777"/>
          </a:xfrm>
          <a:prstGeom prst="rect">
            <a:avLst/>
          </a:prstGeom>
          <a:noFill/>
          <a:ln>
            <a:solidFill>
              <a:srgbClr val="FFC000"/>
            </a:solidFill>
          </a:ln>
        </p:spPr>
        <p:txBody>
          <a:bodyPr wrap="square" rtlCol="0">
            <a:spAutoFit/>
          </a:bodyPr>
          <a:lstStyle/>
          <a:p>
            <a:pPr algn="ctr"/>
            <a:r>
              <a:rPr lang="en-US" sz="1400" b="1" u="none" dirty="0">
                <a:solidFill>
                  <a:srgbClr val="FFC000"/>
                </a:solidFill>
                <a:latin typeface="+mn-lt"/>
              </a:rPr>
              <a:t>Employee</a:t>
            </a:r>
          </a:p>
        </p:txBody>
      </p:sp>
    </p:spTree>
    <p:extLst>
      <p:ext uri="{BB962C8B-B14F-4D97-AF65-F5344CB8AC3E}">
        <p14:creationId xmlns:p14="http://schemas.microsoft.com/office/powerpoint/2010/main" val="23876048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Objectives</a:t>
            </a:r>
          </a:p>
        </p:txBody>
      </p:sp>
      <p:sp>
        <p:nvSpPr>
          <p:cNvPr id="4099" name="Rectangle 3"/>
          <p:cNvSpPr>
            <a:spLocks noGrp="1" noChangeArrowheads="1"/>
          </p:cNvSpPr>
          <p:nvPr>
            <p:ph idx="1"/>
          </p:nvPr>
        </p:nvSpPr>
        <p:spPr>
          <a:xfrm>
            <a:off x="533400" y="1295400"/>
            <a:ext cx="8001000" cy="4724400"/>
          </a:xfrm>
        </p:spPr>
        <p:txBody>
          <a:bodyPr/>
          <a:lstStyle/>
          <a:p>
            <a:r>
              <a:rPr lang="en-US" dirty="0"/>
              <a:t>After this course, students will be able to:</a:t>
            </a:r>
          </a:p>
          <a:p>
            <a:endParaRPr lang="en-US" sz="900" dirty="0"/>
          </a:p>
          <a:p>
            <a:pPr lvl="1"/>
            <a:r>
              <a:rPr lang="en-US" dirty="0"/>
              <a:t>Recognize potential struck-by/caught-in or between situations</a:t>
            </a:r>
          </a:p>
          <a:p>
            <a:pPr lvl="1"/>
            <a:endParaRPr lang="en-US" dirty="0"/>
          </a:p>
          <a:p>
            <a:pPr lvl="1"/>
            <a:r>
              <a:rPr lang="en-US" dirty="0"/>
              <a:t>Identify struck-by/caught-in or between hazards</a:t>
            </a:r>
          </a:p>
          <a:p>
            <a:pPr lvl="1"/>
            <a:endParaRPr lang="en-US" dirty="0"/>
          </a:p>
          <a:p>
            <a:pPr lvl="1"/>
            <a:r>
              <a:rPr lang="en-US" dirty="0"/>
              <a:t>Evaluate control measures for struck-by/caught-in or between hazards</a:t>
            </a:r>
          </a:p>
          <a:p>
            <a:endParaRPr lang="en-US" dirty="0"/>
          </a:p>
        </p:txBody>
      </p:sp>
      <p:sp>
        <p:nvSpPr>
          <p:cNvPr id="4" name="TextBox 3"/>
          <p:cNvSpPr txBox="1"/>
          <p:nvPr/>
        </p:nvSpPr>
        <p:spPr>
          <a:xfrm>
            <a:off x="6559501" y="5703217"/>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spTree>
    <p:extLst>
      <p:ext uri="{BB962C8B-B14F-4D97-AF65-F5344CB8AC3E}">
        <p14:creationId xmlns:p14="http://schemas.microsoft.com/office/powerpoint/2010/main" val="262416292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t>Motor Vehicles</a:t>
            </a:r>
          </a:p>
        </p:txBody>
      </p:sp>
      <p:sp>
        <p:nvSpPr>
          <p:cNvPr id="35843" name="Content Placeholder 2"/>
          <p:cNvSpPr>
            <a:spLocks noGrp="1"/>
          </p:cNvSpPr>
          <p:nvPr>
            <p:ph idx="1"/>
          </p:nvPr>
        </p:nvSpPr>
        <p:spPr>
          <a:xfrm>
            <a:off x="533400" y="1219200"/>
            <a:ext cx="8001000" cy="4724400"/>
          </a:xfrm>
        </p:spPr>
        <p:txBody>
          <a:bodyPr/>
          <a:lstStyle/>
          <a:p>
            <a:r>
              <a:rPr lang="en-US" dirty="0"/>
              <a:t>Safe work practices:</a:t>
            </a:r>
          </a:p>
          <a:p>
            <a:endParaRPr lang="en-US" sz="200" dirty="0"/>
          </a:p>
          <a:p>
            <a:pPr lvl="1"/>
            <a:r>
              <a:rPr lang="en-US" dirty="0"/>
              <a:t>When vehicle safety practices are not observed, there is a risk of being struck by vehicles.</a:t>
            </a:r>
            <a:endParaRPr lang="en-US" b="1" dirty="0"/>
          </a:p>
          <a:p>
            <a:endParaRPr lang="en-US" sz="2400" b="1"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2665" y="3352800"/>
            <a:ext cx="3548269" cy="2590800"/>
          </a:xfrm>
          <a:prstGeom prst="rect">
            <a:avLst/>
          </a:prstGeom>
        </p:spPr>
      </p:pic>
      <p:sp>
        <p:nvSpPr>
          <p:cNvPr id="8" name="TextBox 7"/>
          <p:cNvSpPr txBox="1"/>
          <p:nvPr/>
        </p:nvSpPr>
        <p:spPr>
          <a:xfrm>
            <a:off x="6559501" y="5638800"/>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pic>
        <p:nvPicPr>
          <p:cNvPr id="3" name="Picture 2">
            <a:extLst>
              <a:ext uri="{FF2B5EF4-FFF2-40B4-BE49-F238E27FC236}">
                <a16:creationId xmlns:a16="http://schemas.microsoft.com/office/drawing/2014/main" id="{89B89D09-032F-4E42-8BC7-11D5566F20A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505205" y="3352800"/>
            <a:ext cx="3874547" cy="2562999"/>
          </a:xfrm>
          <a:prstGeom prst="rect">
            <a:avLst/>
          </a:prstGeom>
        </p:spPr>
      </p:pic>
    </p:spTree>
    <p:extLst>
      <p:ext uri="{BB962C8B-B14F-4D97-AF65-F5344CB8AC3E}">
        <p14:creationId xmlns:p14="http://schemas.microsoft.com/office/powerpoint/2010/main" val="15790655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a:t>Motor Vehicles</a:t>
            </a:r>
          </a:p>
        </p:txBody>
      </p:sp>
      <p:sp>
        <p:nvSpPr>
          <p:cNvPr id="36867" name="Content Placeholder 2"/>
          <p:cNvSpPr>
            <a:spLocks noGrp="1"/>
          </p:cNvSpPr>
          <p:nvPr>
            <p:ph idx="1"/>
          </p:nvPr>
        </p:nvSpPr>
        <p:spPr>
          <a:xfrm>
            <a:off x="533400" y="1219200"/>
            <a:ext cx="8001000" cy="4724400"/>
          </a:xfrm>
        </p:spPr>
        <p:txBody>
          <a:bodyPr/>
          <a:lstStyle/>
          <a:p>
            <a:r>
              <a:rPr lang="en-US" dirty="0"/>
              <a:t>Safe work practices:</a:t>
            </a:r>
          </a:p>
          <a:p>
            <a:endParaRPr lang="en-US" sz="200" dirty="0"/>
          </a:p>
          <a:p>
            <a:pPr lvl="1"/>
            <a:r>
              <a:rPr lang="en-US" dirty="0"/>
              <a:t>Provide an area of separation between traffic flow and work area.</a:t>
            </a:r>
          </a:p>
          <a:p>
            <a:pPr lvl="1"/>
            <a:endParaRPr lang="en-US" sz="1000" dirty="0"/>
          </a:p>
        </p:txBody>
      </p:sp>
      <p:pic>
        <p:nvPicPr>
          <p:cNvPr id="6"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2209800" y="2566435"/>
            <a:ext cx="4800600" cy="321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70562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Vehicles</a:t>
            </a:r>
          </a:p>
        </p:txBody>
      </p:sp>
      <p:sp>
        <p:nvSpPr>
          <p:cNvPr id="3" name="Content Placeholder 2"/>
          <p:cNvSpPr>
            <a:spLocks noGrp="1"/>
          </p:cNvSpPr>
          <p:nvPr>
            <p:ph idx="1"/>
          </p:nvPr>
        </p:nvSpPr>
        <p:spPr>
          <a:xfrm>
            <a:off x="533400" y="1219200"/>
            <a:ext cx="8001000" cy="4724400"/>
          </a:xfrm>
        </p:spPr>
        <p:txBody>
          <a:bodyPr/>
          <a:lstStyle/>
          <a:p>
            <a:r>
              <a:rPr lang="en-US" dirty="0"/>
              <a:t>Safe work practices:</a:t>
            </a:r>
          </a:p>
          <a:p>
            <a:endParaRPr lang="en-US" sz="200" dirty="0"/>
          </a:p>
          <a:p>
            <a:pPr lvl="1"/>
            <a:r>
              <a:rPr lang="en-US" dirty="0"/>
              <a:t>Equipment being operated near traffic must be protected by adequate buffer space.</a:t>
            </a:r>
          </a:p>
        </p:txBody>
      </p:sp>
      <p:sp>
        <p:nvSpPr>
          <p:cNvPr id="7" name="TextBox 6"/>
          <p:cNvSpPr txBox="1"/>
          <p:nvPr/>
        </p:nvSpPr>
        <p:spPr>
          <a:xfrm>
            <a:off x="6559501" y="5666601"/>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sp>
        <p:nvSpPr>
          <p:cNvPr id="8" name="TextBox 7"/>
          <p:cNvSpPr txBox="1"/>
          <p:nvPr/>
        </p:nvSpPr>
        <p:spPr>
          <a:xfrm>
            <a:off x="609600" y="5666600"/>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pic>
        <p:nvPicPr>
          <p:cNvPr id="13" name="Picture 12">
            <a:extLst>
              <a:ext uri="{FF2B5EF4-FFF2-40B4-BE49-F238E27FC236}">
                <a16:creationId xmlns:a16="http://schemas.microsoft.com/office/drawing/2014/main" id="{0542E6B9-06BD-4499-9264-4F473AD844D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88974" y="3048000"/>
            <a:ext cx="3911935" cy="2895599"/>
          </a:xfrm>
          <a:prstGeom prst="rect">
            <a:avLst/>
          </a:prstGeom>
        </p:spPr>
      </p:pic>
      <p:pic>
        <p:nvPicPr>
          <p:cNvPr id="16" name="Picture 15">
            <a:extLst>
              <a:ext uri="{FF2B5EF4-FFF2-40B4-BE49-F238E27FC236}">
                <a16:creationId xmlns:a16="http://schemas.microsoft.com/office/drawing/2014/main" id="{AAC98B7E-BED9-4A9C-8D4F-891FF92E49D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673078" y="3064398"/>
            <a:ext cx="3708921" cy="2862803"/>
          </a:xfrm>
          <a:prstGeom prst="rect">
            <a:avLst/>
          </a:prstGeom>
        </p:spPr>
      </p:pic>
    </p:spTree>
    <p:extLst>
      <p:ext uri="{BB962C8B-B14F-4D97-AF65-F5344CB8AC3E}">
        <p14:creationId xmlns:p14="http://schemas.microsoft.com/office/powerpoint/2010/main" val="356691598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a:t>Motor Vehicles</a:t>
            </a:r>
          </a:p>
        </p:txBody>
      </p:sp>
      <p:sp>
        <p:nvSpPr>
          <p:cNvPr id="37891" name="Content Placeholder 2"/>
          <p:cNvSpPr>
            <a:spLocks noGrp="1"/>
          </p:cNvSpPr>
          <p:nvPr>
            <p:ph idx="1"/>
          </p:nvPr>
        </p:nvSpPr>
        <p:spPr>
          <a:xfrm>
            <a:off x="533400" y="1219200"/>
            <a:ext cx="8001000" cy="4724400"/>
          </a:xfrm>
        </p:spPr>
        <p:txBody>
          <a:bodyPr/>
          <a:lstStyle/>
          <a:p>
            <a:r>
              <a:rPr lang="en-US" dirty="0"/>
              <a:t>Personal protective equipment:</a:t>
            </a:r>
          </a:p>
          <a:p>
            <a:endParaRPr lang="en-US" sz="200" dirty="0"/>
          </a:p>
          <a:p>
            <a:pPr lvl="1"/>
            <a:r>
              <a:rPr lang="en-US" dirty="0"/>
              <a:t>All workers exposed to the risks of moving roadway traffic or construction equipment should wear high-visibility safety apparel.</a:t>
            </a:r>
          </a:p>
        </p:txBody>
      </p:sp>
      <p:sp>
        <p:nvSpPr>
          <p:cNvPr id="7" name="TextBox 6"/>
          <p:cNvSpPr txBox="1"/>
          <p:nvPr/>
        </p:nvSpPr>
        <p:spPr>
          <a:xfrm>
            <a:off x="6559501" y="5638800"/>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pic>
        <p:nvPicPr>
          <p:cNvPr id="3" name="Picture 2" descr="A picture containing road, outdoor, truck, car&#10;&#10;Description automatically generated">
            <a:extLst>
              <a:ext uri="{FF2B5EF4-FFF2-40B4-BE49-F238E27FC236}">
                <a16:creationId xmlns:a16="http://schemas.microsoft.com/office/drawing/2014/main" id="{70F95506-3F7B-4B2F-9185-9B231ECB8E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7410" y="2936379"/>
            <a:ext cx="4869180" cy="2979420"/>
          </a:xfrm>
          <a:prstGeom prst="rect">
            <a:avLst/>
          </a:prstGeom>
        </p:spPr>
      </p:pic>
    </p:spTree>
    <p:extLst>
      <p:ext uri="{BB962C8B-B14F-4D97-AF65-F5344CB8AC3E}">
        <p14:creationId xmlns:p14="http://schemas.microsoft.com/office/powerpoint/2010/main" val="150920604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Vehicles</a:t>
            </a:r>
          </a:p>
        </p:txBody>
      </p:sp>
      <p:sp>
        <p:nvSpPr>
          <p:cNvPr id="3" name="Content Placeholder 2"/>
          <p:cNvSpPr>
            <a:spLocks noGrp="1"/>
          </p:cNvSpPr>
          <p:nvPr>
            <p:ph idx="1"/>
          </p:nvPr>
        </p:nvSpPr>
        <p:spPr>
          <a:xfrm>
            <a:off x="533400" y="1219200"/>
            <a:ext cx="8001000" cy="4724400"/>
          </a:xfrm>
        </p:spPr>
        <p:txBody>
          <a:bodyPr/>
          <a:lstStyle/>
          <a:p>
            <a:r>
              <a:rPr lang="en-US" dirty="0"/>
              <a:t>What are the safety issues?</a:t>
            </a:r>
          </a:p>
        </p:txBody>
      </p:sp>
      <p:pic>
        <p:nvPicPr>
          <p:cNvPr id="6"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1222859" y="1793880"/>
            <a:ext cx="6698282" cy="4064000"/>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3448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457200"/>
            <a:ext cx="7924800" cy="553998"/>
          </a:xfrm>
        </p:spPr>
        <p:txBody>
          <a:bodyPr/>
          <a:lstStyle/>
          <a:p>
            <a:r>
              <a:rPr lang="en-US" dirty="0"/>
              <a:t>Materials Handling and Storage</a:t>
            </a:r>
          </a:p>
        </p:txBody>
      </p:sp>
      <p:sp>
        <p:nvSpPr>
          <p:cNvPr id="11267" name="Content Placeholder 2"/>
          <p:cNvSpPr>
            <a:spLocks noGrp="1"/>
          </p:cNvSpPr>
          <p:nvPr>
            <p:ph idx="1"/>
          </p:nvPr>
        </p:nvSpPr>
        <p:spPr>
          <a:xfrm>
            <a:off x="533400" y="1219200"/>
            <a:ext cx="8001000" cy="4724400"/>
          </a:xfrm>
        </p:spPr>
        <p:txBody>
          <a:bodyPr/>
          <a:lstStyle/>
          <a:p>
            <a:r>
              <a:rPr lang="en-US" sz="2400" dirty="0"/>
              <a:t>Examples: </a:t>
            </a:r>
          </a:p>
          <a:p>
            <a:pPr lvl="1">
              <a:spcBef>
                <a:spcPts val="600"/>
              </a:spcBef>
            </a:pPr>
            <a:r>
              <a:rPr lang="en-US" sz="2000" dirty="0"/>
              <a:t>Worker was standing on the main floor of a one-story single-family residence.</a:t>
            </a:r>
          </a:p>
          <a:p>
            <a:pPr lvl="2">
              <a:spcBef>
                <a:spcPts val="600"/>
              </a:spcBef>
            </a:pPr>
            <a:endParaRPr lang="en-US" sz="100" dirty="0"/>
          </a:p>
          <a:p>
            <a:pPr lvl="2">
              <a:spcBef>
                <a:spcPts val="600"/>
              </a:spcBef>
            </a:pPr>
            <a:r>
              <a:rPr lang="en-US" sz="1600" dirty="0"/>
              <a:t>Several trusses collapsed falling onto the worker.</a:t>
            </a:r>
          </a:p>
          <a:p>
            <a:pPr lvl="2">
              <a:spcBef>
                <a:spcPts val="600"/>
              </a:spcBef>
            </a:pPr>
            <a:endParaRPr lang="en-US" sz="400" dirty="0"/>
          </a:p>
          <a:p>
            <a:pPr lvl="1">
              <a:spcBef>
                <a:spcPts val="600"/>
              </a:spcBef>
            </a:pPr>
            <a:r>
              <a:rPr lang="en-US" sz="2000" dirty="0"/>
              <a:t>Worker was trying to move a vertically stacked pile of 16 pieces of 12' by 4' drywall.</a:t>
            </a:r>
          </a:p>
          <a:p>
            <a:pPr lvl="2">
              <a:spcBef>
                <a:spcPts val="600"/>
              </a:spcBef>
            </a:pPr>
            <a:endParaRPr lang="en-US" sz="100" dirty="0"/>
          </a:p>
          <a:p>
            <a:pPr lvl="2">
              <a:spcBef>
                <a:spcPts val="600"/>
              </a:spcBef>
            </a:pPr>
            <a:r>
              <a:rPr lang="en-US" sz="1600" dirty="0"/>
              <a:t>Drywall shifted pinning him between the stack of drywall and the door jam.</a:t>
            </a:r>
          </a:p>
        </p:txBody>
      </p:sp>
      <p:pic>
        <p:nvPicPr>
          <p:cNvPr id="5" name="Picture 4"/>
          <p:cNvPicPr/>
          <p:nvPr/>
        </p:nvPicPr>
        <p:blipFill>
          <a:blip r:embed="rId3" cstate="screen">
            <a:extLst>
              <a:ext uri="{28A0092B-C50C-407E-A947-70E740481C1C}">
                <a14:useLocalDpi xmlns:a14="http://schemas.microsoft.com/office/drawing/2010/main"/>
              </a:ext>
            </a:extLst>
          </a:blip>
          <a:srcRect/>
          <a:stretch/>
        </p:blipFill>
        <p:spPr bwMode="auto">
          <a:xfrm>
            <a:off x="5791200" y="4152899"/>
            <a:ext cx="2514600" cy="1737537"/>
          </a:xfrm>
          <a:prstGeom prst="rect">
            <a:avLst/>
          </a:prstGeom>
          <a:noFill/>
          <a:ln>
            <a:noFill/>
          </a:ln>
        </p:spPr>
      </p:pic>
      <p:cxnSp>
        <p:nvCxnSpPr>
          <p:cNvPr id="4" name="Straight Arrow Connector 3"/>
          <p:cNvCxnSpPr>
            <a:cxnSpLocks/>
          </p:cNvCxnSpPr>
          <p:nvPr/>
        </p:nvCxnSpPr>
        <p:spPr bwMode="auto">
          <a:xfrm>
            <a:off x="4533900" y="4495800"/>
            <a:ext cx="2095500" cy="381000"/>
          </a:xfrm>
          <a:prstGeom prst="straightConnector1">
            <a:avLst/>
          </a:prstGeom>
          <a:solidFill>
            <a:schemeClr val="accent1"/>
          </a:solidFill>
          <a:ln w="12700" cap="flat" cmpd="sng" algn="ctr">
            <a:solidFill>
              <a:srgbClr val="C00000"/>
            </a:solidFill>
            <a:prstDash val="solid"/>
            <a:round/>
            <a:headEnd type="none" w="sm" len="sm"/>
            <a:tailEnd type="triangle"/>
          </a:ln>
          <a:effectLst/>
        </p:spPr>
      </p:cxnSp>
      <p:pic>
        <p:nvPicPr>
          <p:cNvPr id="6" name="Picture 5">
            <a:extLst>
              <a:ext uri="{FF2B5EF4-FFF2-40B4-BE49-F238E27FC236}">
                <a16:creationId xmlns:a16="http://schemas.microsoft.com/office/drawing/2014/main" id="{E62BDBD8-7591-4FF1-A067-9F0EF09EA0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3000" y="4152900"/>
            <a:ext cx="3165231" cy="1833909"/>
          </a:xfrm>
          <a:prstGeom prst="rect">
            <a:avLst/>
          </a:prstGeom>
        </p:spPr>
      </p:pic>
    </p:spTree>
    <p:extLst>
      <p:ext uri="{BB962C8B-B14F-4D97-AF65-F5344CB8AC3E}">
        <p14:creationId xmlns:p14="http://schemas.microsoft.com/office/powerpoint/2010/main" val="9691333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Materials Handling and Storage</a:t>
            </a:r>
          </a:p>
        </p:txBody>
      </p:sp>
      <p:sp>
        <p:nvSpPr>
          <p:cNvPr id="26627" name="Content Placeholder 4"/>
          <p:cNvSpPr>
            <a:spLocks noGrp="1"/>
          </p:cNvSpPr>
          <p:nvPr>
            <p:ph idx="1"/>
          </p:nvPr>
        </p:nvSpPr>
        <p:spPr>
          <a:xfrm>
            <a:off x="533400" y="1219200"/>
            <a:ext cx="8001000" cy="4724400"/>
          </a:xfrm>
        </p:spPr>
        <p:txBody>
          <a:bodyPr/>
          <a:lstStyle/>
          <a:p>
            <a:r>
              <a:rPr lang="en-US" dirty="0"/>
              <a:t>Safety issues:</a:t>
            </a:r>
          </a:p>
          <a:p>
            <a:pPr lvl="1"/>
            <a:endParaRPr lang="en-US" sz="200" dirty="0"/>
          </a:p>
          <a:p>
            <a:pPr lvl="1"/>
            <a:r>
              <a:rPr lang="en-US" dirty="0"/>
              <a:t>Improperly stored materials</a:t>
            </a:r>
          </a:p>
          <a:p>
            <a:pPr lvl="1"/>
            <a:endParaRPr lang="en-US" sz="800" dirty="0"/>
          </a:p>
          <a:p>
            <a:pPr lvl="1"/>
            <a:r>
              <a:rPr lang="en-US" dirty="0"/>
              <a:t>Incorrectly cutting ties or other securing devices</a:t>
            </a:r>
          </a:p>
          <a:p>
            <a:pPr lvl="1"/>
            <a:endParaRPr lang="en-US" sz="800" dirty="0"/>
          </a:p>
          <a:p>
            <a:pPr lvl="1"/>
            <a:r>
              <a:rPr lang="en-US" dirty="0"/>
              <a:t>Improper loading and unloading</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24504" y="3388873"/>
            <a:ext cx="3427991" cy="2554727"/>
          </a:xfrm>
          <a:prstGeom prst="rect">
            <a:avLst/>
          </a:prstGeom>
        </p:spPr>
      </p:pic>
      <p:pic>
        <p:nvPicPr>
          <p:cNvPr id="7" name="Picture 1"/>
          <p:cNvPicPr>
            <a:picLocks noChangeAspect="1"/>
          </p:cNvPicPr>
          <p:nvPr/>
        </p:nvPicPr>
        <p:blipFill>
          <a:blip r:embed="rId4" cstate="screen">
            <a:extLst>
              <a:ext uri="{28A0092B-C50C-407E-A947-70E740481C1C}">
                <a14:useLocalDpi xmlns:a14="http://schemas.microsoft.com/office/drawing/2010/main"/>
              </a:ext>
            </a:extLst>
          </a:blip>
          <a:srcRect/>
          <a:stretch/>
        </p:blipFill>
        <p:spPr bwMode="auto">
          <a:xfrm>
            <a:off x="6315147" y="2751910"/>
            <a:ext cx="2066853" cy="3106779"/>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0826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Materials Handling and Storage</a:t>
            </a:r>
          </a:p>
        </p:txBody>
      </p:sp>
      <p:sp>
        <p:nvSpPr>
          <p:cNvPr id="26627" name="Content Placeholder 4"/>
          <p:cNvSpPr>
            <a:spLocks noGrp="1"/>
          </p:cNvSpPr>
          <p:nvPr>
            <p:ph idx="1"/>
          </p:nvPr>
        </p:nvSpPr>
        <p:spPr>
          <a:xfrm>
            <a:off x="533400" y="1219200"/>
            <a:ext cx="8001000" cy="4724400"/>
          </a:xfrm>
        </p:spPr>
        <p:txBody>
          <a:bodyPr/>
          <a:lstStyle/>
          <a:p>
            <a:r>
              <a:rPr lang="en-US" dirty="0"/>
              <a:t>Safety issues:</a:t>
            </a:r>
          </a:p>
          <a:p>
            <a:pPr lvl="1"/>
            <a:endParaRPr lang="en-US" sz="200" dirty="0"/>
          </a:p>
          <a:p>
            <a:pPr lvl="1"/>
            <a:r>
              <a:rPr lang="en-US" dirty="0"/>
              <a:t>Improperly stored materials</a:t>
            </a:r>
          </a:p>
          <a:p>
            <a:pPr lvl="1"/>
            <a:endParaRPr lang="en-US" sz="800" dirty="0"/>
          </a:p>
          <a:p>
            <a:pPr lvl="1"/>
            <a:r>
              <a:rPr lang="en-US" dirty="0"/>
              <a:t>Incorrectly cutting ties or other securing devices</a:t>
            </a:r>
          </a:p>
          <a:p>
            <a:pPr lvl="1"/>
            <a:endParaRPr lang="en-US" sz="800" dirty="0"/>
          </a:p>
          <a:p>
            <a:pPr lvl="1"/>
            <a:r>
              <a:rPr lang="en-US" dirty="0"/>
              <a:t>Improper loading and unloading</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01944" y="3191946"/>
            <a:ext cx="5205384" cy="2751654"/>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910147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Materials Handling and Storage</a:t>
            </a:r>
          </a:p>
        </p:txBody>
      </p:sp>
      <p:sp>
        <p:nvSpPr>
          <p:cNvPr id="27651" name="Content Placeholder 4"/>
          <p:cNvSpPr>
            <a:spLocks noGrp="1"/>
          </p:cNvSpPr>
          <p:nvPr>
            <p:ph idx="1"/>
          </p:nvPr>
        </p:nvSpPr>
        <p:spPr>
          <a:xfrm>
            <a:off x="533400" y="1219200"/>
            <a:ext cx="8001000" cy="4724400"/>
          </a:xfrm>
        </p:spPr>
        <p:txBody>
          <a:bodyPr/>
          <a:lstStyle/>
          <a:p>
            <a:r>
              <a:rPr lang="en-US" dirty="0"/>
              <a:t>What safety issues do you see?</a:t>
            </a:r>
          </a:p>
          <a:p>
            <a:pPr lvl="1"/>
            <a:endParaRPr lang="en-US" sz="800" dirty="0"/>
          </a:p>
          <a:p>
            <a:pPr lvl="1"/>
            <a:r>
              <a:rPr lang="en-US" dirty="0"/>
              <a:t>Electrical safety</a:t>
            </a:r>
          </a:p>
          <a:p>
            <a:pPr lvl="1"/>
            <a:endParaRPr lang="en-US" sz="800" dirty="0"/>
          </a:p>
          <a:p>
            <a:pPr lvl="1"/>
            <a:r>
              <a:rPr lang="en-US" dirty="0"/>
              <a:t>Falling object protection</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rcRect/>
          <a:stretch/>
        </p:blipFill>
        <p:spPr>
          <a:xfrm>
            <a:off x="5277618" y="2064853"/>
            <a:ext cx="3124200" cy="3878747"/>
          </a:xfrm>
          <a:prstGeom prst="rect">
            <a:avLst/>
          </a:prstGeom>
          <a:ln w="38100" cap="sq">
            <a:solidFill>
              <a:schemeClr val="bg1">
                <a:lumMod val="95000"/>
              </a:schemeClr>
            </a:solidFill>
            <a:prstDash val="solid"/>
            <a:miter lim="800000"/>
          </a:ln>
          <a:effectLst>
            <a:outerShdw blurRad="50800" dist="38100" dir="2700000" algn="tl" rotWithShape="0">
              <a:srgbClr val="000000">
                <a:alpha val="43000"/>
              </a:srgbClr>
            </a:outerShdw>
          </a:effectLst>
        </p:spPr>
      </p:pic>
      <p:pic>
        <p:nvPicPr>
          <p:cNvPr id="4" name="Picture 3" descr="A picture containing text, sky, outdoor, street&#10;&#10;Description automatically generated">
            <a:extLst>
              <a:ext uri="{FF2B5EF4-FFF2-40B4-BE49-F238E27FC236}">
                <a16:creationId xmlns:a16="http://schemas.microsoft.com/office/drawing/2014/main" id="{1988E92E-3FAB-4C07-87C8-395EF4E85E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690" y="2895600"/>
            <a:ext cx="4577346" cy="2983332"/>
          </a:xfrm>
          <a:prstGeom prst="rect">
            <a:avLst/>
          </a:prstGeom>
        </p:spPr>
      </p:pic>
    </p:spTree>
    <p:extLst>
      <p:ext uri="{BB962C8B-B14F-4D97-AF65-F5344CB8AC3E}">
        <p14:creationId xmlns:p14="http://schemas.microsoft.com/office/powerpoint/2010/main" val="347825054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a:t>Materials Handling and Storage</a:t>
            </a:r>
          </a:p>
        </p:txBody>
      </p:sp>
      <p:sp>
        <p:nvSpPr>
          <p:cNvPr id="28675" name="Content Placeholder 4"/>
          <p:cNvSpPr>
            <a:spLocks noGrp="1"/>
          </p:cNvSpPr>
          <p:nvPr>
            <p:ph idx="1"/>
          </p:nvPr>
        </p:nvSpPr>
        <p:spPr>
          <a:xfrm>
            <a:off x="533400" y="1219200"/>
            <a:ext cx="8001000" cy="4724400"/>
          </a:xfrm>
        </p:spPr>
        <p:txBody>
          <a:bodyPr/>
          <a:lstStyle/>
          <a:p>
            <a:r>
              <a:rPr lang="en-US" dirty="0"/>
              <a:t>What are the safety issues?</a:t>
            </a:r>
          </a:p>
          <a:p>
            <a:pPr lvl="1"/>
            <a:endParaRPr lang="en-US" sz="200" dirty="0"/>
          </a:p>
          <a:p>
            <a:pPr lvl="1"/>
            <a:r>
              <a:rPr lang="en-US" dirty="0"/>
              <a:t>Housekeeping</a:t>
            </a:r>
          </a:p>
          <a:p>
            <a:endParaRPr lang="en-US" sz="2400" dirty="0"/>
          </a:p>
        </p:txBody>
      </p:sp>
      <p:pic>
        <p:nvPicPr>
          <p:cNvPr id="5" name="Picture 4" descr="A picture containing outdoor, ground, pile&#10;&#10;Description automatically generated">
            <a:extLst>
              <a:ext uri="{FF2B5EF4-FFF2-40B4-BE49-F238E27FC236}">
                <a16:creationId xmlns:a16="http://schemas.microsoft.com/office/drawing/2014/main" id="{1492233B-BABD-45E7-B39E-6BC9559C91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7523" y="2514600"/>
            <a:ext cx="3894477" cy="2764065"/>
          </a:xfrm>
          <a:prstGeom prst="rect">
            <a:avLst/>
          </a:prstGeom>
        </p:spPr>
      </p:pic>
      <p:pic>
        <p:nvPicPr>
          <p:cNvPr id="9" name="Picture 8" descr="A picture containing outdoor&#10;&#10;Description automatically generated">
            <a:extLst>
              <a:ext uri="{FF2B5EF4-FFF2-40B4-BE49-F238E27FC236}">
                <a16:creationId xmlns:a16="http://schemas.microsoft.com/office/drawing/2014/main" id="{7D4A5E31-5DDA-49D5-9F6B-946A2DD215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1621" y="2522738"/>
            <a:ext cx="3589677" cy="2783218"/>
          </a:xfrm>
          <a:prstGeom prst="rect">
            <a:avLst/>
          </a:prstGeom>
        </p:spPr>
      </p:pic>
    </p:spTree>
    <p:extLst>
      <p:ext uri="{BB962C8B-B14F-4D97-AF65-F5344CB8AC3E}">
        <p14:creationId xmlns:p14="http://schemas.microsoft.com/office/powerpoint/2010/main" val="5948088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753A0-18D8-4D78-94C9-9BAEAF2C3A2B}"/>
              </a:ext>
            </a:extLst>
          </p:cNvPr>
          <p:cNvSpPr>
            <a:spLocks noGrp="1"/>
          </p:cNvSpPr>
          <p:nvPr>
            <p:ph idx="1"/>
          </p:nvPr>
        </p:nvSpPr>
        <p:spPr>
          <a:xfrm>
            <a:off x="609600" y="1219200"/>
            <a:ext cx="8001000" cy="4419600"/>
          </a:xfrm>
        </p:spPr>
        <p:txBody>
          <a:bodyPr/>
          <a:lstStyle/>
          <a:p>
            <a:pPr>
              <a:defRPr/>
            </a:pPr>
            <a:r>
              <a:rPr lang="en-US" sz="2600" dirty="0"/>
              <a:t>Goal to reduce occupational exposures to amputations</a:t>
            </a:r>
          </a:p>
          <a:p>
            <a:pPr>
              <a:defRPr/>
            </a:pPr>
            <a:endParaRPr lang="en-US" sz="1000" dirty="0"/>
          </a:p>
          <a:p>
            <a:pPr>
              <a:defRPr/>
            </a:pPr>
            <a:r>
              <a:rPr lang="en-US" sz="2600" dirty="0"/>
              <a:t>Struck by and caught between injuries</a:t>
            </a:r>
          </a:p>
          <a:p>
            <a:pPr lvl="1">
              <a:defRPr/>
            </a:pPr>
            <a:r>
              <a:rPr lang="en-US" sz="2200" dirty="0"/>
              <a:t> Lockout/tagout</a:t>
            </a:r>
          </a:p>
          <a:p>
            <a:pPr lvl="1">
              <a:defRPr/>
            </a:pPr>
            <a:r>
              <a:rPr lang="en-US" sz="2200" dirty="0"/>
              <a:t> Machine guarding</a:t>
            </a:r>
          </a:p>
          <a:p>
            <a:pPr>
              <a:defRPr/>
            </a:pPr>
            <a:endParaRPr lang="en-US" sz="1000" dirty="0"/>
          </a:p>
          <a:p>
            <a:pPr>
              <a:defRPr/>
            </a:pPr>
            <a:r>
              <a:rPr lang="en-US" sz="2600" dirty="0"/>
              <a:t>Increase outreach to employers and employees</a:t>
            </a:r>
          </a:p>
          <a:p>
            <a:pPr lvl="1">
              <a:defRPr/>
            </a:pPr>
            <a:r>
              <a:rPr lang="en-US" sz="2200" dirty="0"/>
              <a:t>Training events (Internal and external)</a:t>
            </a:r>
          </a:p>
          <a:p>
            <a:pPr lvl="1">
              <a:defRPr/>
            </a:pPr>
            <a:r>
              <a:rPr lang="en-US" sz="2200" dirty="0"/>
              <a:t>Compliance inspections</a:t>
            </a:r>
          </a:p>
          <a:p>
            <a:pPr lvl="1">
              <a:defRPr/>
            </a:pPr>
            <a:r>
              <a:rPr lang="en-US" sz="2200" dirty="0"/>
              <a:t>Consultation visits</a:t>
            </a:r>
          </a:p>
          <a:p>
            <a:pPr lvl="1">
              <a:defRPr/>
            </a:pPr>
            <a:r>
              <a:rPr lang="en-US" sz="2200" dirty="0"/>
              <a:t>Publications</a:t>
            </a:r>
          </a:p>
          <a:p>
            <a:pPr lvl="1">
              <a:defRPr/>
            </a:pPr>
            <a:endParaRPr lang="en-US" sz="1000" dirty="0"/>
          </a:p>
          <a:p>
            <a:pPr>
              <a:defRPr/>
            </a:pPr>
            <a:r>
              <a:rPr lang="en-US" sz="2600" dirty="0"/>
              <a:t>Amputations must be reported within 24 hours</a:t>
            </a:r>
          </a:p>
          <a:p>
            <a:endParaRPr lang="en-US" b="1" dirty="0"/>
          </a:p>
        </p:txBody>
      </p:sp>
      <p:sp>
        <p:nvSpPr>
          <p:cNvPr id="7" name="Text Box 3">
            <a:extLst>
              <a:ext uri="{FF2B5EF4-FFF2-40B4-BE49-F238E27FC236}">
                <a16:creationId xmlns:a16="http://schemas.microsoft.com/office/drawing/2014/main" id="{845C38F9-62FA-4A5D-BC5B-DF4C13CAAD12}"/>
              </a:ext>
            </a:extLst>
          </p:cNvPr>
          <p:cNvSpPr txBox="1">
            <a:spLocks noChangeArrowheads="1"/>
          </p:cNvSpPr>
          <p:nvPr/>
        </p:nvSpPr>
        <p:spPr bwMode="auto">
          <a:xfrm>
            <a:off x="533400" y="4064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u="none" dirty="0">
                <a:solidFill>
                  <a:schemeClr val="bg2"/>
                </a:solidFill>
              </a:rPr>
              <a:t>Amputations Special Emphasis Program</a:t>
            </a:r>
          </a:p>
        </p:txBody>
      </p:sp>
    </p:spTree>
    <p:extLst>
      <p:ext uri="{BB962C8B-B14F-4D97-AF65-F5344CB8AC3E}">
        <p14:creationId xmlns:p14="http://schemas.microsoft.com/office/powerpoint/2010/main" val="34218703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Materials Handling and Storage</a:t>
            </a:r>
          </a:p>
        </p:txBody>
      </p:sp>
      <p:sp>
        <p:nvSpPr>
          <p:cNvPr id="31747" name="Content Placeholder 2"/>
          <p:cNvSpPr>
            <a:spLocks noGrp="1"/>
          </p:cNvSpPr>
          <p:nvPr>
            <p:ph idx="1"/>
          </p:nvPr>
        </p:nvSpPr>
        <p:spPr>
          <a:xfrm>
            <a:off x="533400" y="1143000"/>
            <a:ext cx="8001000" cy="4724400"/>
          </a:xfrm>
        </p:spPr>
        <p:txBody>
          <a:bodyPr/>
          <a:lstStyle/>
          <a:p>
            <a:r>
              <a:rPr lang="en-US" dirty="0"/>
              <a:t>Rigging safety issues:</a:t>
            </a:r>
          </a:p>
          <a:p>
            <a:endParaRPr lang="en-US" sz="200" dirty="0"/>
          </a:p>
          <a:p>
            <a:pPr lvl="1"/>
            <a:r>
              <a:rPr lang="en-US" dirty="0"/>
              <a:t>Using defective rigging equipment</a:t>
            </a:r>
          </a:p>
          <a:p>
            <a:pPr lvl="1"/>
            <a:endParaRPr lang="en-US" sz="800" dirty="0"/>
          </a:p>
          <a:p>
            <a:pPr lvl="1"/>
            <a:r>
              <a:rPr lang="en-US" dirty="0"/>
              <a:t>Excessive loading</a:t>
            </a:r>
          </a:p>
          <a:p>
            <a:pPr lvl="1"/>
            <a:endParaRPr lang="en-US" sz="800" dirty="0"/>
          </a:p>
        </p:txBody>
      </p:sp>
      <p:pic>
        <p:nvPicPr>
          <p:cNvPr id="4" name="Picture 3" descr="A picture containing rope&#10;&#10;Description automatically generated">
            <a:extLst>
              <a:ext uri="{FF2B5EF4-FFF2-40B4-BE49-F238E27FC236}">
                <a16:creationId xmlns:a16="http://schemas.microsoft.com/office/drawing/2014/main" id="{62D19DAB-8EBE-478A-9224-F706397228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480" y="2628900"/>
            <a:ext cx="3917254" cy="3238500"/>
          </a:xfrm>
          <a:prstGeom prst="rect">
            <a:avLst/>
          </a:prstGeom>
        </p:spPr>
      </p:pic>
      <p:pic>
        <p:nvPicPr>
          <p:cNvPr id="7" name="Picture 6" descr="A close-up of a wheel&#10;&#10;Description automatically generated with low confidence">
            <a:extLst>
              <a:ext uri="{FF2B5EF4-FFF2-40B4-BE49-F238E27FC236}">
                <a16:creationId xmlns:a16="http://schemas.microsoft.com/office/drawing/2014/main" id="{BCD65AA1-4604-4B4D-A1F5-2A50826B49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7871" y="2628900"/>
            <a:ext cx="3668471" cy="3238500"/>
          </a:xfrm>
          <a:prstGeom prst="rect">
            <a:avLst/>
          </a:prstGeom>
        </p:spPr>
      </p:pic>
    </p:spTree>
    <p:extLst>
      <p:ext uri="{BB962C8B-B14F-4D97-AF65-F5344CB8AC3E}">
        <p14:creationId xmlns:p14="http://schemas.microsoft.com/office/powerpoint/2010/main" val="28626497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Materials Handling and Storage</a:t>
            </a:r>
          </a:p>
        </p:txBody>
      </p:sp>
      <p:sp>
        <p:nvSpPr>
          <p:cNvPr id="32771" name="Content Placeholder 3"/>
          <p:cNvSpPr>
            <a:spLocks noGrp="1"/>
          </p:cNvSpPr>
          <p:nvPr>
            <p:ph idx="1"/>
          </p:nvPr>
        </p:nvSpPr>
        <p:spPr>
          <a:xfrm>
            <a:off x="533400" y="1143000"/>
            <a:ext cx="8001000" cy="4724400"/>
          </a:xfrm>
        </p:spPr>
        <p:txBody>
          <a:bodyPr/>
          <a:lstStyle/>
          <a:p>
            <a:r>
              <a:rPr lang="en-US" dirty="0"/>
              <a:t>What are the rigging safety issues?</a:t>
            </a:r>
          </a:p>
          <a:p>
            <a:endParaRPr lang="en-US" sz="200" dirty="0"/>
          </a:p>
          <a:p>
            <a:pPr lvl="1"/>
            <a:r>
              <a:rPr lang="en-US" dirty="0"/>
              <a:t>Qualified rigger</a:t>
            </a:r>
          </a:p>
          <a:p>
            <a:endParaRPr lang="en-US" sz="2400" dirty="0"/>
          </a:p>
        </p:txBody>
      </p:sp>
      <p:pic>
        <p:nvPicPr>
          <p:cNvPr id="4" name="Picture 3" descr="A picture containing text, person&#10;&#10;Description automatically generated">
            <a:extLst>
              <a:ext uri="{FF2B5EF4-FFF2-40B4-BE49-F238E27FC236}">
                <a16:creationId xmlns:a16="http://schemas.microsoft.com/office/drawing/2014/main" id="{54974CBE-E838-440D-9F2E-EB516D7D47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3399" y="1989328"/>
            <a:ext cx="3352800" cy="3878072"/>
          </a:xfrm>
          <a:prstGeom prst="rect">
            <a:avLst/>
          </a:prstGeom>
        </p:spPr>
      </p:pic>
      <p:pic>
        <p:nvPicPr>
          <p:cNvPr id="9" name="Picture 8" descr="A picture containing old&#10;&#10;Description automatically generated">
            <a:extLst>
              <a:ext uri="{FF2B5EF4-FFF2-40B4-BE49-F238E27FC236}">
                <a16:creationId xmlns:a16="http://schemas.microsoft.com/office/drawing/2014/main" id="{9A1E3991-F5DC-4F81-A5BD-6E62689F90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85584" y="3137027"/>
            <a:ext cx="3572235" cy="1905001"/>
          </a:xfrm>
          <a:prstGeom prst="rect">
            <a:avLst/>
          </a:prstGeom>
        </p:spPr>
      </p:pic>
    </p:spTree>
    <p:extLst>
      <p:ext uri="{BB962C8B-B14F-4D97-AF65-F5344CB8AC3E}">
        <p14:creationId xmlns:p14="http://schemas.microsoft.com/office/powerpoint/2010/main" val="382464288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t>Materials Handling and Storage</a:t>
            </a:r>
          </a:p>
        </p:txBody>
      </p:sp>
      <p:sp>
        <p:nvSpPr>
          <p:cNvPr id="34819" name="Content Placeholder 2"/>
          <p:cNvSpPr>
            <a:spLocks noGrp="1"/>
          </p:cNvSpPr>
          <p:nvPr>
            <p:ph idx="1"/>
          </p:nvPr>
        </p:nvSpPr>
        <p:spPr>
          <a:xfrm>
            <a:off x="533400" y="1143000"/>
            <a:ext cx="8001000" cy="4724400"/>
          </a:xfrm>
        </p:spPr>
        <p:txBody>
          <a:bodyPr/>
          <a:lstStyle/>
          <a:p>
            <a:r>
              <a:rPr lang="en-US" dirty="0"/>
              <a:t>Rigging safe work practices:</a:t>
            </a:r>
          </a:p>
          <a:p>
            <a:endParaRPr lang="en-US" sz="800" dirty="0"/>
          </a:p>
          <a:p>
            <a:pPr lvl="1"/>
            <a:r>
              <a:rPr lang="en-US" dirty="0"/>
              <a:t>Load should not exceed rated capacity</a:t>
            </a:r>
          </a:p>
          <a:p>
            <a:pPr lvl="1"/>
            <a:endParaRPr lang="en-US" sz="800" dirty="0"/>
          </a:p>
          <a:p>
            <a:pPr lvl="1"/>
            <a:r>
              <a:rPr lang="en-US" dirty="0"/>
              <a:t>Protect sling from sharp corners</a:t>
            </a:r>
          </a:p>
          <a:p>
            <a:pPr lvl="1"/>
            <a:endParaRPr lang="en-US" sz="800" dirty="0"/>
          </a:p>
          <a:p>
            <a:pPr lvl="1"/>
            <a:r>
              <a:rPr lang="en-US" dirty="0"/>
              <a:t>Know center of gravity of load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91200" y="2602134"/>
            <a:ext cx="2560468" cy="3265266"/>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pic>
        <p:nvPicPr>
          <p:cNvPr id="4" name="Picture 3" descr="A picture containing building, outdoor&#10;&#10;Description automatically generated">
            <a:extLst>
              <a:ext uri="{FF2B5EF4-FFF2-40B4-BE49-F238E27FC236}">
                <a16:creationId xmlns:a16="http://schemas.microsoft.com/office/drawing/2014/main" id="{CCA2A1D7-D9E5-4E43-AD0B-722E0FAE80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600" y="3222447"/>
            <a:ext cx="3733800" cy="2701361"/>
          </a:xfrm>
          <a:prstGeom prst="rect">
            <a:avLst/>
          </a:prstGeom>
        </p:spPr>
      </p:pic>
    </p:spTree>
    <p:extLst>
      <p:ext uri="{BB962C8B-B14F-4D97-AF65-F5344CB8AC3E}">
        <p14:creationId xmlns:p14="http://schemas.microsoft.com/office/powerpoint/2010/main" val="115049969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t>Materials Handling and Storage </a:t>
            </a:r>
          </a:p>
        </p:txBody>
      </p:sp>
      <p:sp>
        <p:nvSpPr>
          <p:cNvPr id="34819" name="Content Placeholder 2"/>
          <p:cNvSpPr>
            <a:spLocks noGrp="1"/>
          </p:cNvSpPr>
          <p:nvPr>
            <p:ph idx="1"/>
          </p:nvPr>
        </p:nvSpPr>
        <p:spPr>
          <a:xfrm>
            <a:off x="533400" y="1143000"/>
            <a:ext cx="8001000" cy="4724400"/>
          </a:xfrm>
        </p:spPr>
        <p:txBody>
          <a:bodyPr/>
          <a:lstStyle/>
          <a:p>
            <a:r>
              <a:rPr lang="en-US" dirty="0"/>
              <a:t>Rigging safe work practices:</a:t>
            </a:r>
          </a:p>
          <a:p>
            <a:endParaRPr lang="en-US" sz="800" dirty="0"/>
          </a:p>
          <a:p>
            <a:pPr lvl="1"/>
            <a:r>
              <a:rPr lang="en-US" dirty="0"/>
              <a:t>Inspect the rigging</a:t>
            </a:r>
          </a:p>
          <a:p>
            <a:pPr lvl="1"/>
            <a:endParaRPr lang="en-US" sz="1200" dirty="0"/>
          </a:p>
          <a:p>
            <a:pPr lvl="1"/>
            <a:r>
              <a:rPr lang="en-US" dirty="0"/>
              <a:t>Keep personnel clear</a:t>
            </a:r>
          </a:p>
          <a:p>
            <a:pPr lvl="1"/>
            <a:endParaRPr lang="en-US" sz="1200" dirty="0"/>
          </a:p>
          <a:p>
            <a:pPr lvl="1"/>
            <a:r>
              <a:rPr lang="en-US" dirty="0"/>
              <a:t>Never leave load unattended</a:t>
            </a:r>
          </a:p>
          <a:p>
            <a:pPr lvl="1"/>
            <a:endParaRPr lang="en-US" sz="1200" dirty="0"/>
          </a:p>
          <a:p>
            <a:pPr lvl="1"/>
            <a:r>
              <a:rPr lang="en-US" dirty="0"/>
              <a:t>Wear hardhats when lifting</a:t>
            </a:r>
          </a:p>
        </p:txBody>
      </p:sp>
      <p:pic>
        <p:nvPicPr>
          <p:cNvPr id="7" name="Picture 1"/>
          <p:cNvPicPr>
            <a:picLocks noChangeAspect="1"/>
          </p:cNvPicPr>
          <p:nvPr/>
        </p:nvPicPr>
        <p:blipFill>
          <a:blip r:embed="rId3">
            <a:extLst>
              <a:ext uri="{28A0092B-C50C-407E-A947-70E740481C1C}">
                <a14:useLocalDpi xmlns:a14="http://schemas.microsoft.com/office/drawing/2010/main"/>
              </a:ext>
            </a:extLst>
          </a:blip>
          <a:srcRect/>
          <a:stretch/>
        </p:blipFill>
        <p:spPr bwMode="auto">
          <a:xfrm>
            <a:off x="5638800" y="1245987"/>
            <a:ext cx="2622488"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714374" y="3819392"/>
            <a:ext cx="4238625" cy="211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72688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Tools and Equipment</a:t>
            </a:r>
          </a:p>
        </p:txBody>
      </p:sp>
      <p:sp>
        <p:nvSpPr>
          <p:cNvPr id="21507" name="Content Placeholder 5"/>
          <p:cNvSpPr>
            <a:spLocks noGrp="1"/>
          </p:cNvSpPr>
          <p:nvPr>
            <p:ph idx="1"/>
          </p:nvPr>
        </p:nvSpPr>
        <p:spPr>
          <a:xfrm>
            <a:off x="533400" y="1219200"/>
            <a:ext cx="8001000" cy="4724400"/>
          </a:xfrm>
        </p:spPr>
        <p:txBody>
          <a:bodyPr/>
          <a:lstStyle/>
          <a:p>
            <a:r>
              <a:rPr lang="en-US" dirty="0"/>
              <a:t>Safety issues:</a:t>
            </a:r>
          </a:p>
          <a:p>
            <a:endParaRPr lang="en-US" sz="200" dirty="0"/>
          </a:p>
          <a:p>
            <a:pPr lvl="1"/>
            <a:r>
              <a:rPr lang="en-US" dirty="0"/>
              <a:t>Improper work procedures</a:t>
            </a:r>
          </a:p>
          <a:p>
            <a:pPr lvl="2"/>
            <a:endParaRPr lang="en-US" sz="200" dirty="0"/>
          </a:p>
          <a:p>
            <a:pPr lvl="2"/>
            <a:r>
              <a:rPr lang="en-US" sz="1800" dirty="0"/>
              <a:t>Machine guards</a:t>
            </a:r>
          </a:p>
          <a:p>
            <a:pPr lvl="1"/>
            <a:endParaRPr lang="en-US" sz="800" dirty="0"/>
          </a:p>
          <a:p>
            <a:pPr lvl="1"/>
            <a:r>
              <a:rPr lang="en-US" dirty="0"/>
              <a:t>Use of defective equipment</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rcRect/>
          <a:stretch/>
        </p:blipFill>
        <p:spPr>
          <a:xfrm>
            <a:off x="5334000" y="1328059"/>
            <a:ext cx="2977064" cy="4506680"/>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752600" y="3072678"/>
            <a:ext cx="1828800" cy="2764375"/>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852383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t>Tools and Equipment</a:t>
            </a:r>
          </a:p>
        </p:txBody>
      </p:sp>
      <p:sp>
        <p:nvSpPr>
          <p:cNvPr id="22533" name="Content Placeholder 9"/>
          <p:cNvSpPr>
            <a:spLocks noGrp="1"/>
          </p:cNvSpPr>
          <p:nvPr>
            <p:ph idx="1"/>
          </p:nvPr>
        </p:nvSpPr>
        <p:spPr>
          <a:xfrm>
            <a:off x="533400" y="1219200"/>
            <a:ext cx="8001000" cy="4724400"/>
          </a:xfrm>
        </p:spPr>
        <p:txBody>
          <a:bodyPr/>
          <a:lstStyle/>
          <a:p>
            <a:r>
              <a:rPr lang="en-US" dirty="0"/>
              <a:t>Are there safety issues?</a:t>
            </a:r>
          </a:p>
          <a:p>
            <a:pPr lvl="1"/>
            <a:r>
              <a:rPr lang="en-US" dirty="0"/>
              <a:t>Jacks must have a rated capacity</a:t>
            </a:r>
          </a:p>
          <a:p>
            <a:pPr lvl="1"/>
            <a:endParaRPr lang="en-US" sz="800" dirty="0"/>
          </a:p>
          <a:p>
            <a:pPr lvl="2"/>
            <a:r>
              <a:rPr lang="en-US" u="none" kern="0" dirty="0"/>
              <a:t>1926.303(a)(1) and </a:t>
            </a:r>
            <a:r>
              <a:rPr lang="en-US" u="none" dirty="0"/>
              <a:t>1926.305(d)(1)(</a:t>
            </a:r>
            <a:r>
              <a:rPr lang="en-US" u="none" dirty="0" err="1"/>
              <a:t>i</a:t>
            </a:r>
            <a:r>
              <a:rPr lang="en-US" u="none" dirty="0"/>
              <a:t>)</a:t>
            </a:r>
            <a:endParaRPr lang="en-US" u="none" kern="0" dirty="0"/>
          </a:p>
          <a:p>
            <a:pPr lvl="1"/>
            <a:endParaRPr lang="en-US" sz="2400" u="none" kern="0" dirty="0"/>
          </a:p>
          <a:p>
            <a:pPr lvl="1"/>
            <a:endParaRPr lang="en-US"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828800" y="2590799"/>
            <a:ext cx="4836267" cy="3348021"/>
          </a:xfrm>
          <a:prstGeom prst="rect">
            <a:avLst/>
          </a:prstGeom>
        </p:spPr>
      </p:pic>
    </p:spTree>
    <p:extLst>
      <p:ext uri="{BB962C8B-B14F-4D97-AF65-F5344CB8AC3E}">
        <p14:creationId xmlns:p14="http://schemas.microsoft.com/office/powerpoint/2010/main" val="421484013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t>Tools and Equipment</a:t>
            </a:r>
          </a:p>
        </p:txBody>
      </p:sp>
      <p:sp>
        <p:nvSpPr>
          <p:cNvPr id="22533" name="Content Placeholder 9"/>
          <p:cNvSpPr>
            <a:spLocks noGrp="1"/>
          </p:cNvSpPr>
          <p:nvPr>
            <p:ph idx="1"/>
          </p:nvPr>
        </p:nvSpPr>
        <p:spPr>
          <a:xfrm>
            <a:off x="533400" y="1219200"/>
            <a:ext cx="8001000" cy="4724400"/>
          </a:xfrm>
        </p:spPr>
        <p:txBody>
          <a:bodyPr/>
          <a:lstStyle/>
          <a:p>
            <a:r>
              <a:rPr lang="en-US"/>
              <a:t>Are there </a:t>
            </a:r>
            <a:r>
              <a:rPr lang="en-US" dirty="0"/>
              <a:t>safety issues?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8200" y="1926477"/>
            <a:ext cx="6975392" cy="3832263"/>
          </a:xfrm>
          <a:prstGeom prst="rect">
            <a:avLst/>
          </a:prstGeom>
        </p:spPr>
      </p:pic>
      <p:sp>
        <p:nvSpPr>
          <p:cNvPr id="22" name="Content Placeholder 11"/>
          <p:cNvSpPr txBox="1">
            <a:spLocks/>
          </p:cNvSpPr>
          <p:nvPr/>
        </p:nvSpPr>
        <p:spPr bwMode="auto">
          <a:xfrm>
            <a:off x="6477000" y="567936"/>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0" eaLnBrk="0" fontAlgn="base" hangingPunct="0">
              <a:spcBef>
                <a:spcPct val="0"/>
              </a:spcBef>
              <a:spcAft>
                <a:spcPct val="0"/>
              </a:spcAft>
              <a:buClr>
                <a:srgbClr val="910046"/>
              </a:buClr>
              <a:buSzPct val="84000"/>
              <a:buFont typeface="Wingdings" panose="05000000000000000000" pitchFamily="2" charset="2"/>
              <a:buNone/>
              <a:defRPr sz="20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None/>
              <a:defRPr sz="2000">
                <a:solidFill>
                  <a:schemeClr val="tx1"/>
                </a:solidFill>
                <a:latin typeface="+mn-lt"/>
              </a:defRPr>
            </a:lvl2pPr>
            <a:lvl3pPr marL="1084263" indent="-169863" algn="l" rtl="0" eaLnBrk="0" fontAlgn="base" hangingPunct="0">
              <a:spcBef>
                <a:spcPct val="0"/>
              </a:spcBef>
              <a:spcAft>
                <a:spcPct val="0"/>
              </a:spcAft>
              <a:buClr>
                <a:srgbClr val="012D9A"/>
              </a:buClr>
              <a:buNone/>
              <a:defRPr sz="2000">
                <a:solidFill>
                  <a:schemeClr val="tx1"/>
                </a:solidFill>
                <a:latin typeface="+mn-lt"/>
              </a:defRPr>
            </a:lvl3pPr>
            <a:lvl4pPr marL="1423988" indent="-169863" algn="l" rtl="0" eaLnBrk="0" fontAlgn="base" hangingPunct="0">
              <a:spcBef>
                <a:spcPct val="0"/>
              </a:spcBef>
              <a:spcAft>
                <a:spcPct val="0"/>
              </a:spcAft>
              <a:buClr>
                <a:srgbClr val="012D9A"/>
              </a:buClr>
              <a:buNone/>
              <a:defRPr sz="2000">
                <a:solidFill>
                  <a:schemeClr val="tx1"/>
                </a:solidFill>
                <a:latin typeface="+mn-lt"/>
              </a:defRPr>
            </a:lvl4pPr>
            <a:lvl5pPr marL="1776413" indent="-234950" algn="l" rtl="0" eaLnBrk="0" fontAlgn="base" hangingPunct="0">
              <a:spcBef>
                <a:spcPct val="0"/>
              </a:spcBef>
              <a:spcAft>
                <a:spcPct val="0"/>
              </a:spcAft>
              <a:buClr>
                <a:srgbClr val="012D9A"/>
              </a:buClr>
              <a:buNone/>
              <a:defRPr sz="20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lgn="ctr"/>
            <a:r>
              <a:rPr lang="en-US" u="none" kern="0" dirty="0"/>
              <a:t>1926.303(c)(6)</a:t>
            </a:r>
          </a:p>
        </p:txBody>
      </p:sp>
    </p:spTree>
    <p:extLst>
      <p:ext uri="{BB962C8B-B14F-4D97-AF65-F5344CB8AC3E}">
        <p14:creationId xmlns:p14="http://schemas.microsoft.com/office/powerpoint/2010/main" val="298004456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Tools and Equipment</a:t>
            </a:r>
          </a:p>
        </p:txBody>
      </p:sp>
      <p:sp>
        <p:nvSpPr>
          <p:cNvPr id="23556" name="Content Placeholder 7"/>
          <p:cNvSpPr>
            <a:spLocks noGrp="1"/>
          </p:cNvSpPr>
          <p:nvPr>
            <p:ph idx="1"/>
          </p:nvPr>
        </p:nvSpPr>
        <p:spPr>
          <a:xfrm>
            <a:off x="533400" y="1219200"/>
            <a:ext cx="8001000" cy="4724400"/>
          </a:xfrm>
        </p:spPr>
        <p:txBody>
          <a:bodyPr/>
          <a:lstStyle/>
          <a:p>
            <a:r>
              <a:rPr lang="en-US" dirty="0"/>
              <a:t>What are the safety issues?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1219" y="2191088"/>
            <a:ext cx="3867458" cy="3587641"/>
          </a:xfrm>
          <a:prstGeom prst="rect">
            <a:avLst/>
          </a:prstGeom>
        </p:spPr>
      </p:pic>
      <p:pic>
        <p:nvPicPr>
          <p:cNvPr id="8" name="Picture 7"/>
          <p:cNvPicPr/>
          <p:nvPr/>
        </p:nvPicPr>
        <p:blipFill>
          <a:blip r:embed="rId4" cstate="screen">
            <a:extLst>
              <a:ext uri="{28A0092B-C50C-407E-A947-70E740481C1C}">
                <a14:useLocalDpi xmlns:a14="http://schemas.microsoft.com/office/drawing/2010/main"/>
              </a:ext>
            </a:extLst>
          </a:blip>
          <a:srcRect/>
          <a:stretch/>
        </p:blipFill>
        <p:spPr bwMode="auto">
          <a:xfrm>
            <a:off x="4862004" y="2191088"/>
            <a:ext cx="3596196" cy="35876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27836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Falling Trees</a:t>
            </a:r>
          </a:p>
        </p:txBody>
      </p:sp>
      <p:sp>
        <p:nvSpPr>
          <p:cNvPr id="10243" name="Content Placeholder 2"/>
          <p:cNvSpPr>
            <a:spLocks noGrp="1"/>
          </p:cNvSpPr>
          <p:nvPr>
            <p:ph idx="1"/>
          </p:nvPr>
        </p:nvSpPr>
        <p:spPr>
          <a:xfrm>
            <a:off x="533400" y="1219200"/>
            <a:ext cx="8001000" cy="4724400"/>
          </a:xfrm>
        </p:spPr>
        <p:txBody>
          <a:bodyPr/>
          <a:lstStyle/>
          <a:p>
            <a:r>
              <a:rPr lang="en-US" dirty="0"/>
              <a:t>What are the hazards?</a:t>
            </a:r>
          </a:p>
          <a:p>
            <a:endParaRPr lang="en-US" sz="800" dirty="0"/>
          </a:p>
          <a:p>
            <a:pPr lvl="1"/>
            <a:r>
              <a:rPr lang="en-US" dirty="0"/>
              <a:t>Trees</a:t>
            </a:r>
          </a:p>
          <a:p>
            <a:pPr lvl="1"/>
            <a:endParaRPr lang="en-US" sz="1000" dirty="0"/>
          </a:p>
          <a:p>
            <a:pPr lvl="1"/>
            <a:r>
              <a:rPr lang="en-US" dirty="0"/>
              <a:t>Falling branches</a:t>
            </a:r>
          </a:p>
          <a:p>
            <a:pPr lvl="1"/>
            <a:endParaRPr lang="en-US" dirty="0"/>
          </a:p>
        </p:txBody>
      </p:sp>
      <p:pic>
        <p:nvPicPr>
          <p:cNvPr id="5" name="Picture 4"/>
          <p:cNvPicPr/>
          <p:nvPr/>
        </p:nvPicPr>
        <p:blipFill>
          <a:blip r:embed="rId3" cstate="screen">
            <a:extLst>
              <a:ext uri="{28A0092B-C50C-407E-A947-70E740481C1C}">
                <a14:useLocalDpi xmlns:a14="http://schemas.microsoft.com/office/drawing/2010/main"/>
              </a:ext>
            </a:extLst>
          </a:blip>
          <a:srcRect/>
          <a:stretch/>
        </p:blipFill>
        <p:spPr bwMode="auto">
          <a:xfrm>
            <a:off x="706884" y="2971800"/>
            <a:ext cx="3712716" cy="2887924"/>
          </a:xfrm>
          <a:prstGeom prst="rect">
            <a:avLst/>
          </a:prstGeom>
          <a:noFill/>
          <a:ln>
            <a:noFill/>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682814" y="1521468"/>
            <a:ext cx="3770578" cy="4338256"/>
          </a:xfrm>
          <a:prstGeom prst="rect">
            <a:avLst/>
          </a:prstGeom>
        </p:spPr>
      </p:pic>
    </p:spTree>
    <p:extLst>
      <p:ext uri="{BB962C8B-B14F-4D97-AF65-F5344CB8AC3E}">
        <p14:creationId xmlns:p14="http://schemas.microsoft.com/office/powerpoint/2010/main" val="353317527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Woodchippers</a:t>
            </a:r>
          </a:p>
        </p:txBody>
      </p:sp>
      <p:sp>
        <p:nvSpPr>
          <p:cNvPr id="10243" name="Content Placeholder 2"/>
          <p:cNvSpPr>
            <a:spLocks noGrp="1"/>
          </p:cNvSpPr>
          <p:nvPr>
            <p:ph idx="1"/>
          </p:nvPr>
        </p:nvSpPr>
        <p:spPr>
          <a:xfrm>
            <a:off x="533400" y="1219200"/>
            <a:ext cx="8001000" cy="4724400"/>
          </a:xfrm>
        </p:spPr>
        <p:txBody>
          <a:bodyPr/>
          <a:lstStyle/>
          <a:p>
            <a:r>
              <a:rPr lang="en-US" dirty="0"/>
              <a:t>What are the hazards?</a:t>
            </a:r>
          </a:p>
          <a:p>
            <a:endParaRPr lang="en-US" sz="800" dirty="0"/>
          </a:p>
          <a:p>
            <a:pPr lvl="1"/>
            <a:endParaRPr lang="en-US" dirty="0"/>
          </a:p>
        </p:txBody>
      </p:sp>
      <p:sp>
        <p:nvSpPr>
          <p:cNvPr id="12" name="TextBox 11"/>
          <p:cNvSpPr txBox="1"/>
          <p:nvPr/>
        </p:nvSpPr>
        <p:spPr>
          <a:xfrm>
            <a:off x="1063650" y="5699258"/>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pic>
        <p:nvPicPr>
          <p:cNvPr id="3" name="Picture 2">
            <a:extLst>
              <a:ext uri="{FF2B5EF4-FFF2-40B4-BE49-F238E27FC236}">
                <a16:creationId xmlns:a16="http://schemas.microsoft.com/office/drawing/2014/main" id="{E13C2FB0-D657-462D-BCEF-56C856D962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6157" y="1955996"/>
            <a:ext cx="6798657" cy="3886200"/>
          </a:xfrm>
          <a:prstGeom prst="rect">
            <a:avLst/>
          </a:prstGeom>
        </p:spPr>
      </p:pic>
    </p:spTree>
    <p:extLst>
      <p:ext uri="{BB962C8B-B14F-4D97-AF65-F5344CB8AC3E}">
        <p14:creationId xmlns:p14="http://schemas.microsoft.com/office/powerpoint/2010/main" val="7760165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t>Definitions</a:t>
            </a:r>
          </a:p>
        </p:txBody>
      </p:sp>
      <p:sp>
        <p:nvSpPr>
          <p:cNvPr id="5123" name="Content Placeholder 2"/>
          <p:cNvSpPr>
            <a:spLocks noGrp="1"/>
          </p:cNvSpPr>
          <p:nvPr>
            <p:ph idx="1"/>
          </p:nvPr>
        </p:nvSpPr>
        <p:spPr>
          <a:xfrm>
            <a:off x="533400" y="1219200"/>
            <a:ext cx="5791200" cy="4724400"/>
          </a:xfrm>
        </p:spPr>
        <p:txBody>
          <a:bodyPr/>
          <a:lstStyle/>
          <a:p>
            <a:pPr eaLnBrk="1" hangingPunct="1"/>
            <a:r>
              <a:rPr lang="en-US" b="1" dirty="0"/>
              <a:t>Competent person</a:t>
            </a:r>
            <a:r>
              <a:rPr lang="en-US" dirty="0"/>
              <a:t> </a:t>
            </a:r>
          </a:p>
          <a:p>
            <a:pPr eaLnBrk="1" hangingPunct="1"/>
            <a:endParaRPr lang="en-US" sz="800" dirty="0"/>
          </a:p>
          <a:p>
            <a:pPr lvl="1" eaLnBrk="1" hangingPunct="1"/>
            <a:r>
              <a:rPr lang="en-US" dirty="0"/>
              <a:t>“One who is capable of identifying existing and predictable hazards in the surroundings or working conditions which are unsanitary, hazardous, or dangerous to employees, and who has authorization to take prompt corrective measures to eliminate them.”</a:t>
            </a:r>
          </a:p>
        </p:txBody>
      </p:sp>
      <p:sp>
        <p:nvSpPr>
          <p:cNvPr id="5124" name="Content Placeholder 3"/>
          <p:cNvSpPr>
            <a:spLocks noGrp="1"/>
          </p:cNvSpPr>
          <p:nvPr>
            <p:ph sz="quarter" idx="10"/>
          </p:nvPr>
        </p:nvSpPr>
        <p:spPr>
          <a:xfrm>
            <a:off x="6477000" y="609600"/>
            <a:ext cx="2133600" cy="381000"/>
          </a:xfrm>
        </p:spPr>
        <p:txBody>
          <a:bodyPr/>
          <a:lstStyle/>
          <a:p>
            <a:r>
              <a:rPr lang="en-US" dirty="0"/>
              <a:t>1926.32(f)</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48400" y="2653251"/>
            <a:ext cx="2082825" cy="3226783"/>
          </a:xfrm>
          <a:prstGeom prst="rect">
            <a:avLst/>
          </a:prstGeom>
        </p:spPr>
      </p:pic>
    </p:spTree>
    <p:extLst>
      <p:ext uri="{BB962C8B-B14F-4D97-AF65-F5344CB8AC3E}">
        <p14:creationId xmlns:p14="http://schemas.microsoft.com/office/powerpoint/2010/main" val="33213113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593725"/>
            <a:ext cx="7924800" cy="549275"/>
          </a:xfrm>
        </p:spPr>
        <p:txBody>
          <a:bodyPr/>
          <a:lstStyle/>
          <a:p>
            <a:r>
              <a:rPr lang="en-US" sz="2700" dirty="0"/>
              <a:t>Preventing Struck By/Caught Between Injuries</a:t>
            </a:r>
          </a:p>
        </p:txBody>
      </p:sp>
      <p:sp>
        <p:nvSpPr>
          <p:cNvPr id="39939" name="Content Placeholder 2"/>
          <p:cNvSpPr>
            <a:spLocks noGrp="1"/>
          </p:cNvSpPr>
          <p:nvPr>
            <p:ph idx="1"/>
          </p:nvPr>
        </p:nvSpPr>
        <p:spPr>
          <a:xfrm>
            <a:off x="533400" y="1200268"/>
            <a:ext cx="8001000" cy="4724400"/>
          </a:xfrm>
        </p:spPr>
        <p:txBody>
          <a:bodyPr/>
          <a:lstStyle/>
          <a:p>
            <a:r>
              <a:rPr lang="en-US" sz="2400" b="1" dirty="0"/>
              <a:t>Comprehensive Safety Program</a:t>
            </a:r>
          </a:p>
          <a:p>
            <a:endParaRPr lang="en-US" sz="300" b="1" dirty="0"/>
          </a:p>
          <a:p>
            <a:pPr lvl="1"/>
            <a:r>
              <a:rPr lang="en-US" sz="2000" dirty="0"/>
              <a:t>Development, implementation, and enforcement of program for workers </a:t>
            </a:r>
          </a:p>
          <a:p>
            <a:pPr lvl="1"/>
            <a:endParaRPr lang="en-US" sz="800" dirty="0"/>
          </a:p>
          <a:p>
            <a:pPr lvl="2"/>
            <a:r>
              <a:rPr lang="en-US" sz="1800" dirty="0"/>
              <a:t>Includes training in the recognition and avoidance of unsafe work conditions and instruction in safe work practices</a:t>
            </a:r>
          </a:p>
          <a:p>
            <a:pPr lvl="2"/>
            <a:endParaRPr lang="en-US" sz="1800" dirty="0"/>
          </a:p>
          <a:p>
            <a:pPr lvl="2"/>
            <a:r>
              <a:rPr lang="en-US" sz="1800" dirty="0"/>
              <a:t>If a multilingual workforce, instruction should be in the language understood by the worker</a:t>
            </a:r>
          </a:p>
          <a:p>
            <a:pPr lvl="2"/>
            <a:endParaRPr lang="en-US" sz="1800" dirty="0"/>
          </a:p>
          <a:p>
            <a:pPr lvl="2"/>
            <a:r>
              <a:rPr lang="en-US" sz="1800" dirty="0"/>
              <a:t> Ensures appropriate PPE and usage</a:t>
            </a:r>
          </a:p>
          <a:p>
            <a:pPr lvl="2">
              <a:buFontTx/>
              <a:buNone/>
            </a:pPr>
            <a:br>
              <a:rPr lang="en-US" sz="800" dirty="0"/>
            </a:br>
            <a:endParaRPr lang="en-US" sz="800" dirty="0"/>
          </a:p>
        </p:txBody>
      </p:sp>
      <p:pic>
        <p:nvPicPr>
          <p:cNvPr id="6" name="Picture 5"/>
          <p:cNvPicPr/>
          <p:nvPr/>
        </p:nvPicPr>
        <p:blipFill>
          <a:blip r:embed="rId3" cstate="screen">
            <a:extLst>
              <a:ext uri="{28A0092B-C50C-407E-A947-70E740481C1C}">
                <a14:useLocalDpi xmlns:a14="http://schemas.microsoft.com/office/drawing/2010/main"/>
              </a:ext>
            </a:extLst>
          </a:blip>
          <a:srcRect/>
          <a:stretch/>
        </p:blipFill>
        <p:spPr bwMode="auto">
          <a:xfrm>
            <a:off x="5791200" y="3620306"/>
            <a:ext cx="2664777" cy="22259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663601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Summary</a:t>
            </a:r>
          </a:p>
        </p:txBody>
      </p:sp>
      <p:sp>
        <p:nvSpPr>
          <p:cNvPr id="4099" name="Rectangle 3"/>
          <p:cNvSpPr>
            <a:spLocks noGrp="1" noChangeArrowheads="1"/>
          </p:cNvSpPr>
          <p:nvPr>
            <p:ph idx="1"/>
          </p:nvPr>
        </p:nvSpPr>
        <p:spPr>
          <a:xfrm>
            <a:off x="533400" y="1295400"/>
            <a:ext cx="8001000" cy="4724400"/>
          </a:xfrm>
        </p:spPr>
        <p:txBody>
          <a:bodyPr/>
          <a:lstStyle/>
          <a:p>
            <a:r>
              <a:rPr lang="en-US" dirty="0"/>
              <a:t>In this course, we covered:</a:t>
            </a:r>
          </a:p>
          <a:p>
            <a:endParaRPr lang="en-US" sz="900" dirty="0"/>
          </a:p>
          <a:p>
            <a:pPr lvl="1"/>
            <a:r>
              <a:rPr lang="en-US" dirty="0"/>
              <a:t>Recognizing potential struck-by/caught-in or between situations</a:t>
            </a:r>
          </a:p>
          <a:p>
            <a:pPr lvl="1"/>
            <a:endParaRPr lang="en-US" dirty="0"/>
          </a:p>
          <a:p>
            <a:pPr lvl="1"/>
            <a:r>
              <a:rPr lang="en-US" dirty="0"/>
              <a:t>Identifying struck-by/caught-in or between hazards</a:t>
            </a:r>
          </a:p>
          <a:p>
            <a:pPr lvl="1"/>
            <a:endParaRPr lang="en-US" dirty="0"/>
          </a:p>
          <a:p>
            <a:pPr lvl="1"/>
            <a:r>
              <a:rPr lang="en-US" dirty="0"/>
              <a:t>Evaluating control measures for struck-by/caught-in or between hazards</a:t>
            </a:r>
          </a:p>
          <a:p>
            <a:endParaRPr lang="en-US" dirty="0"/>
          </a:p>
        </p:txBody>
      </p:sp>
      <p:sp>
        <p:nvSpPr>
          <p:cNvPr id="4" name="TextBox 3"/>
          <p:cNvSpPr txBox="1"/>
          <p:nvPr/>
        </p:nvSpPr>
        <p:spPr>
          <a:xfrm>
            <a:off x="6559501" y="5703217"/>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spTree>
    <p:extLst>
      <p:ext uri="{BB962C8B-B14F-4D97-AF65-F5344CB8AC3E}">
        <p14:creationId xmlns:p14="http://schemas.microsoft.com/office/powerpoint/2010/main" val="238806416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idx="1"/>
          </p:nvPr>
        </p:nvSpPr>
        <p:spPr>
          <a:xfrm>
            <a:off x="1428750" y="1531936"/>
            <a:ext cx="6705600" cy="3421063"/>
          </a:xfrm>
        </p:spPr>
        <p:txBody>
          <a:bodyPr/>
          <a:lstStyle/>
          <a:p>
            <a:pPr algn="ctr">
              <a:buFont typeface="Wingdings" panose="05000000000000000000" pitchFamily="2" charset="2"/>
              <a:buNone/>
            </a:pPr>
            <a:endParaRPr lang="en-US" altLang="en-US" sz="6000" dirty="0">
              <a:solidFill>
                <a:srgbClr val="000000"/>
              </a:solidFill>
            </a:endParaRPr>
          </a:p>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t>Struck-By Hazards</a:t>
            </a:r>
          </a:p>
        </p:txBody>
      </p:sp>
      <p:sp>
        <p:nvSpPr>
          <p:cNvPr id="5123" name="Content Placeholder 2"/>
          <p:cNvSpPr>
            <a:spLocks noGrp="1"/>
          </p:cNvSpPr>
          <p:nvPr>
            <p:ph idx="1"/>
          </p:nvPr>
        </p:nvSpPr>
        <p:spPr>
          <a:xfrm>
            <a:off x="533400" y="1143000"/>
            <a:ext cx="8001000" cy="4724400"/>
          </a:xfrm>
        </p:spPr>
        <p:txBody>
          <a:bodyPr/>
          <a:lstStyle/>
          <a:p>
            <a:r>
              <a:rPr lang="en-US" sz="2400" dirty="0"/>
              <a:t>Struck-by injuries are produced by forcible contact or impact between the injured person and an object or piece of equipment.</a:t>
            </a:r>
          </a:p>
          <a:p>
            <a:endParaRPr lang="en-US" sz="800" dirty="0"/>
          </a:p>
          <a:p>
            <a:endParaRPr lang="en-US" sz="800" dirty="0"/>
          </a:p>
          <a:p>
            <a:r>
              <a:rPr lang="en-US" sz="2400" dirty="0"/>
              <a:t>Struck-by hazards are categorized as follows:</a:t>
            </a:r>
          </a:p>
          <a:p>
            <a:pPr lvl="1"/>
            <a:endParaRPr lang="en-US" sz="800" dirty="0"/>
          </a:p>
          <a:p>
            <a:pPr lvl="1"/>
            <a:r>
              <a:rPr lang="en-US" sz="2000" dirty="0"/>
              <a:t>Struck-by flying object</a:t>
            </a:r>
          </a:p>
          <a:p>
            <a:pPr lvl="1"/>
            <a:endParaRPr lang="en-US" sz="800" dirty="0"/>
          </a:p>
          <a:p>
            <a:pPr lvl="1"/>
            <a:r>
              <a:rPr lang="en-US" sz="2000" dirty="0"/>
              <a:t>Struck-by falling object</a:t>
            </a:r>
          </a:p>
          <a:p>
            <a:pPr lvl="1"/>
            <a:endParaRPr lang="en-US" sz="800" dirty="0"/>
          </a:p>
          <a:p>
            <a:pPr lvl="1"/>
            <a:r>
              <a:rPr lang="en-US" sz="2000" dirty="0"/>
              <a:t>Struck-by swinging object</a:t>
            </a:r>
          </a:p>
          <a:p>
            <a:pPr lvl="1"/>
            <a:endParaRPr lang="en-US" sz="800" dirty="0"/>
          </a:p>
          <a:p>
            <a:pPr lvl="1"/>
            <a:r>
              <a:rPr lang="en-US" sz="2000" dirty="0"/>
              <a:t>Struck-by rolling object</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54805" y="3064328"/>
            <a:ext cx="2382874" cy="2819401"/>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957283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Struck-By Hazards</a:t>
            </a:r>
          </a:p>
        </p:txBody>
      </p:sp>
      <p:sp>
        <p:nvSpPr>
          <p:cNvPr id="3" name="Content Placeholder 2"/>
          <p:cNvSpPr>
            <a:spLocks noGrp="1"/>
          </p:cNvSpPr>
          <p:nvPr>
            <p:ph idx="1"/>
          </p:nvPr>
        </p:nvSpPr>
        <p:spPr>
          <a:xfrm>
            <a:off x="533400" y="1219200"/>
            <a:ext cx="8001000" cy="4724400"/>
          </a:xfrm>
        </p:spPr>
        <p:txBody>
          <a:bodyPr/>
          <a:lstStyle/>
          <a:p>
            <a:r>
              <a:rPr lang="en-US" sz="2400" dirty="0"/>
              <a:t>Struck-by examples:</a:t>
            </a:r>
          </a:p>
          <a:p>
            <a:pPr lvl="1"/>
            <a:endParaRPr lang="en-US" sz="800" dirty="0"/>
          </a:p>
          <a:p>
            <a:pPr lvl="1"/>
            <a:r>
              <a:rPr lang="en-US" sz="2000" dirty="0"/>
              <a:t>Tractor trailer, truck or vehicle</a:t>
            </a:r>
          </a:p>
          <a:p>
            <a:pPr lvl="1"/>
            <a:endParaRPr lang="en-US" sz="800" dirty="0"/>
          </a:p>
          <a:p>
            <a:pPr lvl="1"/>
            <a:r>
              <a:rPr lang="en-US" sz="2000" dirty="0"/>
              <a:t>A counterweight from piece of equipment</a:t>
            </a:r>
          </a:p>
          <a:p>
            <a:pPr lvl="1"/>
            <a:endParaRPr lang="en-US" sz="800" dirty="0"/>
          </a:p>
          <a:p>
            <a:pPr lvl="1"/>
            <a:r>
              <a:rPr lang="en-US" sz="2000" dirty="0"/>
              <a:t>Falling tree, tree-top or limbs/branches</a:t>
            </a:r>
          </a:p>
          <a:p>
            <a:pPr lvl="1"/>
            <a:endParaRPr lang="en-US" sz="800" dirty="0"/>
          </a:p>
          <a:p>
            <a:pPr lvl="1"/>
            <a:r>
              <a:rPr lang="en-US" sz="2000" dirty="0"/>
              <a:t>Precast walls</a:t>
            </a:r>
          </a:p>
          <a:p>
            <a:pPr lvl="1"/>
            <a:endParaRPr lang="en-US" sz="800" dirty="0"/>
          </a:p>
          <a:p>
            <a:pPr lvl="1"/>
            <a:r>
              <a:rPr lang="en-US" sz="2000" dirty="0"/>
              <a:t>Building materials</a:t>
            </a:r>
          </a:p>
          <a:p>
            <a:pPr lvl="1"/>
            <a:endParaRPr lang="en-US" sz="800" dirty="0"/>
          </a:p>
          <a:p>
            <a:pPr lvl="1"/>
            <a:r>
              <a:rPr lang="en-US" sz="2000" dirty="0"/>
              <a:t>Motor graders</a:t>
            </a:r>
          </a:p>
          <a:p>
            <a:pPr lvl="1"/>
            <a:endParaRPr lang="en-US" sz="800" dirty="0"/>
          </a:p>
          <a:p>
            <a:pPr lvl="1"/>
            <a:r>
              <a:rPr lang="en-US" sz="2000" dirty="0"/>
              <a:t>Fly wheels</a:t>
            </a:r>
          </a:p>
          <a:p>
            <a:pPr lvl="1"/>
            <a:endParaRPr lang="en-US" sz="800" dirty="0"/>
          </a:p>
          <a:p>
            <a:pPr lvl="1"/>
            <a:r>
              <a:rPr lang="en-US" sz="2000" dirty="0"/>
              <a:t>Man-lifts</a:t>
            </a:r>
          </a:p>
          <a:p>
            <a:pPr lvl="1"/>
            <a:endParaRPr lang="en-US" sz="800" dirty="0"/>
          </a:p>
          <a:p>
            <a:pPr lvl="1"/>
            <a:r>
              <a:rPr lang="en-US" sz="2000" dirty="0"/>
              <a:t>Forklifts</a:t>
            </a:r>
          </a:p>
          <a:p>
            <a:pPr lvl="1"/>
            <a:endParaRPr lang="en-US" sz="2000" dirty="0"/>
          </a:p>
        </p:txBody>
      </p:sp>
      <p:sp>
        <p:nvSpPr>
          <p:cNvPr id="6" name="TextBox 5"/>
          <p:cNvSpPr txBox="1"/>
          <p:nvPr/>
        </p:nvSpPr>
        <p:spPr>
          <a:xfrm>
            <a:off x="5486400" y="5699258"/>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pic>
        <p:nvPicPr>
          <p:cNvPr id="5" name="Picture 4">
            <a:extLst>
              <a:ext uri="{FF2B5EF4-FFF2-40B4-BE49-F238E27FC236}">
                <a16:creationId xmlns:a16="http://schemas.microsoft.com/office/drawing/2014/main" id="{76388FED-C732-47E4-8DE7-095B4DFB4C8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115890" y="2963545"/>
            <a:ext cx="4216820" cy="2851975"/>
          </a:xfrm>
          <a:prstGeom prst="rect">
            <a:avLst/>
          </a:prstGeom>
        </p:spPr>
      </p:pic>
    </p:spTree>
    <p:extLst>
      <p:ext uri="{BB962C8B-B14F-4D97-AF65-F5344CB8AC3E}">
        <p14:creationId xmlns:p14="http://schemas.microsoft.com/office/powerpoint/2010/main" val="25779781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Caught-In or Between Hazards</a:t>
            </a:r>
          </a:p>
        </p:txBody>
      </p:sp>
      <p:sp>
        <p:nvSpPr>
          <p:cNvPr id="3" name="Content Placeholder 2"/>
          <p:cNvSpPr>
            <a:spLocks noGrp="1"/>
          </p:cNvSpPr>
          <p:nvPr>
            <p:ph idx="1"/>
          </p:nvPr>
        </p:nvSpPr>
        <p:spPr>
          <a:xfrm>
            <a:off x="533400" y="1219200"/>
            <a:ext cx="8001000" cy="4724400"/>
          </a:xfrm>
        </p:spPr>
        <p:txBody>
          <a:bodyPr/>
          <a:lstStyle/>
          <a:p>
            <a:r>
              <a:rPr lang="en-US" sz="2400" dirty="0"/>
              <a:t>Hazards causing a person to be squeezed, </a:t>
            </a:r>
            <a:r>
              <a:rPr lang="en-US" sz="2400" b="1" dirty="0"/>
              <a:t>caught</a:t>
            </a:r>
            <a:r>
              <a:rPr lang="en-US" sz="2400" dirty="0"/>
              <a:t>, crushed, pinched, or compressed </a:t>
            </a:r>
            <a:r>
              <a:rPr lang="en-US" sz="2400" b="1" dirty="0"/>
              <a:t>between</a:t>
            </a:r>
            <a:r>
              <a:rPr lang="en-US" sz="2400" dirty="0"/>
              <a:t> two or more objects, or </a:t>
            </a:r>
            <a:r>
              <a:rPr lang="en-US" sz="2400" b="1" dirty="0"/>
              <a:t>between</a:t>
            </a:r>
            <a:r>
              <a:rPr lang="en-US" sz="2400" dirty="0"/>
              <a:t> parts of an object.</a:t>
            </a:r>
          </a:p>
        </p:txBody>
      </p:sp>
      <p:pic>
        <p:nvPicPr>
          <p:cNvPr id="5" name="Picture 4"/>
          <p:cNvPicPr/>
          <p:nvPr/>
        </p:nvPicPr>
        <p:blipFill>
          <a:blip r:embed="rId3" cstate="screen">
            <a:extLst>
              <a:ext uri="{28A0092B-C50C-407E-A947-70E740481C1C}">
                <a14:useLocalDpi xmlns:a14="http://schemas.microsoft.com/office/drawing/2010/main"/>
              </a:ext>
            </a:extLst>
          </a:blip>
          <a:srcRect/>
          <a:stretch/>
        </p:blipFill>
        <p:spPr bwMode="auto">
          <a:xfrm>
            <a:off x="2242580" y="2438400"/>
            <a:ext cx="4658839" cy="3429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99072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7"/>
          <p:cNvSpPr>
            <a:spLocks noGrp="1" noChangeArrowheads="1"/>
          </p:cNvSpPr>
          <p:nvPr>
            <p:ph type="title"/>
          </p:nvPr>
        </p:nvSpPr>
        <p:spPr bwMode="auto">
          <a:xfrm>
            <a:off x="609600" y="457200"/>
            <a:ext cx="7924800" cy="800219"/>
          </a:xfrm>
          <a:noFill/>
        </p:spPr>
        <p:txBody>
          <a:bodyPr/>
          <a:lstStyle/>
          <a:p>
            <a:r>
              <a:rPr lang="en-US" dirty="0"/>
              <a:t>Caught-In or Between Hazards</a:t>
            </a:r>
            <a:br>
              <a:rPr lang="en-US" sz="1600" dirty="0"/>
            </a:br>
            <a:endParaRPr lang="en-US" sz="1600" dirty="0"/>
          </a:p>
        </p:txBody>
      </p:sp>
      <p:sp>
        <p:nvSpPr>
          <p:cNvPr id="3" name="Content Placeholder 2"/>
          <p:cNvSpPr>
            <a:spLocks noGrp="1"/>
          </p:cNvSpPr>
          <p:nvPr>
            <p:ph idx="1"/>
          </p:nvPr>
        </p:nvSpPr>
        <p:spPr>
          <a:xfrm>
            <a:off x="533400" y="1219200"/>
            <a:ext cx="8001000" cy="4724400"/>
          </a:xfrm>
        </p:spPr>
        <p:txBody>
          <a:bodyPr/>
          <a:lstStyle/>
          <a:p>
            <a:r>
              <a:rPr lang="en-US" dirty="0"/>
              <a:t>Caught-in or between examples:</a:t>
            </a:r>
          </a:p>
          <a:p>
            <a:endParaRPr lang="en-US" sz="800" dirty="0"/>
          </a:p>
          <a:p>
            <a:pPr lvl="1"/>
            <a:r>
              <a:rPr lang="en-US" dirty="0"/>
              <a:t>Between a wall and tractor trailer</a:t>
            </a:r>
          </a:p>
          <a:p>
            <a:pPr lvl="1"/>
            <a:endParaRPr lang="en-US" sz="800" dirty="0"/>
          </a:p>
          <a:p>
            <a:pPr lvl="1"/>
            <a:r>
              <a:rPr lang="en-US" dirty="0"/>
              <a:t>Caught in/between truck tire and pavement</a:t>
            </a:r>
          </a:p>
          <a:p>
            <a:pPr lvl="1"/>
            <a:endParaRPr lang="en-US" sz="800" dirty="0"/>
          </a:p>
          <a:p>
            <a:pPr lvl="1"/>
            <a:r>
              <a:rPr lang="en-US" dirty="0"/>
              <a:t>Caught in/between dock leveler</a:t>
            </a:r>
          </a:p>
          <a:p>
            <a:pPr lvl="1"/>
            <a:endParaRPr lang="en-US" sz="800" dirty="0"/>
          </a:p>
          <a:p>
            <a:pPr lvl="1"/>
            <a:r>
              <a:rPr lang="en-US" dirty="0"/>
              <a:t>Caught in woodchipper</a:t>
            </a:r>
          </a:p>
          <a:p>
            <a:pPr lvl="1"/>
            <a:endParaRPr lang="en-US" sz="2000" dirty="0"/>
          </a:p>
          <a:p>
            <a:pPr lvl="1"/>
            <a:endParaRPr lang="en-US" sz="2000" dirty="0"/>
          </a:p>
        </p:txBody>
      </p:sp>
      <p:sp>
        <p:nvSpPr>
          <p:cNvPr id="7" name="TextBox 6"/>
          <p:cNvSpPr txBox="1"/>
          <p:nvPr/>
        </p:nvSpPr>
        <p:spPr>
          <a:xfrm>
            <a:off x="6559501" y="5703217"/>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pic>
        <p:nvPicPr>
          <p:cNvPr id="4" name="Picture 3">
            <a:extLst>
              <a:ext uri="{FF2B5EF4-FFF2-40B4-BE49-F238E27FC236}">
                <a16:creationId xmlns:a16="http://schemas.microsoft.com/office/drawing/2014/main" id="{390EB546-1D62-4B05-8DEB-CCC2FCBB27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3400" y="3797305"/>
            <a:ext cx="3657600" cy="2090732"/>
          </a:xfrm>
          <a:prstGeom prst="rect">
            <a:avLst/>
          </a:prstGeom>
        </p:spPr>
      </p:pic>
    </p:spTree>
    <p:extLst>
      <p:ext uri="{BB962C8B-B14F-4D97-AF65-F5344CB8AC3E}">
        <p14:creationId xmlns:p14="http://schemas.microsoft.com/office/powerpoint/2010/main" val="15601034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t>Struck By/Caught Between Causes</a:t>
            </a:r>
          </a:p>
        </p:txBody>
      </p:sp>
      <p:sp>
        <p:nvSpPr>
          <p:cNvPr id="8195" name="Content Placeholder 2"/>
          <p:cNvSpPr>
            <a:spLocks noGrp="1"/>
          </p:cNvSpPr>
          <p:nvPr>
            <p:ph idx="1"/>
          </p:nvPr>
        </p:nvSpPr>
        <p:spPr>
          <a:xfrm>
            <a:off x="533400" y="1219200"/>
            <a:ext cx="8001000" cy="4724400"/>
          </a:xfrm>
        </p:spPr>
        <p:txBody>
          <a:bodyPr/>
          <a:lstStyle/>
          <a:p>
            <a:r>
              <a:rPr lang="en-US" dirty="0"/>
              <a:t>Most of these are a direct result of:</a:t>
            </a:r>
          </a:p>
          <a:p>
            <a:pPr lvl="1">
              <a:lnSpc>
                <a:spcPct val="150000"/>
              </a:lnSpc>
            </a:pPr>
            <a:r>
              <a:rPr lang="en-US" dirty="0"/>
              <a:t>Materials handling, storage, use, and disposal</a:t>
            </a:r>
          </a:p>
          <a:p>
            <a:pPr lvl="1">
              <a:lnSpc>
                <a:spcPct val="150000"/>
              </a:lnSpc>
            </a:pPr>
            <a:r>
              <a:rPr lang="en-US" dirty="0"/>
              <a:t>Construction equipment</a:t>
            </a:r>
          </a:p>
          <a:p>
            <a:pPr lvl="1">
              <a:lnSpc>
                <a:spcPct val="150000"/>
              </a:lnSpc>
            </a:pPr>
            <a:r>
              <a:rPr lang="en-US" dirty="0"/>
              <a:t>Motor vehicles</a:t>
            </a:r>
          </a:p>
          <a:p>
            <a:pPr lvl="1">
              <a:lnSpc>
                <a:spcPct val="150000"/>
              </a:lnSpc>
            </a:pPr>
            <a:r>
              <a:rPr lang="en-US" dirty="0"/>
              <a:t>Tools and equipment</a:t>
            </a:r>
          </a:p>
          <a:p>
            <a:pPr lvl="1">
              <a:lnSpc>
                <a:spcPct val="150000"/>
              </a:lnSpc>
            </a:pPr>
            <a:r>
              <a:rPr lang="en-US" dirty="0"/>
              <a:t>Falling trees</a:t>
            </a:r>
          </a:p>
          <a:p>
            <a:pPr lvl="1">
              <a:lnSpc>
                <a:spcPct val="150000"/>
              </a:lnSpc>
            </a:pPr>
            <a:r>
              <a:rPr lang="en-US" dirty="0"/>
              <a:t>Woodchipper</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98560" y="3048932"/>
            <a:ext cx="3859640" cy="2893736"/>
          </a:xfrm>
          <a:prstGeom prst="rect">
            <a:avLst/>
          </a:prstGeom>
        </p:spPr>
      </p:pic>
    </p:spTree>
    <p:extLst>
      <p:ext uri="{BB962C8B-B14F-4D97-AF65-F5344CB8AC3E}">
        <p14:creationId xmlns:p14="http://schemas.microsoft.com/office/powerpoint/2010/main" val="1184525773"/>
      </p:ext>
    </p:extLst>
  </p:cSld>
  <p:clrMapOvr>
    <a:masterClrMapping/>
  </p:clrMapOvr>
  <p:transition/>
</p:sld>
</file>

<file path=ppt/theme/theme1.xml><?xml version="1.0" encoding="utf-8"?>
<a:theme xmlns:a="http://schemas.openxmlformats.org/drawingml/2006/main" name="1_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33379</TotalTime>
  <Pages>1</Pages>
  <Words>1457</Words>
  <Application>Microsoft Office PowerPoint</Application>
  <PresentationFormat>Letter Paper (8.5x11 in)</PresentationFormat>
  <Paragraphs>350</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Symbol</vt:lpstr>
      <vt:lpstr>Times New Roman</vt:lpstr>
      <vt:lpstr>Wingdings</vt:lpstr>
      <vt:lpstr>1_NCDOL  Standard</vt:lpstr>
      <vt:lpstr>Struck By/Caught Between</vt:lpstr>
      <vt:lpstr>Objectives</vt:lpstr>
      <vt:lpstr>PowerPoint Presentation</vt:lpstr>
      <vt:lpstr>Definitions</vt:lpstr>
      <vt:lpstr>Struck-By Hazards</vt:lpstr>
      <vt:lpstr>Struck-By Hazards</vt:lpstr>
      <vt:lpstr>Caught-In or Between Hazards</vt:lpstr>
      <vt:lpstr>Caught-In or Between Hazards </vt:lpstr>
      <vt:lpstr>Struck By/Caught Between Causes</vt:lpstr>
      <vt:lpstr>Construction Equipment</vt:lpstr>
      <vt:lpstr>Construction Equipment</vt:lpstr>
      <vt:lpstr>Construction Equipment</vt:lpstr>
      <vt:lpstr>Construction Equipment</vt:lpstr>
      <vt:lpstr>Construction Equipment</vt:lpstr>
      <vt:lpstr>Construction Equipment </vt:lpstr>
      <vt:lpstr>Construction Equipment </vt:lpstr>
      <vt:lpstr>Construction Equipment</vt:lpstr>
      <vt:lpstr>Motor Vehicles</vt:lpstr>
      <vt:lpstr>Motor Vehicles</vt:lpstr>
      <vt:lpstr>Motor Vehicles</vt:lpstr>
      <vt:lpstr>Motor Vehicles</vt:lpstr>
      <vt:lpstr>Motor Vehicles</vt:lpstr>
      <vt:lpstr>Motor Vehicles</vt:lpstr>
      <vt:lpstr>Motor Vehicles</vt:lpstr>
      <vt:lpstr>Materials Handling and Storage</vt:lpstr>
      <vt:lpstr>Materials Handling and Storage</vt:lpstr>
      <vt:lpstr>Materials Handling and Storage</vt:lpstr>
      <vt:lpstr>Materials Handling and Storage</vt:lpstr>
      <vt:lpstr>Materials Handling and Storage</vt:lpstr>
      <vt:lpstr>Materials Handling and Storage</vt:lpstr>
      <vt:lpstr>Materials Handling and Storage</vt:lpstr>
      <vt:lpstr>Materials Handling and Storage</vt:lpstr>
      <vt:lpstr>Materials Handling and Storage </vt:lpstr>
      <vt:lpstr>Tools and Equipment</vt:lpstr>
      <vt:lpstr>Tools and Equipment</vt:lpstr>
      <vt:lpstr>Tools and Equipment</vt:lpstr>
      <vt:lpstr>Tools and Equipment</vt:lpstr>
      <vt:lpstr>Falling Trees</vt:lpstr>
      <vt:lpstr>Woodchippers</vt:lpstr>
      <vt:lpstr>Preventing Struck By/Caught Between Injuries</vt:lpstr>
      <vt:lpstr>Summary</vt:lpstr>
      <vt:lpstr>Thank You For Attending!</vt:lpstr>
    </vt:vector>
  </TitlesOfParts>
  <Manager>Standards Review By Bobby Davis</Manager>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Struck By &amp; Caught Between</dc:title>
  <dc:creator>andy.sterlen@labor.nc.gov</dc:creator>
  <cp:lastModifiedBy>Lagoe, Wanda</cp:lastModifiedBy>
  <cp:revision>3138</cp:revision>
  <cp:lastPrinted>2016-07-26T18:54:17Z</cp:lastPrinted>
  <dcterms:created xsi:type="dcterms:W3CDTF">2001-05-15T12:53:32Z</dcterms:created>
  <dcterms:modified xsi:type="dcterms:W3CDTF">2021-10-18T16:20:25Z</dcterms:modified>
</cp:coreProperties>
</file>