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1" r:id="rId1"/>
  </p:sldMasterIdLst>
  <p:notesMasterIdLst>
    <p:notesMasterId r:id="rId34"/>
  </p:notesMasterIdLst>
  <p:handoutMasterIdLst>
    <p:handoutMasterId r:id="rId35"/>
  </p:handoutMasterIdLst>
  <p:sldIdLst>
    <p:sldId id="400" r:id="rId2"/>
    <p:sldId id="401" r:id="rId3"/>
    <p:sldId id="402" r:id="rId4"/>
    <p:sldId id="403" r:id="rId5"/>
    <p:sldId id="404" r:id="rId6"/>
    <p:sldId id="405" r:id="rId7"/>
    <p:sldId id="406" r:id="rId8"/>
    <p:sldId id="407" r:id="rId9"/>
    <p:sldId id="408" r:id="rId10"/>
    <p:sldId id="432" r:id="rId11"/>
    <p:sldId id="409" r:id="rId12"/>
    <p:sldId id="411" r:id="rId13"/>
    <p:sldId id="412" r:id="rId14"/>
    <p:sldId id="413" r:id="rId15"/>
    <p:sldId id="414" r:id="rId16"/>
    <p:sldId id="415" r:id="rId17"/>
    <p:sldId id="416" r:id="rId18"/>
    <p:sldId id="417" r:id="rId19"/>
    <p:sldId id="418" r:id="rId20"/>
    <p:sldId id="419" r:id="rId21"/>
    <p:sldId id="421" r:id="rId22"/>
    <p:sldId id="422" r:id="rId23"/>
    <p:sldId id="423" r:id="rId24"/>
    <p:sldId id="424" r:id="rId25"/>
    <p:sldId id="425" r:id="rId26"/>
    <p:sldId id="426" r:id="rId27"/>
    <p:sldId id="427" r:id="rId28"/>
    <p:sldId id="428" r:id="rId29"/>
    <p:sldId id="429" r:id="rId30"/>
    <p:sldId id="430" r:id="rId31"/>
    <p:sldId id="431" r:id="rId32"/>
    <p:sldId id="341" r:id="rId33"/>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00CC"/>
    <a:srgbClr val="008000"/>
    <a:srgbClr val="33CC33"/>
    <a:srgbClr val="000000"/>
    <a:srgbClr val="FFFFFF"/>
    <a:srgbClr val="FF5050"/>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F0405-28A0-4D38-9786-BC98B7A1F856}" v="2" dt="2021-10-25T11:13:07.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77010" autoAdjust="0"/>
  </p:normalViewPr>
  <p:slideViewPr>
    <p:cSldViewPr>
      <p:cViewPr varScale="1">
        <p:scale>
          <a:sx n="87" d="100"/>
          <a:sy n="87" d="100"/>
        </p:scale>
        <p:origin x="13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75"/>
    </p:cViewPr>
  </p:sorterViewPr>
  <p:notesViewPr>
    <p:cSldViewPr>
      <p:cViewPr varScale="1">
        <p:scale>
          <a:sx n="80" d="100"/>
          <a:sy n="80" d="100"/>
        </p:scale>
        <p:origin x="2058" y="1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goe, Wanda" userId="2d4a1ad1-61eb-4762-a917-567052f6c7c6" providerId="ADAL" clId="{B53F0405-28A0-4D38-9786-BC98B7A1F856}"/>
    <pc:docChg chg="modSld">
      <pc:chgData name="Lagoe, Wanda" userId="2d4a1ad1-61eb-4762-a917-567052f6c7c6" providerId="ADAL" clId="{B53F0405-28A0-4D38-9786-BC98B7A1F856}" dt="2021-10-25T11:19:02.516" v="7" actId="20577"/>
      <pc:docMkLst>
        <pc:docMk/>
      </pc:docMkLst>
      <pc:sldChg chg="modSp mod">
        <pc:chgData name="Lagoe, Wanda" userId="2d4a1ad1-61eb-4762-a917-567052f6c7c6" providerId="ADAL" clId="{B53F0405-28A0-4D38-9786-BC98B7A1F856}" dt="2021-10-25T11:14:06.171" v="6" actId="6549"/>
        <pc:sldMkLst>
          <pc:docMk/>
          <pc:sldMk cId="3512835498" sldId="400"/>
        </pc:sldMkLst>
        <pc:spChg chg="mod">
          <ac:chgData name="Lagoe, Wanda" userId="2d4a1ad1-61eb-4762-a917-567052f6c7c6" providerId="ADAL" clId="{B53F0405-28A0-4D38-9786-BC98B7A1F856}" dt="2021-10-25T11:14:06.171" v="6" actId="6549"/>
          <ac:spMkLst>
            <pc:docMk/>
            <pc:sldMk cId="3512835498" sldId="400"/>
            <ac:spMk id="5124" creationId="{00000000-0000-0000-0000-000000000000}"/>
          </ac:spMkLst>
        </pc:spChg>
      </pc:sldChg>
      <pc:sldChg chg="modSp mod">
        <pc:chgData name="Lagoe, Wanda" userId="2d4a1ad1-61eb-4762-a917-567052f6c7c6" providerId="ADAL" clId="{B53F0405-28A0-4D38-9786-BC98B7A1F856}" dt="2021-10-25T11:19:02.516" v="7" actId="20577"/>
        <pc:sldMkLst>
          <pc:docMk/>
          <pc:sldMk cId="123896664" sldId="425"/>
        </pc:sldMkLst>
        <pc:spChg chg="mod">
          <ac:chgData name="Lagoe, Wanda" userId="2d4a1ad1-61eb-4762-a917-567052f6c7c6" providerId="ADAL" clId="{B53F0405-28A0-4D38-9786-BC98B7A1F856}" dt="2021-10-25T11:19:02.516" v="7" actId="20577"/>
          <ac:spMkLst>
            <pc:docMk/>
            <pc:sldMk cId="123896664" sldId="425"/>
            <ac:spMk id="5" creationId="{00000000-0000-0000-0000-000000000000}"/>
          </ac:spMkLst>
        </pc:spChg>
      </pc:sldChg>
      <pc:sldChg chg="modSp mod">
        <pc:chgData name="Lagoe, Wanda" userId="2d4a1ad1-61eb-4762-a917-567052f6c7c6" providerId="ADAL" clId="{B53F0405-28A0-4D38-9786-BC98B7A1F856}" dt="2021-10-25T11:13:26.430" v="5" actId="20577"/>
        <pc:sldMkLst>
          <pc:docMk/>
          <pc:sldMk cId="1528820445" sldId="429"/>
        </pc:sldMkLst>
        <pc:spChg chg="mod">
          <ac:chgData name="Lagoe, Wanda" userId="2d4a1ad1-61eb-4762-a917-567052f6c7c6" providerId="ADAL" clId="{B53F0405-28A0-4D38-9786-BC98B7A1F856}" dt="2021-10-25T11:13:26.430" v="5" actId="20577"/>
          <ac:spMkLst>
            <pc:docMk/>
            <pc:sldMk cId="1528820445" sldId="429"/>
            <ac:spMk id="5" creationId="{00000000-0000-0000-0000-000000000000}"/>
          </ac:spMkLst>
        </pc:spChg>
      </pc:sldChg>
      <pc:sldChg chg="modSp">
        <pc:chgData name="Lagoe, Wanda" userId="2d4a1ad1-61eb-4762-a917-567052f6c7c6" providerId="ADAL" clId="{B53F0405-28A0-4D38-9786-BC98B7A1F856}" dt="2021-10-25T11:13:07.642" v="1" actId="1037"/>
        <pc:sldMkLst>
          <pc:docMk/>
          <pc:sldMk cId="3204679636" sldId="430"/>
        </pc:sldMkLst>
        <pc:spChg chg="mod">
          <ac:chgData name="Lagoe, Wanda" userId="2d4a1ad1-61eb-4762-a917-567052f6c7c6" providerId="ADAL" clId="{B53F0405-28A0-4D38-9786-BC98B7A1F856}" dt="2021-10-25T11:13:07.642" v="1" actId="1037"/>
          <ac:spMkLst>
            <pc:docMk/>
            <pc:sldMk cId="3204679636" sldId="430"/>
            <ac:spMk id="6656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9264007A-D0FA-4B35-AE8F-B63573362425}" type="slidenum">
              <a:rPr lang="en-US" altLang="en-US" sz="1000"/>
              <a:pPr/>
              <a:t>1</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Revised 10/2021</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1200" b="1" dirty="0">
              <a:latin typeface="Arial" panose="020B0604020202020204" pitchFamily="34" charset="0"/>
            </a:endParaRPr>
          </a:p>
          <a:p>
            <a:pPr eaLnBrk="1" hangingPunct="1"/>
            <a:r>
              <a:rPr lang="en-US" altLang="en-US" sz="1200" b="1" dirty="0">
                <a:latin typeface="Arial" panose="020B0604020202020204" pitchFamily="34" charset="0"/>
              </a:rPr>
              <a:t>	</a:t>
            </a:r>
          </a:p>
        </p:txBody>
      </p:sp>
    </p:spTree>
    <p:extLst>
      <p:ext uri="{BB962C8B-B14F-4D97-AF65-F5344CB8AC3E}">
        <p14:creationId xmlns:p14="http://schemas.microsoft.com/office/powerpoint/2010/main" val="364185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2C17CF1-8F85-473A-8814-AD33A1B5E1E9}" type="slidenum">
              <a:rPr lang="en-US" altLang="en-US" sz="1000"/>
              <a:pPr/>
              <a:t>10</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845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C3B1EDE-A801-434D-B27D-F3874576C2FE}" type="slidenum">
              <a:rPr lang="en-US" altLang="en-US" sz="1000"/>
              <a:pPr/>
              <a:t>11</a:t>
            </a:fld>
            <a:endParaRPr lang="en-US" altLang="en-US" sz="1000"/>
          </a:p>
        </p:txBody>
      </p:sp>
      <p:sp>
        <p:nvSpPr>
          <p:cNvPr id="24579" name="Rectangle 2"/>
          <p:cNvSpPr>
            <a:spLocks noGrp="1" noRot="1" noChangeAspect="1" noChangeArrowheads="1" noTextEdit="1"/>
          </p:cNvSpPr>
          <p:nvPr>
            <p:ph type="sldImg"/>
          </p:nvPr>
        </p:nvSpPr>
        <p:spPr>
          <a:xfrm>
            <a:off x="1139825" y="684213"/>
            <a:ext cx="4557713" cy="3419475"/>
          </a:xfrm>
          <a:ln/>
        </p:spPr>
      </p:sp>
      <p:sp>
        <p:nvSpPr>
          <p:cNvPr id="24580" name="Rectangle 3"/>
          <p:cNvSpPr>
            <a:spLocks noGrp="1" noChangeArrowheads="1"/>
          </p:cNvSpPr>
          <p:nvPr>
            <p:ph type="body" idx="1"/>
          </p:nvPr>
        </p:nvSpPr>
        <p:spPr>
          <a:xfrm>
            <a:off x="683315" y="4332133"/>
            <a:ext cx="5468082"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9178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861416D-DEB6-4974-A97A-69295F702159}" type="slidenum">
              <a:rPr lang="en-US" altLang="en-US" sz="1000"/>
              <a:pPr/>
              <a:t>12</a:t>
            </a:fld>
            <a:endParaRPr lang="en-US" alt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8636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EDC8197-8CBF-4C25-BB02-5C1997976F46}" type="slidenum">
              <a:rPr lang="en-US" altLang="en-US" sz="1000"/>
              <a:pPr/>
              <a:t>13</a:t>
            </a:fld>
            <a:endParaRPr lang="en-US" alt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2585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D2B8B83-67E2-4028-B92F-BE63E6E23D6B}" type="slidenum">
              <a:rPr lang="en-US" altLang="en-US" sz="1000"/>
              <a:pPr/>
              <a:t>14</a:t>
            </a:fld>
            <a:endParaRPr lang="en-US" alt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1126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FAE3A99-BD1A-4838-A2DA-0EAFFC6F8565}" type="slidenum">
              <a:rPr lang="en-US" altLang="en-US" sz="1000"/>
              <a:pPr/>
              <a:t>15</a:t>
            </a:fld>
            <a:endParaRPr lang="en-US" altLang="en-US" sz="1000"/>
          </a:p>
        </p:txBody>
      </p:sp>
      <p:sp>
        <p:nvSpPr>
          <p:cNvPr id="34819"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06872" y="4256928"/>
            <a:ext cx="5620969" cy="4103383"/>
          </a:xfrm>
          <a:ln/>
        </p:spPr>
        <p:txBody>
          <a:bodyPr/>
          <a:lstStyle/>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349789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B225DD0-D150-45F3-922C-6668CFB9F6E6}" type="slidenum">
              <a:rPr lang="en-US" altLang="en-US" sz="1000"/>
              <a:pPr/>
              <a:t>16</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404300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5DE5C1F0-9A60-4B42-AB84-53ED0B322FE7}" type="slidenum">
              <a:rPr lang="en-US" altLang="en-US" sz="1000"/>
              <a:pPr/>
              <a:t>17</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60755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3CCB8262-5FB1-4C88-8139-14C610E36580}" type="slidenum">
              <a:rPr lang="en-US" altLang="en-US" sz="1000" i="1"/>
              <a:pPr algn="r"/>
              <a:t>18</a:t>
            </a:fld>
            <a:endParaRPr lang="en-US" altLang="en-US" sz="1000" i="1"/>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16062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3F010E1-A90C-4BD3-B5E6-97B2020B14B9}" type="slidenum">
              <a:rPr lang="en-US" altLang="en-US" sz="1000"/>
              <a:pPr/>
              <a:t>19</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4763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14C7D4BA-2CE5-4E4D-B53E-E56D21CCF27F}" type="slidenum">
              <a:rPr lang="en-US" altLang="en-US" sz="1000"/>
              <a:pPr/>
              <a:t>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12901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0DBDA8B0-E7FF-422F-99C4-65C29ADF16C8}" type="slidenum">
              <a:rPr lang="en-US" altLang="en-US" sz="1000"/>
              <a:pPr/>
              <a:t>20</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8751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FEC9AC7-B096-4ECE-9914-B5610791DBE4}" type="slidenum">
              <a:rPr lang="en-US" altLang="en-US" sz="1000"/>
              <a:pPr/>
              <a:t>21</a:t>
            </a:fld>
            <a:endParaRPr lang="en-US" altLang="en-US"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753997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C8CEADB-31F1-47F3-986A-ACD01B1E10C6}" type="slidenum">
              <a:rPr lang="en-US" altLang="en-US" sz="1000"/>
              <a:pPr/>
              <a:t>22</a:t>
            </a:fld>
            <a:endParaRPr lang="en-US" altLang="en-US" sz="10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455543" y="4332133"/>
            <a:ext cx="5847181"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0298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AC33A3D5-AFC8-45A7-93B1-27FA7A893B6F}" type="slidenum">
              <a:rPr lang="en-US" altLang="en-US" sz="1000"/>
              <a:pPr/>
              <a:t>23</a:t>
            </a:fld>
            <a:endParaRPr lang="en-US" altLang="en-US" sz="10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76336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2A2BB11-1DF3-405E-8FD3-92E6E5221BCE}" type="slidenum">
              <a:rPr lang="en-US" altLang="en-US" sz="1000"/>
              <a:pPr/>
              <a:t>24</a:t>
            </a:fld>
            <a:endParaRPr lang="en-US" altLang="en-US" sz="10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6311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80DCB4-3F5A-4DAC-917C-3B669A34DE08}" type="slidenum">
              <a:rPr lang="en-US" altLang="en-US" sz="1000"/>
              <a:pPr/>
              <a:t>25</a:t>
            </a:fld>
            <a:endParaRPr lang="en-US" altLang="en-US" sz="10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1716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6927D5D1-6FB2-4247-9020-ACBA3694C245}" type="slidenum">
              <a:rPr lang="en-US" altLang="en-US" sz="1000"/>
              <a:pPr/>
              <a:t>26</a:t>
            </a:fld>
            <a:endParaRPr lang="en-US" alt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7688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D467E25-6C1D-4AE3-879B-2BFE231CB148}" type="slidenum">
              <a:rPr lang="en-US" altLang="en-US" sz="1000"/>
              <a:pPr/>
              <a:t>27</a:t>
            </a:fld>
            <a:endParaRPr lang="en-US" altLang="en-US" sz="10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6896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A9185F4D-D9AA-4B5F-B9CE-E330291FBF69}" type="slidenum">
              <a:rPr lang="en-US" altLang="en-US" sz="1000" i="1"/>
              <a:pPr algn="r"/>
              <a:t>28</a:t>
            </a:fld>
            <a:endParaRPr lang="en-US" altLang="en-US" sz="1000" i="1"/>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19357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2173DF35-3347-4D2E-B414-4AFD06BFF382}" type="slidenum">
              <a:rPr lang="en-US" altLang="en-US" sz="1000"/>
              <a:pPr/>
              <a:t>29</a:t>
            </a:fld>
            <a:endParaRPr lang="en-US" altLang="en-US" sz="10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7231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4B319AE-3277-4B45-9D3D-A004E9C6D793}" type="slidenum">
              <a:rPr lang="en-US" altLang="en-US" sz="1000"/>
              <a:pPr/>
              <a:t>3</a:t>
            </a:fld>
            <a:endParaRPr lang="en-US" altLang="en-US" sz="1000"/>
          </a:p>
        </p:txBody>
      </p:sp>
      <p:sp>
        <p:nvSpPr>
          <p:cNvPr id="10243" name="Rectangle 2"/>
          <p:cNvSpPr>
            <a:spLocks noGrp="1" noRot="1" noChangeAspect="1" noChangeArrowheads="1" noTextEdit="1"/>
          </p:cNvSpPr>
          <p:nvPr>
            <p:ph type="sldImg"/>
          </p:nvPr>
        </p:nvSpPr>
        <p:spPr>
          <a:xfrm>
            <a:off x="1139825" y="684213"/>
            <a:ext cx="4557713" cy="341947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1421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a:defRPr sz="3600">
                <a:solidFill>
                  <a:schemeClr val="tx1"/>
                </a:solidFill>
                <a:latin typeface="Times New Roman" panose="02020603050405020304" pitchFamily="18" charset="0"/>
              </a:defRPr>
            </a:lvl1pPr>
            <a:lvl2pPr marL="742950" indent="-285750" defTabSz="939800">
              <a:defRPr sz="3600">
                <a:solidFill>
                  <a:schemeClr val="tx1"/>
                </a:solidFill>
                <a:latin typeface="Times New Roman" panose="02020603050405020304" pitchFamily="18" charset="0"/>
              </a:defRPr>
            </a:lvl2pPr>
            <a:lvl3pPr marL="1143000" indent="-228600" defTabSz="939800">
              <a:defRPr sz="3600">
                <a:solidFill>
                  <a:schemeClr val="tx1"/>
                </a:solidFill>
                <a:latin typeface="Times New Roman" panose="02020603050405020304" pitchFamily="18" charset="0"/>
              </a:defRPr>
            </a:lvl3pPr>
            <a:lvl4pPr marL="1600200" indent="-228600" defTabSz="939800">
              <a:defRPr sz="3600">
                <a:solidFill>
                  <a:schemeClr val="tx1"/>
                </a:solidFill>
                <a:latin typeface="Times New Roman" panose="02020603050405020304" pitchFamily="18" charset="0"/>
              </a:defRPr>
            </a:lvl4pPr>
            <a:lvl5pPr marL="2057400" indent="-228600" defTabSz="939800">
              <a:defRPr sz="36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3600">
                <a:solidFill>
                  <a:schemeClr val="tx1"/>
                </a:solidFill>
                <a:latin typeface="Times New Roman" panose="02020603050405020304" pitchFamily="18" charset="0"/>
              </a:defRPr>
            </a:lvl9pPr>
          </a:lstStyle>
          <a:p>
            <a:pPr algn="r"/>
            <a:fld id="{E3B5EE3E-1034-4EF6-A408-0E8A4CB41F2F}" type="slidenum">
              <a:rPr lang="en-US" altLang="en-US" sz="1000" i="1"/>
              <a:pPr algn="r"/>
              <a:t>30</a:t>
            </a:fld>
            <a:endParaRPr lang="en-US" altLang="en-US" sz="1000" i="1"/>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02473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956765-BDCA-4CFE-B4DF-8E7685AEA2BC}" type="slidenum">
              <a:rPr lang="en-US" altLang="en-US" sz="1000"/>
              <a:pPr/>
              <a:t>31</a:t>
            </a:fld>
            <a:endParaRPr lang="en-US" altLang="en-US"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4072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60">
              <a:defRPr sz="3600" u="sng">
                <a:solidFill>
                  <a:schemeClr val="tx1"/>
                </a:solidFill>
                <a:latin typeface="Times New Roman" panose="02020603050405020304" pitchFamily="18" charset="0"/>
              </a:defRPr>
            </a:lvl1pPr>
            <a:lvl2pPr marL="753790" indent="-289920" defTabSz="945460">
              <a:defRPr sz="3600" u="sng">
                <a:solidFill>
                  <a:schemeClr val="tx1"/>
                </a:solidFill>
                <a:latin typeface="Times New Roman" panose="02020603050405020304" pitchFamily="18" charset="0"/>
              </a:defRPr>
            </a:lvl2pPr>
            <a:lvl3pPr marL="1159678" indent="-231936" defTabSz="945460">
              <a:defRPr sz="3600" u="sng">
                <a:solidFill>
                  <a:schemeClr val="tx1"/>
                </a:solidFill>
                <a:latin typeface="Times New Roman" panose="02020603050405020304" pitchFamily="18" charset="0"/>
              </a:defRPr>
            </a:lvl3pPr>
            <a:lvl4pPr marL="1623549" indent="-231936" defTabSz="945460">
              <a:defRPr sz="3600" u="sng">
                <a:solidFill>
                  <a:schemeClr val="tx1"/>
                </a:solidFill>
                <a:latin typeface="Times New Roman" panose="02020603050405020304" pitchFamily="18" charset="0"/>
              </a:defRPr>
            </a:lvl4pPr>
            <a:lvl5pPr marL="2087420" indent="-231936" defTabSz="945460">
              <a:defRPr sz="3600" u="sng">
                <a:solidFill>
                  <a:schemeClr val="tx1"/>
                </a:solidFill>
                <a:latin typeface="Times New Roman" panose="02020603050405020304" pitchFamily="18" charset="0"/>
              </a:defRPr>
            </a:lvl5pPr>
            <a:lvl6pPr marL="2551290" indent="-231936" defTabSz="945460" eaLnBrk="0" fontAlgn="base" hangingPunct="0">
              <a:spcBef>
                <a:spcPct val="0"/>
              </a:spcBef>
              <a:spcAft>
                <a:spcPct val="0"/>
              </a:spcAft>
              <a:defRPr sz="3600" u="sng">
                <a:solidFill>
                  <a:schemeClr val="tx1"/>
                </a:solidFill>
                <a:latin typeface="Times New Roman" panose="02020603050405020304" pitchFamily="18" charset="0"/>
              </a:defRPr>
            </a:lvl6pPr>
            <a:lvl7pPr marL="3015162" indent="-231936" defTabSz="945460" eaLnBrk="0" fontAlgn="base" hangingPunct="0">
              <a:spcBef>
                <a:spcPct val="0"/>
              </a:spcBef>
              <a:spcAft>
                <a:spcPct val="0"/>
              </a:spcAft>
              <a:defRPr sz="3600" u="sng">
                <a:solidFill>
                  <a:schemeClr val="tx1"/>
                </a:solidFill>
                <a:latin typeface="Times New Roman" panose="02020603050405020304" pitchFamily="18" charset="0"/>
              </a:defRPr>
            </a:lvl7pPr>
            <a:lvl8pPr marL="3479033" indent="-231936" defTabSz="945460" eaLnBrk="0" fontAlgn="base" hangingPunct="0">
              <a:spcBef>
                <a:spcPct val="0"/>
              </a:spcBef>
              <a:spcAft>
                <a:spcPct val="0"/>
              </a:spcAft>
              <a:defRPr sz="3600" u="sng">
                <a:solidFill>
                  <a:schemeClr val="tx1"/>
                </a:solidFill>
                <a:latin typeface="Times New Roman" panose="02020603050405020304" pitchFamily="18" charset="0"/>
              </a:defRPr>
            </a:lvl8pPr>
            <a:lvl9pPr marL="3942904" indent="-231936" defTabSz="945460"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32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35AF8930-174E-44F3-9DE9-5B4A256456DC}" type="slidenum">
              <a:rPr lang="en-US" altLang="en-US" sz="1000"/>
              <a:pPr/>
              <a:t>4</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pPr>
            <a:endParaRPr lang="en-US" altLang="en-US" sz="900" dirty="0">
              <a:latin typeface="Arial" panose="020B0604020202020204" pitchFamily="34" charset="0"/>
            </a:endParaRPr>
          </a:p>
          <a:p>
            <a:pPr eaLnBrk="1" hangingPunct="1">
              <a:lnSpc>
                <a:spcPct val="90000"/>
              </a:lnSpc>
            </a:pPr>
            <a:endParaRPr lang="en-US" altLang="en-US" sz="900" dirty="0">
              <a:latin typeface="Arial" panose="020B0604020202020204" pitchFamily="34" charset="0"/>
            </a:endParaRPr>
          </a:p>
          <a:p>
            <a:pPr eaLnBrk="1" hangingPunct="1">
              <a:lnSpc>
                <a:spcPct val="90000"/>
              </a:lnSpc>
              <a:buFontTx/>
              <a:buChar char="•"/>
            </a:pPr>
            <a:endParaRPr lang="en-US" altLang="en-US" sz="900" dirty="0">
              <a:latin typeface="Arial" panose="020B0604020202020204" pitchFamily="34" charset="0"/>
            </a:endParaRPr>
          </a:p>
          <a:p>
            <a:pPr eaLnBrk="1" hangingPunct="1">
              <a:lnSpc>
                <a:spcPct val="9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369115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3EE5932-A5DA-49AD-93F9-95C727D76978}" type="slidenum">
              <a:rPr lang="en-US" altLang="en-US" sz="1000"/>
              <a:pPr/>
              <a:t>5</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1956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78CF8B57-AAE6-40E5-8A4B-838BB5CE782B}" type="slidenum">
              <a:rPr lang="en-US" altLang="en-US" sz="1000"/>
              <a:pPr/>
              <a:t>6</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latin typeface="Arial" panose="020B0604020202020204" pitchFamily="34" charset="0"/>
              </a:rPr>
            </a:br>
            <a:endParaRPr lang="en-US" altLang="en-US" dirty="0">
              <a:latin typeface="Arial" panose="020B0604020202020204" pitchFamily="34" charset="0"/>
            </a:endParaRPr>
          </a:p>
        </p:txBody>
      </p:sp>
    </p:spTree>
    <p:extLst>
      <p:ext uri="{BB962C8B-B14F-4D97-AF65-F5344CB8AC3E}">
        <p14:creationId xmlns:p14="http://schemas.microsoft.com/office/powerpoint/2010/main" val="26136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F4E65C26-F846-41F5-AFDE-DBF8D134D942}" type="slidenum">
              <a:rPr lang="en-US" altLang="en-US" sz="1000"/>
              <a:pPr/>
              <a:t>7</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9020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CA1B15D4-1FC9-4977-983F-E5C04F2FE7A7}" type="slidenum">
              <a:rPr lang="en-US" altLang="en-US" sz="1000"/>
              <a:pPr/>
              <a:t>8</a:t>
            </a:fld>
            <a:endParaRPr lang="en-US" altLang="en-US" sz="1000"/>
          </a:p>
        </p:txBody>
      </p:sp>
    </p:spTree>
    <p:extLst>
      <p:ext uri="{BB962C8B-B14F-4D97-AF65-F5344CB8AC3E}">
        <p14:creationId xmlns:p14="http://schemas.microsoft.com/office/powerpoint/2010/main" val="305859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a:defRPr sz="3500">
                <a:solidFill>
                  <a:schemeClr val="tx1"/>
                </a:solidFill>
                <a:latin typeface="Times New Roman" panose="02020603050405020304" pitchFamily="18" charset="0"/>
              </a:defRPr>
            </a:lvl1pPr>
            <a:lvl2pPr marL="731880" indent="-281492" defTabSz="925797">
              <a:defRPr sz="3500">
                <a:solidFill>
                  <a:schemeClr val="tx1"/>
                </a:solidFill>
                <a:latin typeface="Times New Roman" panose="02020603050405020304" pitchFamily="18" charset="0"/>
              </a:defRPr>
            </a:lvl2pPr>
            <a:lvl3pPr marL="1125969" indent="-225194" defTabSz="925797">
              <a:defRPr sz="3500">
                <a:solidFill>
                  <a:schemeClr val="tx1"/>
                </a:solidFill>
                <a:latin typeface="Times New Roman" panose="02020603050405020304" pitchFamily="18" charset="0"/>
              </a:defRPr>
            </a:lvl3pPr>
            <a:lvl4pPr marL="1576357" indent="-225194" defTabSz="925797">
              <a:defRPr sz="3500">
                <a:solidFill>
                  <a:schemeClr val="tx1"/>
                </a:solidFill>
                <a:latin typeface="Times New Roman" panose="02020603050405020304" pitchFamily="18" charset="0"/>
              </a:defRPr>
            </a:lvl4pPr>
            <a:lvl5pPr marL="2026745" indent="-225194" defTabSz="925797">
              <a:defRPr sz="3500">
                <a:solidFill>
                  <a:schemeClr val="tx1"/>
                </a:solidFill>
                <a:latin typeface="Times New Roman" panose="02020603050405020304" pitchFamily="18"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defRPr>
            </a:lvl9pPr>
          </a:lstStyle>
          <a:p>
            <a:fld id="{B2C17CF1-8F85-473A-8814-AD33A1B5E1E9}" type="slidenum">
              <a:rPr lang="en-US" altLang="en-US" sz="1000"/>
              <a:pPr/>
              <a:t>9</a:t>
            </a:fld>
            <a:endParaRPr lang="en-US" alt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54807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5621" y="6077671"/>
            <a:ext cx="2046844" cy="744307"/>
          </a:xfrm>
          <a:prstGeom prst="rect">
            <a:avLst/>
          </a:prstGeom>
        </p:spPr>
      </p:pic>
    </p:spTree>
    <p:extLst>
      <p:ext uri="{BB962C8B-B14F-4D97-AF65-F5344CB8AC3E}">
        <p14:creationId xmlns:p14="http://schemas.microsoft.com/office/powerpoint/2010/main" val="3400396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2287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8175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33188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330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168051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2848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0702668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28600" y="6110288"/>
            <a:ext cx="2057400" cy="731838"/>
          </a:xfrm>
          <a:prstGeom prst="rect">
            <a:avLst/>
          </a:prstGeom>
        </p:spPr>
      </p:pic>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spTree>
    <p:extLst>
      <p:ext uri="{BB962C8B-B14F-4D97-AF65-F5344CB8AC3E}">
        <p14:creationId xmlns:p14="http://schemas.microsoft.com/office/powerpoint/2010/main" val="1641163447"/>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09600" y="2590800"/>
            <a:ext cx="7848600" cy="1301750"/>
          </a:xfrm>
        </p:spPr>
        <p:txBody>
          <a:bodyPr/>
          <a:lstStyle/>
          <a:p>
            <a:r>
              <a:rPr lang="en-US" altLang="en-US" sz="4000"/>
              <a:t>Electrical Safety in Construction  </a:t>
            </a:r>
          </a:p>
        </p:txBody>
      </p:sp>
      <p:sp>
        <p:nvSpPr>
          <p:cNvPr id="5123" name="Rectangle 9"/>
          <p:cNvSpPr>
            <a:spLocks noGrp="1" noChangeArrowheads="1"/>
          </p:cNvSpPr>
          <p:nvPr>
            <p:ph type="subTitle" sz="quarter" idx="1"/>
          </p:nvPr>
        </p:nvSpPr>
        <p:spPr>
          <a:xfrm>
            <a:off x="1143000" y="3962400"/>
            <a:ext cx="7162800" cy="509588"/>
          </a:xfrm>
          <a:noFill/>
        </p:spPr>
        <p:txBody>
          <a:bodyPr/>
          <a:lstStyle/>
          <a:p>
            <a:pPr algn="ctr"/>
            <a:r>
              <a:rPr lang="en-US" altLang="en-US" b="1" i="1"/>
              <a:t> 29 CFR 1926 Subpart K – Electrical </a:t>
            </a:r>
          </a:p>
        </p:txBody>
      </p:sp>
      <p:sp>
        <p:nvSpPr>
          <p:cNvPr id="5124" name="Text Box 10"/>
          <p:cNvSpPr txBox="1">
            <a:spLocks noChangeArrowheads="1"/>
          </p:cNvSpPr>
          <p:nvPr/>
        </p:nvSpPr>
        <p:spPr bwMode="auto">
          <a:xfrm>
            <a:off x="685800" y="5562600"/>
            <a:ext cx="6019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a:t>
            </a:r>
            <a:r>
              <a:rPr lang="en-US" altLang="en-US" sz="1600" b="1" u="none">
                <a:solidFill>
                  <a:srgbClr val="012D9A"/>
                </a:solidFill>
              </a:rPr>
              <a:t>by</a:t>
            </a:r>
            <a:r>
              <a:rPr lang="en-US" altLang="en-US" sz="1600" u="none">
                <a:solidFill>
                  <a:srgbClr val="777777"/>
                </a:solidFill>
              </a:rPr>
              <a:t>:</a:t>
            </a:r>
            <a:endParaRPr lang="en-US" altLang="en-US" sz="1600" u="none" dirty="0"/>
          </a:p>
        </p:txBody>
      </p:sp>
    </p:spTree>
    <p:extLst>
      <p:ext uri="{BB962C8B-B14F-4D97-AF65-F5344CB8AC3E}">
        <p14:creationId xmlns:p14="http://schemas.microsoft.com/office/powerpoint/2010/main" val="35128354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36602"/>
            <a:ext cx="7467600" cy="553998"/>
          </a:xfrm>
        </p:spPr>
        <p:txBody>
          <a:bodyPr/>
          <a:lstStyle/>
          <a:p>
            <a:r>
              <a:rPr lang="en-US" altLang="en-US" dirty="0"/>
              <a:t>Better Alternative</a:t>
            </a:r>
          </a:p>
        </p:txBody>
      </p:sp>
      <p:pic>
        <p:nvPicPr>
          <p:cNvPr id="4" name="Picture 3" descr="A picture containing text&#10;&#10;Description automatically generated">
            <a:extLst>
              <a:ext uri="{FF2B5EF4-FFF2-40B4-BE49-F238E27FC236}">
                <a16:creationId xmlns:a16="http://schemas.microsoft.com/office/drawing/2014/main" id="{4DC2E4E6-F56C-4358-9879-631DDC7F0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19200"/>
            <a:ext cx="5574774" cy="4618317"/>
          </a:xfrm>
          <a:prstGeom prst="rect">
            <a:avLst/>
          </a:prstGeom>
        </p:spPr>
      </p:pic>
    </p:spTree>
    <p:extLst>
      <p:ext uri="{BB962C8B-B14F-4D97-AF65-F5344CB8AC3E}">
        <p14:creationId xmlns:p14="http://schemas.microsoft.com/office/powerpoint/2010/main" val="27249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533400" y="1143000"/>
            <a:ext cx="8001000" cy="4378325"/>
          </a:xfrm>
        </p:spPr>
        <p:txBody>
          <a:bodyPr/>
          <a:lstStyle/>
          <a:p>
            <a:r>
              <a:rPr lang="en-US" altLang="en-US" dirty="0"/>
              <a:t>Equipment shall be installed and used in accordance with instructions.</a:t>
            </a:r>
          </a:p>
        </p:txBody>
      </p:sp>
      <p:sp>
        <p:nvSpPr>
          <p:cNvPr id="23555" name="Rectangle 5"/>
          <p:cNvSpPr>
            <a:spLocks noChangeArrowheads="1"/>
          </p:cNvSpPr>
          <p:nvPr/>
        </p:nvSpPr>
        <p:spPr bwMode="gray">
          <a:xfrm>
            <a:off x="457200" y="381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rPr>
              <a:t> </a:t>
            </a:r>
            <a:r>
              <a:rPr lang="en-US" altLang="en-US" sz="3600" b="1" u="none" dirty="0">
                <a:solidFill>
                  <a:srgbClr val="012D9A"/>
                </a:solidFill>
              </a:rPr>
              <a:t>General Requirements</a:t>
            </a:r>
            <a:r>
              <a:rPr lang="en-US" altLang="en-US" sz="4000" b="1" u="none" dirty="0">
                <a:solidFill>
                  <a:srgbClr val="012D9A"/>
                </a:solidFill>
              </a:rPr>
              <a:t>           </a:t>
            </a:r>
            <a:r>
              <a:rPr lang="en-US" altLang="en-US" sz="1800" u="none" dirty="0"/>
              <a:t>1926.403(b)(2)</a:t>
            </a:r>
            <a:r>
              <a:rPr lang="en-US" altLang="en-US" sz="4000" b="1" u="none" dirty="0">
                <a:solidFill>
                  <a:srgbClr val="012D9A"/>
                </a:solidFill>
              </a:rPr>
              <a:t> </a:t>
            </a:r>
          </a:p>
        </p:txBody>
      </p:sp>
      <p:grpSp>
        <p:nvGrpSpPr>
          <p:cNvPr id="23556" name="Group 5"/>
          <p:cNvGrpSpPr>
            <a:grpSpLocks/>
          </p:cNvGrpSpPr>
          <p:nvPr/>
        </p:nvGrpSpPr>
        <p:grpSpPr bwMode="auto">
          <a:xfrm>
            <a:off x="2514600" y="2181225"/>
            <a:ext cx="3962400" cy="3686175"/>
            <a:chOff x="2514600" y="2181225"/>
            <a:chExt cx="3962400" cy="3686175"/>
          </a:xfrm>
        </p:grpSpPr>
        <p:pic>
          <p:nvPicPr>
            <p:cNvPr id="23557" name="Picture 5" descr="C:\Users\cthunter1.EADS\Documents\000 PROJECTS\PPT REVIEW\2015\01 Const Ind\06 ELECTRICAL\Construction 48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181225"/>
              <a:ext cx="3962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6400" y="56388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140094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81000"/>
            <a:ext cx="8458200" cy="609600"/>
          </a:xfrm>
        </p:spPr>
        <p:txBody>
          <a:bodyPr/>
          <a:lstStyle/>
          <a:p>
            <a:r>
              <a:rPr lang="en-US" altLang="en-US" sz="4000" dirty="0"/>
              <a:t> </a:t>
            </a:r>
            <a:r>
              <a:rPr lang="en-US" altLang="en-US" dirty="0"/>
              <a:t>General Requirements</a:t>
            </a:r>
            <a:r>
              <a:rPr lang="en-US" altLang="en-US" sz="4000" dirty="0"/>
              <a:t>             </a:t>
            </a:r>
            <a:r>
              <a:rPr lang="en-US" altLang="en-US" sz="1800" b="0" dirty="0">
                <a:solidFill>
                  <a:schemeClr val="tx1"/>
                </a:solidFill>
              </a:rPr>
              <a:t>1926.403(h)</a:t>
            </a:r>
            <a:r>
              <a:rPr lang="en-US" altLang="en-US" sz="1600" b="0" dirty="0">
                <a:solidFill>
                  <a:schemeClr val="tx1"/>
                </a:solidFill>
              </a:rPr>
              <a:t> </a:t>
            </a:r>
            <a:endParaRPr lang="en-US" altLang="en-US" sz="4000" dirty="0">
              <a:solidFill>
                <a:schemeClr val="tx1"/>
              </a:solidFill>
            </a:endParaRPr>
          </a:p>
        </p:txBody>
      </p:sp>
      <p:sp>
        <p:nvSpPr>
          <p:cNvPr id="27651" name="Rectangle 3"/>
          <p:cNvSpPr>
            <a:spLocks noGrp="1" noChangeArrowheads="1"/>
          </p:cNvSpPr>
          <p:nvPr>
            <p:ph idx="1"/>
          </p:nvPr>
        </p:nvSpPr>
        <p:spPr>
          <a:xfrm>
            <a:off x="533400" y="1143000"/>
            <a:ext cx="8001000" cy="4525963"/>
          </a:xfrm>
        </p:spPr>
        <p:txBody>
          <a:bodyPr/>
          <a:lstStyle/>
          <a:p>
            <a:r>
              <a:rPr lang="en-US" altLang="en-US" dirty="0"/>
              <a:t>Each service, feeder, and branch circuit, at its disconnecting means or over current device, shall be legibly marked to indicate its purpose.</a:t>
            </a:r>
          </a:p>
        </p:txBody>
      </p:sp>
      <p:grpSp>
        <p:nvGrpSpPr>
          <p:cNvPr id="27652" name="Group 5"/>
          <p:cNvGrpSpPr>
            <a:grpSpLocks/>
          </p:cNvGrpSpPr>
          <p:nvPr/>
        </p:nvGrpSpPr>
        <p:grpSpPr bwMode="auto">
          <a:xfrm>
            <a:off x="2819400" y="2743200"/>
            <a:ext cx="5410200" cy="3033713"/>
            <a:chOff x="2819400" y="2743200"/>
            <a:chExt cx="5410200" cy="3033713"/>
          </a:xfrm>
        </p:grpSpPr>
        <p:pic>
          <p:nvPicPr>
            <p:cNvPr id="27653" name="Picture 6" descr="C:\Users\cthunter1.EADS\Documents\000 PROJECTS\PPT REVIEW\2015\02 Gen Ind\11 ELECTRICAL\(Asheville 317838803) 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2743200"/>
              <a:ext cx="540226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55626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17950404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458200" cy="615553"/>
          </a:xfrm>
        </p:spPr>
        <p:txBody>
          <a:bodyPr/>
          <a:lstStyle/>
          <a:p>
            <a:r>
              <a:rPr lang="en-US" altLang="en-US" sz="4000" dirty="0"/>
              <a:t> </a:t>
            </a:r>
            <a:r>
              <a:rPr lang="en-US" altLang="en-US" dirty="0"/>
              <a:t>General Requirements</a:t>
            </a:r>
            <a:r>
              <a:rPr lang="en-US" altLang="en-US" sz="4000" dirty="0"/>
              <a:t>            </a:t>
            </a:r>
            <a:r>
              <a:rPr lang="en-US" altLang="en-US" sz="1800" b="0" dirty="0">
                <a:solidFill>
                  <a:schemeClr val="tx1"/>
                </a:solidFill>
              </a:rPr>
              <a:t>1926.403(</a:t>
            </a:r>
            <a:r>
              <a:rPr lang="en-US" altLang="en-US" sz="1800" b="0" dirty="0" err="1">
                <a:solidFill>
                  <a:schemeClr val="tx1"/>
                </a:solidFill>
              </a:rPr>
              <a:t>i</a:t>
            </a:r>
            <a:r>
              <a:rPr lang="en-US" altLang="en-US" sz="1800" b="0" dirty="0">
                <a:solidFill>
                  <a:schemeClr val="tx1"/>
                </a:solidFill>
              </a:rPr>
              <a:t>)(2)</a:t>
            </a:r>
            <a:r>
              <a:rPr lang="en-US" altLang="en-US" sz="1600" b="0" dirty="0">
                <a:solidFill>
                  <a:schemeClr val="tx1"/>
                </a:solidFill>
              </a:rPr>
              <a:t> </a:t>
            </a:r>
            <a:endParaRPr lang="en-US" altLang="en-US" sz="4000" dirty="0">
              <a:solidFill>
                <a:schemeClr val="tx1"/>
              </a:solidFill>
            </a:endParaRPr>
          </a:p>
        </p:txBody>
      </p:sp>
      <p:sp>
        <p:nvSpPr>
          <p:cNvPr id="29699" name="Rectangle 3"/>
          <p:cNvSpPr>
            <a:spLocks noGrp="1" noChangeArrowheads="1"/>
          </p:cNvSpPr>
          <p:nvPr>
            <p:ph idx="1"/>
          </p:nvPr>
        </p:nvSpPr>
        <p:spPr>
          <a:xfrm>
            <a:off x="533400" y="1143000"/>
            <a:ext cx="4343400" cy="4525963"/>
          </a:xfrm>
        </p:spPr>
        <p:txBody>
          <a:bodyPr/>
          <a:lstStyle/>
          <a:p>
            <a:r>
              <a:rPr lang="en-US" altLang="en-US" dirty="0"/>
              <a:t>Live parts of electric equipment operating at 50 volts or more shall be guarded against accidental contact by cabinets or other forms of enclosures, or by another suitable method.</a:t>
            </a:r>
          </a:p>
        </p:txBody>
      </p:sp>
      <p:grpSp>
        <p:nvGrpSpPr>
          <p:cNvPr id="29700" name="Group 5"/>
          <p:cNvGrpSpPr>
            <a:grpSpLocks/>
          </p:cNvGrpSpPr>
          <p:nvPr/>
        </p:nvGrpSpPr>
        <p:grpSpPr bwMode="auto">
          <a:xfrm>
            <a:off x="5105400" y="1219200"/>
            <a:ext cx="3276600" cy="4603750"/>
            <a:chOff x="5105400" y="1219200"/>
            <a:chExt cx="3276600" cy="4603750"/>
          </a:xfrm>
        </p:grpSpPr>
        <p:pic>
          <p:nvPicPr>
            <p:cNvPr id="29701" name="Picture 6" descr="C:\Users\cthunter1.EADS\Documents\000 PROJECTS\PPT REVIEW\2015\02 Gen Ind\11 ELECTRICAL\(Asheville 316774215) IMG_14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219200"/>
              <a:ext cx="322262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91400" y="56388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42821545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1926.404(a)(2)</a:t>
            </a:r>
            <a:r>
              <a:rPr lang="en-US" altLang="en-US" sz="1600" b="0" dirty="0"/>
              <a:t> </a:t>
            </a:r>
          </a:p>
        </p:txBody>
      </p:sp>
      <p:sp>
        <p:nvSpPr>
          <p:cNvPr id="31747" name="Rectangle 5"/>
          <p:cNvSpPr>
            <a:spLocks noGrp="1" noChangeArrowheads="1"/>
          </p:cNvSpPr>
          <p:nvPr>
            <p:ph idx="1"/>
          </p:nvPr>
        </p:nvSpPr>
        <p:spPr>
          <a:xfrm>
            <a:off x="533400" y="1143000"/>
            <a:ext cx="4267200" cy="4525963"/>
          </a:xfrm>
          <a:noFill/>
        </p:spPr>
        <p:txBody>
          <a:bodyPr/>
          <a:lstStyle/>
          <a:p>
            <a:r>
              <a:rPr lang="en-US" altLang="en-US" dirty="0"/>
              <a:t>Polarity of connections</a:t>
            </a:r>
          </a:p>
          <a:p>
            <a:endParaRPr lang="en-US" altLang="en-US" sz="800" dirty="0"/>
          </a:p>
          <a:p>
            <a:pPr lvl="1"/>
            <a:r>
              <a:rPr lang="en-US" altLang="en-US" dirty="0"/>
              <a:t>No grounded conductor may be attached to any terminal or lead so as to reverse designated polarity.</a:t>
            </a:r>
          </a:p>
        </p:txBody>
      </p:sp>
      <p:grpSp>
        <p:nvGrpSpPr>
          <p:cNvPr id="31748" name="Group 21"/>
          <p:cNvGrpSpPr>
            <a:grpSpLocks/>
          </p:cNvGrpSpPr>
          <p:nvPr/>
        </p:nvGrpSpPr>
        <p:grpSpPr bwMode="auto">
          <a:xfrm>
            <a:off x="4114800" y="1752600"/>
            <a:ext cx="5029200" cy="3521075"/>
            <a:chOff x="4114800" y="1752600"/>
            <a:chExt cx="5029200" cy="3521075"/>
          </a:xfrm>
        </p:grpSpPr>
        <p:grpSp>
          <p:nvGrpSpPr>
            <p:cNvPr id="31751" name="Group 20"/>
            <p:cNvGrpSpPr>
              <a:grpSpLocks/>
            </p:cNvGrpSpPr>
            <p:nvPr/>
          </p:nvGrpSpPr>
          <p:grpSpPr bwMode="auto">
            <a:xfrm>
              <a:off x="5638800" y="1752600"/>
              <a:ext cx="1981200" cy="3048000"/>
              <a:chOff x="5638800" y="1752600"/>
              <a:chExt cx="1981200" cy="3048000"/>
            </a:xfrm>
          </p:grpSpPr>
          <p:pic>
            <p:nvPicPr>
              <p:cNvPr id="31765" name="Picture 19" descr="DSC025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752600"/>
                <a:ext cx="190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629400" y="4572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
          <p:nvSpPr>
            <p:cNvPr id="31752" name="Text Box 15"/>
            <p:cNvSpPr txBox="1">
              <a:spLocks noChangeArrowheads="1"/>
            </p:cNvSpPr>
            <p:nvPr/>
          </p:nvSpPr>
          <p:spPr bwMode="auto">
            <a:xfrm>
              <a:off x="4114800" y="3352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chemeClr val="accent2"/>
                  </a:solidFill>
                  <a:latin typeface="Arial Unicode MS" panose="020B0604020202020204" pitchFamily="34" charset="-128"/>
                </a:rPr>
                <a:t>Hot</a:t>
              </a:r>
            </a:p>
          </p:txBody>
        </p:sp>
        <p:sp>
          <p:nvSpPr>
            <p:cNvPr id="31753" name="Text Box 17"/>
            <p:cNvSpPr txBox="1">
              <a:spLocks noChangeArrowheads="1"/>
            </p:cNvSpPr>
            <p:nvPr/>
          </p:nvSpPr>
          <p:spPr bwMode="auto">
            <a:xfrm>
              <a:off x="7391400" y="25146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u="none" dirty="0">
                  <a:solidFill>
                    <a:srgbClr val="4D9505"/>
                  </a:solidFill>
                  <a:latin typeface="Arial Unicode MS" panose="020B0604020202020204" pitchFamily="34" charset="-128"/>
                </a:rPr>
                <a:t>   Ground</a:t>
              </a:r>
            </a:p>
          </p:txBody>
        </p:sp>
        <p:sp>
          <p:nvSpPr>
            <p:cNvPr id="31754" name="Text Box 18"/>
            <p:cNvSpPr txBox="1">
              <a:spLocks noChangeArrowheads="1"/>
            </p:cNvSpPr>
            <p:nvPr/>
          </p:nvSpPr>
          <p:spPr bwMode="auto">
            <a:xfrm>
              <a:off x="7086600" y="1828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chemeClr val="accent2"/>
                  </a:solidFill>
                  <a:latin typeface="Arial Unicode MS" panose="020B0604020202020204" pitchFamily="34" charset="-128"/>
                </a:rPr>
                <a:t>Hot</a:t>
              </a:r>
            </a:p>
          </p:txBody>
        </p:sp>
        <p:sp>
          <p:nvSpPr>
            <p:cNvPr id="31755" name="Text Box 20"/>
            <p:cNvSpPr txBox="1">
              <a:spLocks noChangeArrowheads="1"/>
            </p:cNvSpPr>
            <p:nvPr/>
          </p:nvSpPr>
          <p:spPr bwMode="auto">
            <a:xfrm>
              <a:off x="4724400" y="48768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solidFill>
                    <a:srgbClr val="4D9505"/>
                  </a:solidFill>
                  <a:latin typeface="Arial Unicode MS" panose="020B0604020202020204" pitchFamily="34" charset="-128"/>
                </a:rPr>
                <a:t>Ground</a:t>
              </a:r>
            </a:p>
          </p:txBody>
        </p:sp>
        <p:sp>
          <p:nvSpPr>
            <p:cNvPr id="31756" name="Line 21"/>
            <p:cNvSpPr>
              <a:spLocks noChangeShapeType="1"/>
            </p:cNvSpPr>
            <p:nvPr/>
          </p:nvSpPr>
          <p:spPr bwMode="auto">
            <a:xfrm flipH="1">
              <a:off x="6781800" y="2286000"/>
              <a:ext cx="990600" cy="381000"/>
            </a:xfrm>
            <a:prstGeom prst="line">
              <a:avLst/>
            </a:prstGeom>
            <a:noFill/>
            <a:ln w="41275">
              <a:solidFill>
                <a:schemeClr val="accent2"/>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57" name="Line 22"/>
            <p:cNvSpPr>
              <a:spLocks noChangeShapeType="1"/>
            </p:cNvSpPr>
            <p:nvPr/>
          </p:nvSpPr>
          <p:spPr bwMode="auto">
            <a:xfrm>
              <a:off x="5334000" y="3657600"/>
              <a:ext cx="914400" cy="76200"/>
            </a:xfrm>
            <a:prstGeom prst="line">
              <a:avLst/>
            </a:prstGeom>
            <a:noFill/>
            <a:ln w="41275">
              <a:solidFill>
                <a:schemeClr val="accent2"/>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58" name="Text Box 23"/>
            <p:cNvSpPr txBox="1">
              <a:spLocks noChangeArrowheads="1"/>
            </p:cNvSpPr>
            <p:nvPr/>
          </p:nvSpPr>
          <p:spPr bwMode="auto">
            <a:xfrm>
              <a:off x="7391400" y="48006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latin typeface="Arial Unicode MS" panose="020B0604020202020204" pitchFamily="34" charset="-128"/>
                </a:rPr>
                <a:t>Neutral</a:t>
              </a:r>
            </a:p>
          </p:txBody>
        </p:sp>
        <p:sp>
          <p:nvSpPr>
            <p:cNvPr id="31759" name="Line 24"/>
            <p:cNvSpPr>
              <a:spLocks noChangeShapeType="1"/>
            </p:cNvSpPr>
            <p:nvPr/>
          </p:nvSpPr>
          <p:spPr bwMode="auto">
            <a:xfrm flipH="1" flipV="1">
              <a:off x="6781800" y="3810000"/>
              <a:ext cx="914400" cy="914400"/>
            </a:xfrm>
            <a:prstGeom prst="line">
              <a:avLst/>
            </a:prstGeom>
            <a:noFill/>
            <a:ln w="41275">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0" name="Line 25"/>
            <p:cNvSpPr>
              <a:spLocks noChangeShapeType="1"/>
            </p:cNvSpPr>
            <p:nvPr/>
          </p:nvSpPr>
          <p:spPr bwMode="auto">
            <a:xfrm>
              <a:off x="5410200" y="2438400"/>
              <a:ext cx="838200" cy="228600"/>
            </a:xfrm>
            <a:prstGeom prst="line">
              <a:avLst/>
            </a:prstGeom>
            <a:noFill/>
            <a:ln w="41275">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1" name="Text Box 26"/>
            <p:cNvSpPr txBox="1">
              <a:spLocks noChangeArrowheads="1"/>
            </p:cNvSpPr>
            <p:nvPr/>
          </p:nvSpPr>
          <p:spPr bwMode="auto">
            <a:xfrm>
              <a:off x="4876800" y="19050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spcBef>
                  <a:spcPct val="50000"/>
                </a:spcBef>
                <a:buClrTx/>
                <a:buSzTx/>
                <a:buFontTx/>
                <a:buNone/>
              </a:pPr>
              <a:r>
                <a:rPr lang="en-US" altLang="en-US" sz="2000" u="none" dirty="0"/>
                <a:t>Neutral</a:t>
              </a:r>
            </a:p>
          </p:txBody>
        </p:sp>
        <p:sp>
          <p:nvSpPr>
            <p:cNvPr id="31762" name="Line 27"/>
            <p:cNvSpPr>
              <a:spLocks noChangeShapeType="1"/>
            </p:cNvSpPr>
            <p:nvPr/>
          </p:nvSpPr>
          <p:spPr bwMode="auto">
            <a:xfrm flipV="1">
              <a:off x="6019800" y="4191000"/>
              <a:ext cx="457200" cy="762000"/>
            </a:xfrm>
            <a:prstGeom prst="line">
              <a:avLst/>
            </a:prstGeom>
            <a:noFill/>
            <a:ln w="41275">
              <a:solidFill>
                <a:srgbClr val="4D9505"/>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3" name="Line 28"/>
            <p:cNvSpPr>
              <a:spLocks noChangeShapeType="1"/>
            </p:cNvSpPr>
            <p:nvPr/>
          </p:nvSpPr>
          <p:spPr bwMode="auto">
            <a:xfrm flipH="1">
              <a:off x="6705600" y="2819400"/>
              <a:ext cx="914400" cy="152400"/>
            </a:xfrm>
            <a:prstGeom prst="line">
              <a:avLst/>
            </a:prstGeom>
            <a:noFill/>
            <a:ln w="41275">
              <a:solidFill>
                <a:srgbClr val="4D9505"/>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31764" name="Line 21"/>
            <p:cNvSpPr>
              <a:spLocks noChangeShapeType="1"/>
            </p:cNvSpPr>
            <p:nvPr/>
          </p:nvSpPr>
          <p:spPr bwMode="auto">
            <a:xfrm>
              <a:off x="4953000" y="3276600"/>
              <a:ext cx="3505200" cy="0"/>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1749" name="Text Box 22"/>
          <p:cNvSpPr txBox="1">
            <a:spLocks noChangeArrowheads="1"/>
          </p:cNvSpPr>
          <p:nvPr/>
        </p:nvSpPr>
        <p:spPr bwMode="auto">
          <a:xfrm>
            <a:off x="5486400" y="5486400"/>
            <a:ext cx="232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solidFill>
                  <a:srgbClr val="012D9A"/>
                </a:solidFill>
              </a:rPr>
              <a:t>Reversed Polarity</a:t>
            </a:r>
          </a:p>
        </p:txBody>
      </p:sp>
      <p:sp>
        <p:nvSpPr>
          <p:cNvPr id="31750" name="Text Box 23"/>
          <p:cNvSpPr txBox="1">
            <a:spLocks noChangeArrowheads="1"/>
          </p:cNvSpPr>
          <p:nvPr/>
        </p:nvSpPr>
        <p:spPr bwMode="auto">
          <a:xfrm>
            <a:off x="5486400" y="11430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solidFill>
                  <a:srgbClr val="012D9A"/>
                </a:solidFill>
              </a:rPr>
              <a:t>Correct Polarity</a:t>
            </a:r>
          </a:p>
        </p:txBody>
      </p:sp>
    </p:spTree>
    <p:extLst>
      <p:ext uri="{BB962C8B-B14F-4D97-AF65-F5344CB8AC3E}">
        <p14:creationId xmlns:p14="http://schemas.microsoft.com/office/powerpoint/2010/main" val="10176231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1926.404(b)(1)(</a:t>
            </a:r>
            <a:r>
              <a:rPr lang="en-US" altLang="en-US" sz="1800" b="0" dirty="0" err="1">
                <a:solidFill>
                  <a:schemeClr val="tx1"/>
                </a:solidFill>
              </a:rPr>
              <a:t>i</a:t>
            </a:r>
            <a:r>
              <a:rPr lang="en-US" altLang="en-US" sz="1800" b="0" dirty="0">
                <a:solidFill>
                  <a:schemeClr val="tx1"/>
                </a:solidFill>
              </a:rPr>
              <a:t>)</a:t>
            </a:r>
            <a:r>
              <a:rPr lang="en-US" altLang="en-US" sz="1600" b="0" dirty="0"/>
              <a:t> </a:t>
            </a:r>
          </a:p>
        </p:txBody>
      </p:sp>
      <p:sp>
        <p:nvSpPr>
          <p:cNvPr id="33795" name="Rectangle 3"/>
          <p:cNvSpPr>
            <a:spLocks noGrp="1" noChangeArrowheads="1"/>
          </p:cNvSpPr>
          <p:nvPr>
            <p:ph idx="1"/>
          </p:nvPr>
        </p:nvSpPr>
        <p:spPr>
          <a:xfrm>
            <a:off x="533400" y="1219200"/>
            <a:ext cx="4038600" cy="4525963"/>
          </a:xfrm>
        </p:spPr>
        <p:txBody>
          <a:bodyPr/>
          <a:lstStyle/>
          <a:p>
            <a:r>
              <a:rPr lang="en-US" altLang="en-US" dirty="0"/>
              <a:t>Employer shall use either ground fault circuit interrupters</a:t>
            </a:r>
          </a:p>
          <a:p>
            <a:pPr algn="ctr">
              <a:buFont typeface="Wingdings" panose="05000000000000000000" pitchFamily="2" charset="2"/>
              <a:buNone/>
            </a:pPr>
            <a:endParaRPr lang="en-US" altLang="en-US" sz="1200" b="1" i="1" dirty="0"/>
          </a:p>
          <a:p>
            <a:pPr algn="ctr">
              <a:buFont typeface="Wingdings" panose="05000000000000000000" pitchFamily="2" charset="2"/>
              <a:buNone/>
            </a:pPr>
            <a:r>
              <a:rPr lang="en-US" altLang="en-US" b="1" i="1" dirty="0"/>
              <a:t>Or</a:t>
            </a:r>
          </a:p>
          <a:p>
            <a:endParaRPr lang="en-US" altLang="en-US" sz="1200" dirty="0"/>
          </a:p>
          <a:p>
            <a:r>
              <a:rPr lang="en-US" altLang="en-US" dirty="0"/>
              <a:t>An assured equipment grounding conductor program to protect employees.</a:t>
            </a:r>
          </a:p>
          <a:p>
            <a:endParaRPr lang="en-US" altLang="en-US" sz="2400" dirty="0"/>
          </a:p>
        </p:txBody>
      </p:sp>
      <p:grpSp>
        <p:nvGrpSpPr>
          <p:cNvPr id="33796" name="Group 5"/>
          <p:cNvGrpSpPr>
            <a:grpSpLocks/>
          </p:cNvGrpSpPr>
          <p:nvPr/>
        </p:nvGrpSpPr>
        <p:grpSpPr bwMode="auto">
          <a:xfrm>
            <a:off x="4648200" y="1447800"/>
            <a:ext cx="3810000" cy="4237038"/>
            <a:chOff x="4572000" y="1447800"/>
            <a:chExt cx="3810000" cy="4237038"/>
          </a:xfrm>
        </p:grpSpPr>
        <p:pic>
          <p:nvPicPr>
            <p:cNvPr id="33797" name="Picture 4" descr="C:\Users\cthunter1.EADS\Documents\000 PROJECTS\PPT REVIEW\2015\01 Const Ind\06 ELECTRICAL\(Asheville 316889047) Reuben Perez (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447800"/>
              <a:ext cx="3810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54864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0082870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1926.404(f)(3)</a:t>
            </a:r>
            <a:r>
              <a:rPr lang="en-US" altLang="en-US" sz="1600" b="0" dirty="0"/>
              <a:t> </a:t>
            </a:r>
          </a:p>
        </p:txBody>
      </p:sp>
      <p:sp>
        <p:nvSpPr>
          <p:cNvPr id="35843" name="Rectangle 3"/>
          <p:cNvSpPr>
            <a:spLocks noGrp="1" noChangeArrowheads="1"/>
          </p:cNvSpPr>
          <p:nvPr>
            <p:ph idx="1"/>
          </p:nvPr>
        </p:nvSpPr>
        <p:spPr>
          <a:xfrm>
            <a:off x="533400" y="1189037"/>
            <a:ext cx="8077200" cy="4525963"/>
          </a:xfrm>
        </p:spPr>
        <p:txBody>
          <a:bodyPr/>
          <a:lstStyle/>
          <a:p>
            <a:pPr>
              <a:lnSpc>
                <a:spcPct val="90000"/>
              </a:lnSpc>
            </a:pPr>
            <a:r>
              <a:rPr lang="en-US" altLang="en-US" dirty="0"/>
              <a:t>Portable generators need not be grounded if:</a:t>
            </a:r>
          </a:p>
          <a:p>
            <a:pPr>
              <a:lnSpc>
                <a:spcPct val="90000"/>
              </a:lnSpc>
            </a:pPr>
            <a:endParaRPr lang="en-US" altLang="en-US" sz="900" dirty="0"/>
          </a:p>
          <a:p>
            <a:pPr lvl="1">
              <a:buClr>
                <a:schemeClr val="bg2"/>
              </a:buClr>
            </a:pPr>
            <a:r>
              <a:rPr lang="en-US" altLang="en-US" dirty="0"/>
              <a:t>Supplies only equipment mounted on the generator </a:t>
            </a:r>
          </a:p>
          <a:p>
            <a:pPr lvl="1">
              <a:buClr>
                <a:schemeClr val="bg2"/>
              </a:buClr>
              <a:buFont typeface="Symbol" panose="05050102010706020507" pitchFamily="18" charset="2"/>
              <a:buNone/>
            </a:pPr>
            <a:r>
              <a:rPr lang="en-US" altLang="en-US" dirty="0"/>
              <a:t>   and/or cord and plug equipment is plugged into </a:t>
            </a:r>
          </a:p>
          <a:p>
            <a:pPr lvl="1">
              <a:buClr>
                <a:schemeClr val="bg2"/>
              </a:buClr>
              <a:buFont typeface="Symbol" panose="05050102010706020507" pitchFamily="18" charset="2"/>
              <a:buNone/>
            </a:pPr>
            <a:r>
              <a:rPr lang="en-US" altLang="en-US" dirty="0"/>
              <a:t>   receptacle mounted on the generator.</a:t>
            </a:r>
          </a:p>
          <a:p>
            <a:pPr lvl="1">
              <a:buClr>
                <a:schemeClr val="bg2"/>
              </a:buClr>
            </a:pPr>
            <a:endParaRPr lang="en-US" altLang="en-US" sz="400" dirty="0"/>
          </a:p>
          <a:p>
            <a:pPr lvl="1">
              <a:buClr>
                <a:schemeClr val="bg2"/>
              </a:buClr>
            </a:pPr>
            <a:endParaRPr lang="en-US" altLang="en-US" sz="1200" dirty="0"/>
          </a:p>
          <a:p>
            <a:pPr lvl="1">
              <a:buClr>
                <a:schemeClr val="bg2"/>
              </a:buClr>
            </a:pPr>
            <a:r>
              <a:rPr lang="en-US" altLang="en-US" dirty="0"/>
              <a:t>Noncurrent-carrying metal parts of equipment and </a:t>
            </a:r>
          </a:p>
          <a:p>
            <a:pPr lvl="1">
              <a:buClr>
                <a:schemeClr val="bg2"/>
              </a:buClr>
              <a:buFont typeface="Symbol" panose="05050102010706020507" pitchFamily="18" charset="2"/>
              <a:buNone/>
            </a:pPr>
            <a:r>
              <a:rPr lang="en-US" altLang="en-US" dirty="0"/>
              <a:t>   grounding conductor terminals of the receptacle </a:t>
            </a:r>
          </a:p>
          <a:p>
            <a:pPr lvl="1">
              <a:buClr>
                <a:schemeClr val="bg2"/>
              </a:buClr>
              <a:buFont typeface="Symbol" panose="05050102010706020507" pitchFamily="18" charset="2"/>
              <a:buNone/>
            </a:pPr>
            <a:r>
              <a:rPr lang="en-US" altLang="en-US" dirty="0"/>
              <a:t>   are bonded to generator frame.</a:t>
            </a:r>
          </a:p>
          <a:p>
            <a:pPr lvl="1">
              <a:lnSpc>
                <a:spcPct val="90000"/>
              </a:lnSpc>
              <a:buClr>
                <a:schemeClr val="bg2"/>
              </a:buClr>
            </a:pPr>
            <a:endParaRPr lang="en-US" altLang="en-US" dirty="0"/>
          </a:p>
        </p:txBody>
      </p:sp>
      <p:grpSp>
        <p:nvGrpSpPr>
          <p:cNvPr id="35844" name="Group 7"/>
          <p:cNvGrpSpPr>
            <a:grpSpLocks/>
          </p:cNvGrpSpPr>
          <p:nvPr/>
        </p:nvGrpSpPr>
        <p:grpSpPr bwMode="auto">
          <a:xfrm>
            <a:off x="6553200" y="3930650"/>
            <a:ext cx="1981200" cy="2012950"/>
            <a:chOff x="6248400" y="3886200"/>
            <a:chExt cx="1981200" cy="2012950"/>
          </a:xfrm>
        </p:grpSpPr>
        <p:pic>
          <p:nvPicPr>
            <p:cNvPr id="3584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886200"/>
              <a:ext cx="1905000" cy="197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 name="TextBox 4"/>
            <p:cNvSpPr txBox="1"/>
            <p:nvPr/>
          </p:nvSpPr>
          <p:spPr bwMode="auto">
            <a:xfrm>
              <a:off x="7239000" y="57150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19583189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1926.404(f)(3)</a:t>
            </a:r>
            <a:r>
              <a:rPr lang="en-US" altLang="en-US" sz="1600" b="0" dirty="0"/>
              <a:t> </a:t>
            </a:r>
          </a:p>
        </p:txBody>
      </p:sp>
      <p:sp>
        <p:nvSpPr>
          <p:cNvPr id="21507" name="Rectangle 3"/>
          <p:cNvSpPr>
            <a:spLocks noGrp="1" noChangeArrowheads="1"/>
          </p:cNvSpPr>
          <p:nvPr>
            <p:ph idx="1"/>
          </p:nvPr>
        </p:nvSpPr>
        <p:spPr>
          <a:xfrm>
            <a:off x="533400" y="1219200"/>
            <a:ext cx="8001000" cy="2971800"/>
          </a:xfrm>
        </p:spPr>
        <p:txBody>
          <a:bodyPr/>
          <a:lstStyle/>
          <a:p>
            <a:pPr>
              <a:defRPr/>
            </a:pPr>
            <a:r>
              <a:rPr lang="en-US" dirty="0"/>
              <a:t>Vehicle-mounted generators; vehicle frame may serve as system grounding if:</a:t>
            </a:r>
          </a:p>
          <a:p>
            <a:pPr>
              <a:defRPr/>
            </a:pPr>
            <a:endParaRPr lang="en-US" sz="800" dirty="0"/>
          </a:p>
          <a:p>
            <a:pPr lvl="1">
              <a:defRPr/>
            </a:pPr>
            <a:r>
              <a:rPr lang="en-US" dirty="0"/>
              <a:t>Frame of the generator is bonded to the vehicle</a:t>
            </a:r>
          </a:p>
          <a:p>
            <a:pPr marL="914400" lvl="1" indent="-177800">
              <a:buNone/>
              <a:defRPr/>
            </a:pPr>
            <a:r>
              <a:rPr lang="en-US" dirty="0"/>
              <a:t>Frame,</a:t>
            </a:r>
            <a:r>
              <a:rPr lang="en-US" b="1" i="1" dirty="0"/>
              <a:t> and</a:t>
            </a:r>
          </a:p>
          <a:p>
            <a:pPr marL="914400" lvl="1" indent="-177800">
              <a:buNone/>
              <a:defRPr/>
            </a:pPr>
            <a:endParaRPr lang="en-US" sz="1000" dirty="0"/>
          </a:p>
          <a:p>
            <a:pPr lvl="1">
              <a:defRPr/>
            </a:pPr>
            <a:r>
              <a:rPr lang="en-US" dirty="0"/>
              <a:t>Generator supplies only equipment located on the </a:t>
            </a:r>
          </a:p>
          <a:p>
            <a:pPr lvl="1">
              <a:buFont typeface="Symbol" panose="05050102010706020507" pitchFamily="18" charset="2"/>
              <a:buNone/>
              <a:defRPr/>
            </a:pPr>
            <a:r>
              <a:rPr lang="en-US" dirty="0"/>
              <a:t>   vehicle and/or equipment plugged into the generator, </a:t>
            </a:r>
            <a:r>
              <a:rPr lang="en-US" b="1" i="1" dirty="0"/>
              <a:t>and</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962400"/>
            <a:ext cx="2819400" cy="1972984"/>
          </a:xfrm>
          <a:prstGeom prst="rect">
            <a:avLst/>
          </a:prstGeom>
        </p:spPr>
      </p:pic>
    </p:spTree>
    <p:extLst>
      <p:ext uri="{BB962C8B-B14F-4D97-AF65-F5344CB8AC3E}">
        <p14:creationId xmlns:p14="http://schemas.microsoft.com/office/powerpoint/2010/main" val="14507469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1926.404(f)(3)</a:t>
            </a:r>
            <a:r>
              <a:rPr lang="en-US" altLang="en-US" sz="1600" b="0" dirty="0"/>
              <a:t> </a:t>
            </a:r>
          </a:p>
        </p:txBody>
      </p:sp>
      <p:sp>
        <p:nvSpPr>
          <p:cNvPr id="39939" name="Rectangle 3"/>
          <p:cNvSpPr>
            <a:spLocks noGrp="1" noChangeArrowheads="1"/>
          </p:cNvSpPr>
          <p:nvPr>
            <p:ph type="body" idx="4294967295"/>
          </p:nvPr>
        </p:nvSpPr>
        <p:spPr>
          <a:xfrm>
            <a:off x="0" y="1143000"/>
            <a:ext cx="7924800" cy="4678363"/>
          </a:xfrm>
        </p:spPr>
        <p:txBody>
          <a:bodyPr/>
          <a:lstStyle/>
          <a:p>
            <a:pPr lvl="1"/>
            <a:r>
              <a:rPr lang="en-US" altLang="en-US" dirty="0"/>
              <a:t>Noncurrent-carrying metal parts of equipment and grounding conductor terminals of the receptacles are bonded to the generator frame, </a:t>
            </a:r>
            <a:r>
              <a:rPr lang="en-US" altLang="en-US" b="1" i="1" dirty="0"/>
              <a:t>and</a:t>
            </a:r>
          </a:p>
          <a:p>
            <a:pPr lvl="1"/>
            <a:endParaRPr lang="en-US" altLang="en-US" sz="1000" b="1" i="1" dirty="0"/>
          </a:p>
          <a:p>
            <a:pPr lvl="1"/>
            <a:r>
              <a:rPr lang="en-US" altLang="en-US" dirty="0"/>
              <a:t>System complies with all other provisions of this section.</a:t>
            </a:r>
          </a:p>
          <a:p>
            <a:pPr lvl="1"/>
            <a:endParaRPr lang="en-US" altLang="en-US" dirty="0"/>
          </a:p>
          <a:p>
            <a:pPr lvl="1"/>
            <a:endParaRPr lang="en-US" altLang="en-US" dirty="0"/>
          </a:p>
          <a:p>
            <a:pPr lvl="1"/>
            <a:endParaRPr lang="en-US" altLang="en-US" dirty="0"/>
          </a:p>
          <a:p>
            <a:pPr lvl="1"/>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1541" y="3200400"/>
            <a:ext cx="3940459" cy="2757488"/>
          </a:xfrm>
          <a:prstGeom prst="rect">
            <a:avLst/>
          </a:prstGeom>
        </p:spPr>
      </p:pic>
    </p:spTree>
    <p:extLst>
      <p:ext uri="{BB962C8B-B14F-4D97-AF65-F5344CB8AC3E}">
        <p14:creationId xmlns:p14="http://schemas.microsoft.com/office/powerpoint/2010/main" val="1069514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p:cNvSpPr>
            <a:spLocks noChangeArrowheads="1"/>
          </p:cNvSpPr>
          <p:nvPr/>
        </p:nvSpPr>
        <p:spPr bwMode="auto">
          <a:xfrm>
            <a:off x="609600" y="1219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t>Path to ground from circuits, equipment, enclosures must be permanent and continuous.</a:t>
            </a:r>
          </a:p>
        </p:txBody>
      </p:sp>
      <p:pic>
        <p:nvPicPr>
          <p:cNvPr id="41988" name="Picture 6" descr="C:\Users\cthunter1.EADS\Documents\000 PROJECTS\PPT REVIEW\2015\01 Const Ind\06 ELECTRICAL\ELGrdPin3148776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724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10"/>
          <p:cNvSpPr>
            <a:spLocks noChangeShapeType="1"/>
          </p:cNvSpPr>
          <p:nvPr/>
        </p:nvSpPr>
        <p:spPr bwMode="auto">
          <a:xfrm flipH="1">
            <a:off x="6248400" y="1981200"/>
            <a:ext cx="1371600" cy="2209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Grp="1" noChangeArrowheads="1"/>
          </p:cNvSpPr>
          <p:nvPr>
            <p:ph type="title"/>
          </p:nvPr>
        </p:nvSpPr>
        <p:spPr>
          <a:xfrm>
            <a:off x="228600" y="457200"/>
            <a:ext cx="8610600" cy="554038"/>
          </a:xfrm>
          <a:noFill/>
        </p:spPr>
        <p:txBody>
          <a:bodyPr/>
          <a:lstStyle/>
          <a:p>
            <a:r>
              <a:rPr lang="en-US" altLang="en-US" dirty="0"/>
              <a:t>   </a:t>
            </a:r>
            <a:r>
              <a:rPr lang="en-US" altLang="en-US" sz="3400" dirty="0"/>
              <a:t>Wiring Design and Protection   </a:t>
            </a:r>
            <a:r>
              <a:rPr lang="en-US" altLang="en-US" sz="1800" b="0" dirty="0">
                <a:solidFill>
                  <a:schemeClr val="tx1"/>
                </a:solidFill>
              </a:rPr>
              <a:t>1926.404(f)(6)</a:t>
            </a:r>
            <a:r>
              <a:rPr lang="en-US" altLang="en-US" sz="1600" b="0" dirty="0"/>
              <a:t> </a:t>
            </a:r>
          </a:p>
        </p:txBody>
      </p:sp>
    </p:spTree>
    <p:extLst>
      <p:ext uri="{BB962C8B-B14F-4D97-AF65-F5344CB8AC3E}">
        <p14:creationId xmlns:p14="http://schemas.microsoft.com/office/powerpoint/2010/main" val="25384582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458200" cy="549275"/>
          </a:xfrm>
        </p:spPr>
        <p:txBody>
          <a:bodyPr/>
          <a:lstStyle/>
          <a:p>
            <a:r>
              <a:rPr lang="en-US" altLang="en-US"/>
              <a:t> Objectives</a:t>
            </a:r>
          </a:p>
        </p:txBody>
      </p:sp>
      <p:sp>
        <p:nvSpPr>
          <p:cNvPr id="7171" name="Rectangle 3"/>
          <p:cNvSpPr>
            <a:spLocks noGrp="1" noChangeArrowheads="1"/>
          </p:cNvSpPr>
          <p:nvPr>
            <p:ph idx="1"/>
          </p:nvPr>
        </p:nvSpPr>
        <p:spPr>
          <a:xfrm>
            <a:off x="533400" y="1219200"/>
            <a:ext cx="8229600" cy="4525963"/>
          </a:xfrm>
        </p:spPr>
        <p:txBody>
          <a:bodyPr/>
          <a:lstStyle/>
          <a:p>
            <a:pPr>
              <a:buFont typeface="Wingdings" panose="05000000000000000000" pitchFamily="2" charset="2"/>
              <a:buNone/>
            </a:pPr>
            <a:r>
              <a:rPr lang="en-US" altLang="en-US" dirty="0"/>
              <a:t>At the end of this course, students will be able to:</a:t>
            </a:r>
          </a:p>
          <a:p>
            <a:pPr>
              <a:buFont typeface="Wingdings" panose="05000000000000000000" pitchFamily="2" charset="2"/>
              <a:buNone/>
            </a:pPr>
            <a:endParaRPr lang="en-US" altLang="en-US" sz="1000" dirty="0"/>
          </a:p>
          <a:p>
            <a:r>
              <a:rPr lang="en-US" altLang="en-US" sz="2400" dirty="0"/>
              <a:t>Identify common electrical hazards</a:t>
            </a:r>
          </a:p>
          <a:p>
            <a:endParaRPr lang="en-US" altLang="en-US" sz="2400" dirty="0"/>
          </a:p>
          <a:p>
            <a:r>
              <a:rPr lang="en-US" altLang="en-US" sz="2400" dirty="0"/>
              <a:t>Identify the standards relating to those hazards</a:t>
            </a:r>
          </a:p>
          <a:p>
            <a:endParaRPr lang="en-US" altLang="en-US" sz="2400" dirty="0"/>
          </a:p>
          <a:p>
            <a:r>
              <a:rPr lang="en-US" altLang="en-US" sz="2400" dirty="0"/>
              <a:t>Identify electrical equipment defects/hazards</a:t>
            </a:r>
          </a:p>
          <a:p>
            <a:endParaRPr lang="en-US" altLang="en-US" sz="2400" dirty="0"/>
          </a:p>
          <a:p>
            <a:r>
              <a:rPr lang="en-US" altLang="en-US" sz="2400" dirty="0"/>
              <a:t>Understand some of the tools/techniques used in identifying hazards</a:t>
            </a:r>
          </a:p>
          <a:p>
            <a:endParaRPr lang="en-US" altLang="en-US" dirty="0"/>
          </a:p>
          <a:p>
            <a:endParaRPr lang="en-US" altLang="en-US" dirty="0"/>
          </a:p>
          <a:p>
            <a:endParaRPr lang="en-US" altLang="en-US" dirty="0"/>
          </a:p>
          <a:p>
            <a:endParaRPr lang="en-US" altLang="en-US" dirty="0"/>
          </a:p>
        </p:txBody>
      </p:sp>
      <p:pic>
        <p:nvPicPr>
          <p:cNvPr id="717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4121150"/>
            <a:ext cx="16986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261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228600" y="457200"/>
            <a:ext cx="8610600" cy="553998"/>
          </a:xfrm>
          <a:noFill/>
        </p:spPr>
        <p:txBody>
          <a:bodyPr/>
          <a:lstStyle/>
          <a:p>
            <a:r>
              <a:rPr lang="en-US" altLang="en-US" dirty="0"/>
              <a:t>   </a:t>
            </a:r>
            <a:r>
              <a:rPr lang="en-US" altLang="en-US" sz="3400" dirty="0"/>
              <a:t>Wiring Design and Protection </a:t>
            </a:r>
            <a:r>
              <a:rPr lang="en-US" altLang="en-US" sz="1800" b="0" dirty="0">
                <a:solidFill>
                  <a:schemeClr val="tx1"/>
                </a:solidFill>
              </a:rPr>
              <a:t>1926.404(f)(7)(iv)</a:t>
            </a:r>
            <a:r>
              <a:rPr lang="en-US" altLang="en-US" sz="1600" b="0" dirty="0"/>
              <a:t> </a:t>
            </a:r>
          </a:p>
        </p:txBody>
      </p:sp>
      <p:sp>
        <p:nvSpPr>
          <p:cNvPr id="44035" name="Rectangle 3"/>
          <p:cNvSpPr>
            <a:spLocks noGrp="1" noChangeArrowheads="1"/>
          </p:cNvSpPr>
          <p:nvPr>
            <p:ph idx="1"/>
          </p:nvPr>
        </p:nvSpPr>
        <p:spPr>
          <a:xfrm>
            <a:off x="533400" y="1219200"/>
            <a:ext cx="7848600" cy="4525963"/>
          </a:xfrm>
        </p:spPr>
        <p:txBody>
          <a:bodyPr/>
          <a:lstStyle/>
          <a:p>
            <a:r>
              <a:rPr lang="en-US" altLang="en-US" sz="2600" dirty="0"/>
              <a:t>Equipment connected by cord and plug.</a:t>
            </a:r>
          </a:p>
          <a:p>
            <a:endParaRPr lang="en-US" altLang="en-US" sz="800" dirty="0"/>
          </a:p>
          <a:p>
            <a:pPr lvl="1"/>
            <a:r>
              <a:rPr lang="en-US" altLang="en-US" dirty="0"/>
              <a:t>Noncurrent-carrying metal parts which may become energized must be grounded if:</a:t>
            </a:r>
          </a:p>
          <a:p>
            <a:pPr lvl="2"/>
            <a:r>
              <a:rPr lang="en-US" altLang="en-US" sz="2200" dirty="0">
                <a:latin typeface="Arial Narrow" panose="020B0606020202030204" pitchFamily="34" charset="0"/>
              </a:rPr>
              <a:t>In a hazardous location</a:t>
            </a:r>
          </a:p>
          <a:p>
            <a:pPr lvl="2"/>
            <a:endParaRPr lang="en-US" altLang="en-US" sz="400" dirty="0">
              <a:latin typeface="Arial Narrow" panose="020B0606020202030204" pitchFamily="34" charset="0"/>
            </a:endParaRPr>
          </a:p>
          <a:p>
            <a:pPr lvl="2"/>
            <a:r>
              <a:rPr lang="en-US" altLang="en-US" sz="2200" dirty="0">
                <a:latin typeface="Arial Narrow" panose="020B0606020202030204" pitchFamily="34" charset="0"/>
              </a:rPr>
              <a:t>Operated at over 150 V to ground</a:t>
            </a:r>
          </a:p>
          <a:p>
            <a:pPr lvl="3"/>
            <a:r>
              <a:rPr lang="en-US" altLang="en-US" dirty="0">
                <a:latin typeface="Arial Narrow" panose="020B0606020202030204" pitchFamily="34" charset="0"/>
              </a:rPr>
              <a:t>Except guarded motors and appliances permanently insulated </a:t>
            </a:r>
          </a:p>
          <a:p>
            <a:pPr lvl="3">
              <a:buFontTx/>
              <a:buNone/>
            </a:pPr>
            <a:r>
              <a:rPr lang="en-US" altLang="en-US" dirty="0">
                <a:latin typeface="Arial Narrow" panose="020B0606020202030204" pitchFamily="34" charset="0"/>
              </a:rPr>
              <a:t>   from ground</a:t>
            </a:r>
          </a:p>
          <a:p>
            <a:pPr lvl="3">
              <a:buFontTx/>
              <a:buNone/>
            </a:pPr>
            <a:endParaRPr lang="en-US" altLang="en-US" sz="400" dirty="0">
              <a:latin typeface="Arial Narrow" panose="020B0606020202030204" pitchFamily="34" charset="0"/>
            </a:endParaRPr>
          </a:p>
          <a:p>
            <a:pPr lvl="2"/>
            <a:r>
              <a:rPr lang="en-US" altLang="en-US" sz="2200" dirty="0">
                <a:latin typeface="Arial Narrow" panose="020B0606020202030204" pitchFamily="34" charset="0"/>
              </a:rPr>
              <a:t>Hand held motor-operated tools</a:t>
            </a:r>
          </a:p>
          <a:p>
            <a:pPr lvl="2"/>
            <a:endParaRPr lang="en-US" altLang="en-US" sz="400" dirty="0">
              <a:latin typeface="Arial Narrow" panose="020B0606020202030204" pitchFamily="34" charset="0"/>
            </a:endParaRPr>
          </a:p>
          <a:p>
            <a:pPr lvl="2"/>
            <a:r>
              <a:rPr lang="en-US" altLang="en-US" sz="2200" dirty="0">
                <a:latin typeface="Arial Narrow" panose="020B0606020202030204" pitchFamily="34" charset="0"/>
              </a:rPr>
              <a:t>Equipment used in wet and/or </a:t>
            </a:r>
          </a:p>
          <a:p>
            <a:pPr lvl="2">
              <a:buNone/>
            </a:pPr>
            <a:r>
              <a:rPr lang="en-US" altLang="en-US" sz="2200" dirty="0">
                <a:latin typeface="Arial Narrow" panose="020B0606020202030204" pitchFamily="34" charset="0"/>
              </a:rPr>
              <a:t>   conductive locations</a:t>
            </a:r>
          </a:p>
          <a:p>
            <a:pPr lvl="2">
              <a:buNone/>
            </a:pPr>
            <a:endParaRPr lang="en-US" altLang="en-US" sz="400" dirty="0">
              <a:latin typeface="Arial Narrow" panose="020B0606020202030204" pitchFamily="34" charset="0"/>
            </a:endParaRPr>
          </a:p>
          <a:p>
            <a:pPr lvl="2"/>
            <a:r>
              <a:rPr lang="en-US" altLang="en-US" sz="2200" dirty="0">
                <a:latin typeface="Arial Narrow" panose="020B0606020202030204" pitchFamily="34" charset="0"/>
              </a:rPr>
              <a:t>Portable hand lamps</a:t>
            </a:r>
          </a:p>
          <a:p>
            <a:pPr lvl="1"/>
            <a:endParaRPr lang="en-US" altLang="en-US" dirty="0"/>
          </a:p>
        </p:txBody>
      </p:sp>
      <p:grpSp>
        <p:nvGrpSpPr>
          <p:cNvPr id="6" name="Group 5"/>
          <p:cNvGrpSpPr>
            <a:grpSpLocks/>
          </p:cNvGrpSpPr>
          <p:nvPr/>
        </p:nvGrpSpPr>
        <p:grpSpPr bwMode="auto">
          <a:xfrm>
            <a:off x="5593679" y="3890223"/>
            <a:ext cx="2799405" cy="2039606"/>
            <a:chOff x="4825999" y="2362200"/>
            <a:chExt cx="3556001" cy="2675410"/>
          </a:xfrm>
        </p:grpSpPr>
        <p:pic>
          <p:nvPicPr>
            <p:cNvPr id="7" name="Picture 5" descr="C:\Users\cthunter1.EADS\Documents\000 PROJECTS\PPT REVIEW\2015\01 Const Ind\06 ELECTRICAL\(Asheville 316889047) Reuben Perez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0" y="23622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825999" y="4795378"/>
              <a:ext cx="1315646" cy="242232"/>
            </a:xfrm>
            <a:prstGeom prst="rect">
              <a:avLst/>
            </a:prstGeom>
            <a:noFill/>
          </p:spPr>
          <p:txBody>
            <a:bodyPr wrap="square">
              <a:spAutoFit/>
            </a:bodyPr>
            <a:lstStyle/>
            <a:p>
              <a:pPr>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40651265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8311" y="457200"/>
            <a:ext cx="6488289" cy="492443"/>
          </a:xfrm>
        </p:spPr>
        <p:txBody>
          <a:bodyPr/>
          <a:lstStyle/>
          <a:p>
            <a:r>
              <a:rPr lang="en-US" altLang="en-US" sz="3200" dirty="0"/>
              <a:t>Wiring Design and Protection </a:t>
            </a:r>
            <a:endParaRPr lang="en-US" altLang="en-US" sz="1600" b="0" dirty="0"/>
          </a:p>
        </p:txBody>
      </p:sp>
      <p:sp>
        <p:nvSpPr>
          <p:cNvPr id="48131" name="Rectangle 3"/>
          <p:cNvSpPr>
            <a:spLocks noGrp="1" noChangeArrowheads="1"/>
          </p:cNvSpPr>
          <p:nvPr>
            <p:ph idx="1"/>
          </p:nvPr>
        </p:nvSpPr>
        <p:spPr>
          <a:xfrm>
            <a:off x="533400" y="1219200"/>
            <a:ext cx="8001000" cy="4525963"/>
          </a:xfrm>
        </p:spPr>
        <p:txBody>
          <a:bodyPr/>
          <a:lstStyle/>
          <a:p>
            <a:r>
              <a:rPr lang="en-US" altLang="en-US" sz="2400" dirty="0"/>
              <a:t>Flexible cords and cables must be protected from damage.</a:t>
            </a:r>
          </a:p>
          <a:p>
            <a:endParaRPr lang="en-US" altLang="en-US" sz="1200" dirty="0"/>
          </a:p>
          <a:p>
            <a:r>
              <a:rPr lang="en-US" altLang="en-US" sz="2400" dirty="0"/>
              <a:t>Extension cord sets used with portable electric tools and appliances must be of three-wire type and must be designed for hard or extra-hard usage.</a:t>
            </a:r>
          </a:p>
          <a:p>
            <a:endParaRPr lang="en-US" altLang="en-US" dirty="0"/>
          </a:p>
        </p:txBody>
      </p:sp>
      <p:sp>
        <p:nvSpPr>
          <p:cNvPr id="48132" name="TextBox 3"/>
          <p:cNvSpPr txBox="1">
            <a:spLocks noChangeArrowheads="1"/>
          </p:cNvSpPr>
          <p:nvPr/>
        </p:nvSpPr>
        <p:spPr bwMode="auto">
          <a:xfrm>
            <a:off x="6400800" y="6096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600" u="none" dirty="0">
                <a:latin typeface="+mn-lt"/>
              </a:rPr>
              <a:t>1926.405(a)(2)(ii)(I)-(J)</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379510"/>
            <a:ext cx="3886200" cy="2518053"/>
          </a:xfrm>
          <a:prstGeom prst="rect">
            <a:avLst/>
          </a:prstGeom>
        </p:spPr>
      </p:pic>
    </p:spTree>
    <p:extLst>
      <p:ext uri="{BB962C8B-B14F-4D97-AF65-F5344CB8AC3E}">
        <p14:creationId xmlns:p14="http://schemas.microsoft.com/office/powerpoint/2010/main" val="20364019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457200"/>
            <a:ext cx="8610600" cy="549275"/>
          </a:xfrm>
        </p:spPr>
        <p:txBody>
          <a:bodyPr/>
          <a:lstStyle/>
          <a:p>
            <a:r>
              <a:rPr lang="en-US" altLang="en-US" dirty="0"/>
              <a:t>  </a:t>
            </a:r>
            <a:r>
              <a:rPr lang="en-US" altLang="en-US" sz="3400" dirty="0"/>
              <a:t>Wiring Design and Protection</a:t>
            </a:r>
            <a:r>
              <a:rPr lang="en-US" altLang="en-US" dirty="0"/>
              <a:t>   </a:t>
            </a:r>
            <a:r>
              <a:rPr lang="en-US" altLang="en-US" sz="1800" b="0" dirty="0">
                <a:solidFill>
                  <a:schemeClr val="tx1"/>
                </a:solidFill>
              </a:rPr>
              <a:t>1926.405(b)(1)</a:t>
            </a:r>
            <a:r>
              <a:rPr lang="en-US" altLang="en-US" sz="1600" b="0" dirty="0"/>
              <a:t> </a:t>
            </a:r>
          </a:p>
        </p:txBody>
      </p:sp>
      <p:sp>
        <p:nvSpPr>
          <p:cNvPr id="50179" name="Rectangle 3"/>
          <p:cNvSpPr>
            <a:spLocks noGrp="1" noChangeArrowheads="1"/>
          </p:cNvSpPr>
          <p:nvPr>
            <p:ph idx="1"/>
          </p:nvPr>
        </p:nvSpPr>
        <p:spPr>
          <a:xfrm>
            <a:off x="533400" y="1219200"/>
            <a:ext cx="8001000" cy="4144963"/>
          </a:xfrm>
        </p:spPr>
        <p:txBody>
          <a:bodyPr/>
          <a:lstStyle/>
          <a:p>
            <a:r>
              <a:rPr lang="en-US" altLang="en-US" dirty="0"/>
              <a:t>Conductors entering boxes, cabinets, or fittings must be protected from abrasion.</a:t>
            </a:r>
          </a:p>
        </p:txBody>
      </p:sp>
      <p:pic>
        <p:nvPicPr>
          <p:cNvPr id="50180" name="Picture 5" descr="C:\Users\cthunter1.EADS\Documents\000 PROJECTS\PPT REVIEW\2015\01 Const Ind\06 ELECTRICAL\ELBxWire3159628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26695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Line 6"/>
          <p:cNvSpPr>
            <a:spLocks noChangeShapeType="1"/>
          </p:cNvSpPr>
          <p:nvPr/>
        </p:nvSpPr>
        <p:spPr bwMode="auto">
          <a:xfrm>
            <a:off x="2286000" y="3810000"/>
            <a:ext cx="21336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305735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04800" y="457200"/>
            <a:ext cx="8610600" cy="549275"/>
          </a:xfrm>
        </p:spPr>
        <p:txBody>
          <a:bodyPr/>
          <a:lstStyle/>
          <a:p>
            <a:r>
              <a:rPr lang="en-US" altLang="en-US" dirty="0"/>
              <a:t>  </a:t>
            </a:r>
            <a:r>
              <a:rPr lang="en-US" altLang="en-US" sz="3400" dirty="0"/>
              <a:t>Wiring Design and Protection</a:t>
            </a:r>
            <a:r>
              <a:rPr lang="en-US" altLang="en-US" dirty="0"/>
              <a:t>   </a:t>
            </a:r>
            <a:r>
              <a:rPr lang="en-US" altLang="en-US" sz="1800" b="0" dirty="0">
                <a:solidFill>
                  <a:schemeClr val="tx1"/>
                </a:solidFill>
              </a:rPr>
              <a:t>1926.405(b)(1)</a:t>
            </a:r>
            <a:r>
              <a:rPr lang="en-US" altLang="en-US" sz="1600" b="0" dirty="0"/>
              <a:t> </a:t>
            </a:r>
          </a:p>
        </p:txBody>
      </p:sp>
      <p:sp>
        <p:nvSpPr>
          <p:cNvPr id="52227" name="Rectangle 3"/>
          <p:cNvSpPr>
            <a:spLocks noGrp="1" noChangeArrowheads="1"/>
          </p:cNvSpPr>
          <p:nvPr>
            <p:ph idx="1"/>
          </p:nvPr>
        </p:nvSpPr>
        <p:spPr>
          <a:xfrm>
            <a:off x="533400" y="1219200"/>
            <a:ext cx="8001000" cy="3124200"/>
          </a:xfrm>
        </p:spPr>
        <p:txBody>
          <a:bodyPr/>
          <a:lstStyle/>
          <a:p>
            <a:r>
              <a:rPr lang="en-US" altLang="en-US" dirty="0"/>
              <a:t>Unused openings in cabinets, boxes and fittings must be effectively closed.</a:t>
            </a:r>
          </a:p>
        </p:txBody>
      </p:sp>
      <p:pic>
        <p:nvPicPr>
          <p:cNvPr id="5" name="Picture 4">
            <a:extLst>
              <a:ext uri="{FF2B5EF4-FFF2-40B4-BE49-F238E27FC236}">
                <a16:creationId xmlns:a16="http://schemas.microsoft.com/office/drawing/2014/main" id="{DE16A604-5E69-45A6-89A4-2176CE520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362200"/>
            <a:ext cx="4572000" cy="3429000"/>
          </a:xfrm>
          <a:prstGeom prst="rect">
            <a:avLst/>
          </a:prstGeom>
        </p:spPr>
      </p:pic>
      <p:sp>
        <p:nvSpPr>
          <p:cNvPr id="52229" name="Line 5"/>
          <p:cNvSpPr>
            <a:spLocks noChangeShapeType="1"/>
          </p:cNvSpPr>
          <p:nvPr/>
        </p:nvSpPr>
        <p:spPr bwMode="auto">
          <a:xfrm flipH="1">
            <a:off x="4724400" y="1752600"/>
            <a:ext cx="3200400" cy="2667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828995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457200"/>
            <a:ext cx="8610600" cy="549275"/>
          </a:xfrm>
        </p:spPr>
        <p:txBody>
          <a:bodyPr/>
          <a:lstStyle/>
          <a:p>
            <a:r>
              <a:rPr lang="en-US" altLang="en-US" dirty="0"/>
              <a:t>  </a:t>
            </a:r>
            <a:r>
              <a:rPr lang="en-US" altLang="en-US" sz="3400" dirty="0"/>
              <a:t>Wiring Design and Protection</a:t>
            </a:r>
            <a:r>
              <a:rPr lang="en-US" altLang="en-US" dirty="0"/>
              <a:t>   </a:t>
            </a:r>
            <a:r>
              <a:rPr lang="en-US" altLang="en-US" sz="1800" b="0" dirty="0">
                <a:solidFill>
                  <a:schemeClr val="tx1"/>
                </a:solidFill>
              </a:rPr>
              <a:t>1926.405(b)(2)</a:t>
            </a:r>
            <a:r>
              <a:rPr lang="en-US" altLang="en-US" sz="1600" b="0" dirty="0"/>
              <a:t> </a:t>
            </a:r>
          </a:p>
        </p:txBody>
      </p:sp>
      <p:sp>
        <p:nvSpPr>
          <p:cNvPr id="54275" name="Rectangle 3"/>
          <p:cNvSpPr>
            <a:spLocks noGrp="1" noChangeArrowheads="1"/>
          </p:cNvSpPr>
          <p:nvPr>
            <p:ph idx="1"/>
          </p:nvPr>
        </p:nvSpPr>
        <p:spPr>
          <a:xfrm>
            <a:off x="533400" y="1219200"/>
            <a:ext cx="5257800" cy="4525963"/>
          </a:xfrm>
        </p:spPr>
        <p:txBody>
          <a:bodyPr/>
          <a:lstStyle/>
          <a:p>
            <a:r>
              <a:rPr lang="en-US" altLang="en-US" dirty="0"/>
              <a:t>All pull boxes, junction boxes, and fittings must be provided with a cover.</a:t>
            </a:r>
          </a:p>
          <a:p>
            <a:endParaRPr lang="en-US" altLang="en-US" dirty="0"/>
          </a:p>
          <a:p>
            <a:r>
              <a:rPr lang="en-US" altLang="en-US" dirty="0"/>
              <a:t>If metal covers are used, they must be grounded.</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80857"/>
            <a:ext cx="2666999" cy="3886544"/>
          </a:xfrm>
          <a:prstGeom prst="rect">
            <a:avLst/>
          </a:prstGeom>
        </p:spPr>
      </p:pic>
    </p:spTree>
    <p:extLst>
      <p:ext uri="{BB962C8B-B14F-4D97-AF65-F5344CB8AC3E}">
        <p14:creationId xmlns:p14="http://schemas.microsoft.com/office/powerpoint/2010/main" val="36452396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457200"/>
            <a:ext cx="8610600" cy="549275"/>
          </a:xfrm>
        </p:spPr>
        <p:txBody>
          <a:bodyPr/>
          <a:lstStyle/>
          <a:p>
            <a:r>
              <a:rPr lang="en-US" altLang="en-US" dirty="0"/>
              <a:t>  </a:t>
            </a:r>
            <a:r>
              <a:rPr lang="en-US" altLang="en-US" sz="3400" dirty="0"/>
              <a:t>Wiring Design and Protection</a:t>
            </a:r>
            <a:r>
              <a:rPr lang="en-US" altLang="en-US" dirty="0"/>
              <a:t>  </a:t>
            </a:r>
            <a:r>
              <a:rPr lang="en-US" altLang="en-US" sz="1800" b="0" dirty="0">
                <a:solidFill>
                  <a:schemeClr val="tx1"/>
                </a:solidFill>
              </a:rPr>
              <a:t>1926.405(g)(1)(</a:t>
            </a:r>
            <a:r>
              <a:rPr lang="en-US" altLang="en-US" sz="1800" b="0" dirty="0" err="1">
                <a:solidFill>
                  <a:schemeClr val="tx1"/>
                </a:solidFill>
              </a:rPr>
              <a:t>i</a:t>
            </a:r>
            <a:r>
              <a:rPr lang="en-US" altLang="en-US" sz="1800" b="0" dirty="0">
                <a:solidFill>
                  <a:schemeClr val="tx1"/>
                </a:solidFill>
              </a:rPr>
              <a:t>)</a:t>
            </a:r>
            <a:r>
              <a:rPr lang="en-US" altLang="en-US" sz="1600" b="0" dirty="0"/>
              <a:t> </a:t>
            </a:r>
          </a:p>
        </p:txBody>
      </p:sp>
      <p:sp>
        <p:nvSpPr>
          <p:cNvPr id="56323" name="Rectangle 3"/>
          <p:cNvSpPr>
            <a:spLocks noGrp="1" noChangeArrowheads="1"/>
          </p:cNvSpPr>
          <p:nvPr>
            <p:ph idx="1"/>
          </p:nvPr>
        </p:nvSpPr>
        <p:spPr>
          <a:xfrm>
            <a:off x="533400" y="1143000"/>
            <a:ext cx="7924800" cy="4800600"/>
          </a:xfrm>
        </p:spPr>
        <p:txBody>
          <a:bodyPr/>
          <a:lstStyle/>
          <a:p>
            <a:pPr>
              <a:lnSpc>
                <a:spcPct val="90000"/>
              </a:lnSpc>
            </a:pPr>
            <a:r>
              <a:rPr lang="en-US" altLang="en-US" dirty="0"/>
              <a:t>Flexible cords and cables must be suitable for conditions of use and location.</a:t>
            </a:r>
          </a:p>
          <a:p>
            <a:pPr>
              <a:lnSpc>
                <a:spcPct val="90000"/>
              </a:lnSpc>
            </a:pPr>
            <a:endParaRPr lang="en-US" altLang="en-US" sz="1600" dirty="0"/>
          </a:p>
          <a:p>
            <a:pPr>
              <a:lnSpc>
                <a:spcPct val="90000"/>
              </a:lnSpc>
            </a:pPr>
            <a:endParaRPr lang="en-US" altLang="en-US" sz="800" b="1" dirty="0"/>
          </a:p>
          <a:p>
            <a:pPr>
              <a:lnSpc>
                <a:spcPct val="90000"/>
              </a:lnSpc>
            </a:pPr>
            <a:r>
              <a:rPr lang="en-US" altLang="en-US" b="1" dirty="0"/>
              <a:t>Permitted</a:t>
            </a:r>
            <a:r>
              <a:rPr lang="en-US" altLang="en-US" dirty="0"/>
              <a:t> uses of flexible cords and cables</a:t>
            </a:r>
          </a:p>
          <a:p>
            <a:pPr lvl="1">
              <a:lnSpc>
                <a:spcPct val="90000"/>
              </a:lnSpc>
            </a:pPr>
            <a:endParaRPr lang="en-US" altLang="en-US" sz="900" dirty="0"/>
          </a:p>
          <a:p>
            <a:pPr lvl="1">
              <a:lnSpc>
                <a:spcPct val="90000"/>
              </a:lnSpc>
            </a:pPr>
            <a:r>
              <a:rPr lang="en-US" altLang="en-US" dirty="0"/>
              <a:t>Pendants and fixture wiring</a:t>
            </a:r>
          </a:p>
          <a:p>
            <a:pPr lvl="1">
              <a:lnSpc>
                <a:spcPct val="90000"/>
              </a:lnSpc>
            </a:pPr>
            <a:endParaRPr lang="en-US" altLang="en-US" sz="900" dirty="0"/>
          </a:p>
          <a:p>
            <a:pPr lvl="1">
              <a:lnSpc>
                <a:spcPct val="90000"/>
              </a:lnSpc>
            </a:pPr>
            <a:r>
              <a:rPr lang="en-US" altLang="en-US" dirty="0"/>
              <a:t>Portable lamps and appliances</a:t>
            </a:r>
          </a:p>
          <a:p>
            <a:pPr lvl="1">
              <a:lnSpc>
                <a:spcPct val="90000"/>
              </a:lnSpc>
            </a:pPr>
            <a:endParaRPr lang="en-US" altLang="en-US" sz="900" dirty="0"/>
          </a:p>
          <a:p>
            <a:pPr lvl="1">
              <a:lnSpc>
                <a:spcPct val="90000"/>
              </a:lnSpc>
            </a:pPr>
            <a:r>
              <a:rPr lang="en-US" altLang="en-US" dirty="0"/>
              <a:t>Elevators cables, cranes, and hoists</a:t>
            </a:r>
          </a:p>
          <a:p>
            <a:pPr lvl="1">
              <a:lnSpc>
                <a:spcPct val="90000"/>
              </a:lnSpc>
            </a:pPr>
            <a:endParaRPr lang="en-US" altLang="en-US" sz="900" dirty="0"/>
          </a:p>
          <a:p>
            <a:pPr lvl="1">
              <a:lnSpc>
                <a:spcPct val="90000"/>
              </a:lnSpc>
            </a:pPr>
            <a:r>
              <a:rPr lang="en-US" altLang="en-US" dirty="0"/>
              <a:t>Stationary equipment to facilitate their frequent interchange</a:t>
            </a:r>
          </a:p>
          <a:p>
            <a:pPr lvl="1">
              <a:lnSpc>
                <a:spcPct val="90000"/>
              </a:lnSpc>
            </a:pPr>
            <a:endParaRPr lang="en-US" altLang="en-US" sz="900" dirty="0"/>
          </a:p>
          <a:p>
            <a:pPr lvl="1">
              <a:lnSpc>
                <a:spcPct val="90000"/>
              </a:lnSpc>
            </a:pPr>
            <a:r>
              <a:rPr lang="en-US" altLang="en-US" dirty="0"/>
              <a:t>Appliances where the fastening means and mechanical connections are designed to permit removal for maintenance and repair</a:t>
            </a:r>
          </a:p>
        </p:txBody>
      </p:sp>
    </p:spTree>
    <p:extLst>
      <p:ext uri="{BB962C8B-B14F-4D97-AF65-F5344CB8AC3E}">
        <p14:creationId xmlns:p14="http://schemas.microsoft.com/office/powerpoint/2010/main" val="1238966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a:xfrm>
            <a:off x="457200" y="457200"/>
            <a:ext cx="8458200" cy="549275"/>
          </a:xfrm>
          <a:noFill/>
        </p:spPr>
        <p:txBody>
          <a:bodyPr/>
          <a:lstStyle/>
          <a:p>
            <a:r>
              <a:rPr lang="en-US" altLang="en-US" sz="3400" dirty="0"/>
              <a:t> Wiring Design and Protection </a:t>
            </a:r>
            <a:r>
              <a:rPr lang="en-US" altLang="en-US" sz="1800" b="0" dirty="0">
                <a:solidFill>
                  <a:schemeClr val="tx1"/>
                </a:solidFill>
              </a:rPr>
              <a:t>1926.405(g)(1)(iii)</a:t>
            </a:r>
            <a:r>
              <a:rPr lang="en-US" altLang="en-US" b="0" dirty="0"/>
              <a:t> </a:t>
            </a:r>
          </a:p>
        </p:txBody>
      </p:sp>
      <p:sp>
        <p:nvSpPr>
          <p:cNvPr id="58371" name="Rectangle 6"/>
          <p:cNvSpPr>
            <a:spLocks noGrp="1" noChangeArrowheads="1"/>
          </p:cNvSpPr>
          <p:nvPr>
            <p:ph idx="1"/>
          </p:nvPr>
        </p:nvSpPr>
        <p:spPr>
          <a:xfrm>
            <a:off x="533400" y="1219200"/>
            <a:ext cx="5029200" cy="4876800"/>
          </a:xfrm>
          <a:noFill/>
        </p:spPr>
        <p:txBody>
          <a:bodyPr/>
          <a:lstStyle/>
          <a:p>
            <a:r>
              <a:rPr lang="en-US" altLang="en-US" b="1" dirty="0"/>
              <a:t>Prohibited </a:t>
            </a:r>
            <a:r>
              <a:rPr lang="en-US" altLang="en-US" dirty="0"/>
              <a:t>uses of flexible cords and cables:</a:t>
            </a:r>
          </a:p>
          <a:p>
            <a:endParaRPr lang="en-US" altLang="en-US" sz="800" dirty="0"/>
          </a:p>
          <a:p>
            <a:pPr lvl="1">
              <a:spcAft>
                <a:spcPts val="0"/>
              </a:spcAft>
            </a:pPr>
            <a:r>
              <a:rPr lang="en-US" altLang="en-US" dirty="0"/>
              <a:t>As substitute for fixed wiring of structure</a:t>
            </a:r>
          </a:p>
          <a:p>
            <a:pPr lvl="1">
              <a:spcAft>
                <a:spcPts val="0"/>
              </a:spcAft>
            </a:pPr>
            <a:endParaRPr lang="en-US" altLang="en-US" sz="400" dirty="0"/>
          </a:p>
          <a:p>
            <a:pPr lvl="1">
              <a:spcAft>
                <a:spcPts val="0"/>
              </a:spcAft>
            </a:pPr>
            <a:r>
              <a:rPr lang="en-US" altLang="en-US" dirty="0"/>
              <a:t>Run through holes in walls, ceilings or floors</a:t>
            </a:r>
          </a:p>
          <a:p>
            <a:pPr lvl="1">
              <a:spcAft>
                <a:spcPts val="0"/>
              </a:spcAft>
            </a:pPr>
            <a:endParaRPr lang="en-US" altLang="en-US" sz="400" dirty="0"/>
          </a:p>
          <a:p>
            <a:pPr lvl="1">
              <a:spcAft>
                <a:spcPts val="0"/>
              </a:spcAft>
            </a:pPr>
            <a:r>
              <a:rPr lang="en-US" altLang="en-US" dirty="0"/>
              <a:t>Run through doors, windows or similar openings</a:t>
            </a:r>
          </a:p>
          <a:p>
            <a:pPr lvl="1">
              <a:spcAft>
                <a:spcPts val="0"/>
              </a:spcAft>
            </a:pPr>
            <a:endParaRPr lang="en-US" altLang="en-US" sz="400" dirty="0"/>
          </a:p>
          <a:p>
            <a:pPr lvl="1">
              <a:spcAft>
                <a:spcPts val="0"/>
              </a:spcAft>
            </a:pPr>
            <a:r>
              <a:rPr lang="en-US" altLang="en-US" dirty="0"/>
              <a:t>Attached to building surfaces</a:t>
            </a:r>
          </a:p>
          <a:p>
            <a:pPr lvl="1">
              <a:spcAft>
                <a:spcPts val="0"/>
              </a:spcAft>
            </a:pPr>
            <a:endParaRPr lang="en-US" altLang="en-US" sz="400" dirty="0"/>
          </a:p>
          <a:p>
            <a:pPr lvl="1">
              <a:spcAft>
                <a:spcPts val="0"/>
              </a:spcAft>
            </a:pPr>
            <a:r>
              <a:rPr lang="en-US" altLang="en-US" dirty="0"/>
              <a:t>Concealed behind building walls, ceilings, or floors</a:t>
            </a:r>
          </a:p>
        </p:txBody>
      </p:sp>
      <p:pic>
        <p:nvPicPr>
          <p:cNvPr id="58372" name="Picture 5" descr="C:\Users\cthunter1.EADS\Documents\000 PROJECTS\PPT REVIEW\2015\01 Const Ind\06 ELECTRICAL\ELWire3159628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814763"/>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6"/>
          <p:cNvGrpSpPr>
            <a:grpSpLocks/>
          </p:cNvGrpSpPr>
          <p:nvPr/>
        </p:nvGrpSpPr>
        <p:grpSpPr bwMode="auto">
          <a:xfrm>
            <a:off x="5638800" y="1143000"/>
            <a:ext cx="2514600" cy="2546350"/>
            <a:chOff x="5638800" y="1143000"/>
            <a:chExt cx="2514600" cy="2546350"/>
          </a:xfrm>
        </p:grpSpPr>
        <p:pic>
          <p:nvPicPr>
            <p:cNvPr id="58374" name="Picture 6" descr="C:\Users\cthunter1.EADS\Documents\000 PROJECTS\PPT REVIEW\2015\02 Gen Ind\11 ELECTRICAL\(Asheville 317553162) IMG_0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143000"/>
              <a:ext cx="25146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162800" y="3505200"/>
              <a:ext cx="9906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cxnSp>
        <p:nvCxnSpPr>
          <p:cNvPr id="5" name="Straight Arrow Connector 4"/>
          <p:cNvCxnSpPr/>
          <p:nvPr/>
        </p:nvCxnSpPr>
        <p:spPr bwMode="auto">
          <a:xfrm flipH="1" flipV="1">
            <a:off x="7239000" y="4953000"/>
            <a:ext cx="1066800" cy="8382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40826717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686800" cy="549275"/>
          </a:xfrm>
        </p:spPr>
        <p:txBody>
          <a:bodyPr/>
          <a:lstStyle/>
          <a:p>
            <a:r>
              <a:rPr lang="en-US" altLang="en-US" sz="3400" dirty="0"/>
              <a:t> Wiring Design and Protection </a:t>
            </a:r>
            <a:r>
              <a:rPr lang="en-US" altLang="en-US" sz="1800" b="0" dirty="0">
                <a:solidFill>
                  <a:schemeClr val="tx1"/>
                </a:solidFill>
              </a:rPr>
              <a:t>1926.405(g)(2)(iv)</a:t>
            </a:r>
            <a:r>
              <a:rPr lang="en-US" altLang="en-US" b="0" dirty="0"/>
              <a:t> </a:t>
            </a:r>
          </a:p>
        </p:txBody>
      </p:sp>
      <p:sp>
        <p:nvSpPr>
          <p:cNvPr id="60419" name="Rectangle 3"/>
          <p:cNvSpPr>
            <a:spLocks noGrp="1" noChangeArrowheads="1"/>
          </p:cNvSpPr>
          <p:nvPr>
            <p:ph idx="1"/>
          </p:nvPr>
        </p:nvSpPr>
        <p:spPr>
          <a:xfrm>
            <a:off x="533400" y="1189037"/>
            <a:ext cx="7696200" cy="4678363"/>
          </a:xfrm>
        </p:spPr>
        <p:txBody>
          <a:bodyPr/>
          <a:lstStyle/>
          <a:p>
            <a:r>
              <a:rPr lang="en-US" altLang="en-US" dirty="0"/>
              <a:t>Flexible cords shall be connected to devices and fittings so that strain relief is provided.</a:t>
            </a:r>
          </a:p>
          <a:p>
            <a:endParaRPr lang="en-US" altLang="en-US" sz="800" dirty="0"/>
          </a:p>
          <a:p>
            <a:pPr lvl="1"/>
            <a:r>
              <a:rPr lang="en-US" altLang="en-US" dirty="0"/>
              <a:t>Will prevent pull from being directly transmitted to joints or terminal screws.</a:t>
            </a:r>
          </a:p>
        </p:txBody>
      </p:sp>
      <p:pic>
        <p:nvPicPr>
          <p:cNvPr id="3" name="Picture 2">
            <a:extLst>
              <a:ext uri="{FF2B5EF4-FFF2-40B4-BE49-F238E27FC236}">
                <a16:creationId xmlns:a16="http://schemas.microsoft.com/office/drawing/2014/main" id="{D0C96A6F-BCCA-4C4B-8A21-CF7E29D87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97" y="3204194"/>
            <a:ext cx="3962400" cy="2652768"/>
          </a:xfrm>
          <a:prstGeom prst="rect">
            <a:avLst/>
          </a:prstGeom>
        </p:spPr>
      </p:pic>
      <p:pic>
        <p:nvPicPr>
          <p:cNvPr id="4" name="Picture 3">
            <a:extLst>
              <a:ext uri="{FF2B5EF4-FFF2-40B4-BE49-F238E27FC236}">
                <a16:creationId xmlns:a16="http://schemas.microsoft.com/office/drawing/2014/main" id="{DD9D980E-F847-4FF2-8F75-8A77D681A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3733800"/>
            <a:ext cx="3433482" cy="2133600"/>
          </a:xfrm>
          <a:prstGeom prst="rect">
            <a:avLst/>
          </a:prstGeom>
        </p:spPr>
      </p:pic>
    </p:spTree>
    <p:extLst>
      <p:ext uri="{BB962C8B-B14F-4D97-AF65-F5344CB8AC3E}">
        <p14:creationId xmlns:p14="http://schemas.microsoft.com/office/powerpoint/2010/main" val="36563148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609600" y="474300"/>
            <a:ext cx="8153400" cy="523875"/>
          </a:xfrm>
        </p:spPr>
        <p:txBody>
          <a:bodyPr/>
          <a:lstStyle/>
          <a:p>
            <a:r>
              <a:rPr lang="en-US" altLang="en-US" sz="3400" dirty="0">
                <a:latin typeface="+mn-lt"/>
              </a:rPr>
              <a:t>Safety-Related Work Practices  </a:t>
            </a:r>
            <a:r>
              <a:rPr lang="en-US" altLang="en-US" sz="1800" b="0" dirty="0">
                <a:solidFill>
                  <a:schemeClr val="tx1"/>
                </a:solidFill>
              </a:rPr>
              <a:t>1926.416(b)(2)</a:t>
            </a:r>
            <a:r>
              <a:rPr lang="en-US" altLang="en-US" sz="1600" b="0" dirty="0"/>
              <a:t> </a:t>
            </a:r>
          </a:p>
        </p:txBody>
      </p:sp>
      <p:sp>
        <p:nvSpPr>
          <p:cNvPr id="62467" name="Rectangle 3"/>
          <p:cNvSpPr>
            <a:spLocks noGrp="1" noChangeArrowheads="1"/>
          </p:cNvSpPr>
          <p:nvPr>
            <p:ph type="body" idx="4294967295"/>
          </p:nvPr>
        </p:nvSpPr>
        <p:spPr>
          <a:xfrm>
            <a:off x="609600" y="1182688"/>
            <a:ext cx="8001000" cy="4525962"/>
          </a:xfrm>
        </p:spPr>
        <p:txBody>
          <a:bodyPr/>
          <a:lstStyle/>
          <a:p>
            <a:r>
              <a:rPr lang="en-US" altLang="en-US" dirty="0"/>
              <a:t>Working spaces, walkways, and similar locations shall be kept clear of cords so as not to create a hazard to employees. </a:t>
            </a:r>
          </a:p>
        </p:txBody>
      </p:sp>
      <p:grpSp>
        <p:nvGrpSpPr>
          <p:cNvPr id="62468" name="Group 5"/>
          <p:cNvGrpSpPr>
            <a:grpSpLocks/>
          </p:cNvGrpSpPr>
          <p:nvPr/>
        </p:nvGrpSpPr>
        <p:grpSpPr bwMode="auto">
          <a:xfrm>
            <a:off x="909771" y="3101975"/>
            <a:ext cx="4851400" cy="2728913"/>
            <a:chOff x="2362200" y="3124200"/>
            <a:chExt cx="4851400" cy="2728913"/>
          </a:xfrm>
        </p:grpSpPr>
        <p:pic>
          <p:nvPicPr>
            <p:cNvPr id="62469" name="Picture 4" descr="C:\Users\cthunter1.EADS\Documents\000 PROJECTS\PPT REVIEW\2015\01 Const Ind\06 ELECTRICAL\20150220_0905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124200"/>
              <a:ext cx="48514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2200" y="5638800"/>
              <a:ext cx="990600" cy="184150"/>
            </a:xfrm>
            <a:prstGeom prst="rect">
              <a:avLst/>
            </a:prstGeom>
            <a:noFill/>
          </p:spPr>
          <p:txBody>
            <a:bodyPr>
              <a:spAutoFit/>
            </a:bodyPr>
            <a:lstStyle/>
            <a:p>
              <a:pPr>
                <a:defRPr/>
              </a:pPr>
              <a:r>
                <a:rPr lang="en-US" sz="600" u="none" dirty="0">
                  <a:latin typeface="+mn-lt"/>
                </a:rPr>
                <a:t>NCDOL Photo Library</a:t>
              </a:r>
            </a:p>
          </p:txBody>
        </p:sp>
      </p:grpSp>
      <p:pic>
        <p:nvPicPr>
          <p:cNvPr id="3" name="Picture 2" descr="A picture containing text&#10;&#10;Description automatically generated">
            <a:extLst>
              <a:ext uri="{FF2B5EF4-FFF2-40B4-BE49-F238E27FC236}">
                <a16:creationId xmlns:a16="http://schemas.microsoft.com/office/drawing/2014/main" id="{C50AFC0D-8232-4334-8E6C-4ED6C6878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442" y="2528739"/>
            <a:ext cx="2473058" cy="3402162"/>
          </a:xfrm>
          <a:prstGeom prst="rect">
            <a:avLst/>
          </a:prstGeom>
        </p:spPr>
      </p:pic>
    </p:spTree>
    <p:extLst>
      <p:ext uri="{BB962C8B-B14F-4D97-AF65-F5344CB8AC3E}">
        <p14:creationId xmlns:p14="http://schemas.microsoft.com/office/powerpoint/2010/main" val="330565321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457200"/>
            <a:ext cx="8229600" cy="523220"/>
          </a:xfrm>
        </p:spPr>
        <p:txBody>
          <a:bodyPr/>
          <a:lstStyle/>
          <a:p>
            <a:r>
              <a:rPr lang="en-US" altLang="en-US" sz="3400" dirty="0">
                <a:latin typeface="+mn-lt"/>
              </a:rPr>
              <a:t>Safety-Related Work Practices    </a:t>
            </a:r>
            <a:r>
              <a:rPr lang="en-US" altLang="en-US" sz="1800" b="0" dirty="0">
                <a:solidFill>
                  <a:schemeClr val="tx1"/>
                </a:solidFill>
              </a:rPr>
              <a:t>1926.416(e)</a:t>
            </a:r>
            <a:r>
              <a:rPr lang="en-US" altLang="en-US" sz="1600" b="0" dirty="0"/>
              <a:t> </a:t>
            </a:r>
          </a:p>
        </p:txBody>
      </p:sp>
      <p:sp>
        <p:nvSpPr>
          <p:cNvPr id="64515" name="Rectangle 3"/>
          <p:cNvSpPr>
            <a:spLocks noGrp="1" noChangeArrowheads="1"/>
          </p:cNvSpPr>
          <p:nvPr>
            <p:ph idx="1"/>
          </p:nvPr>
        </p:nvSpPr>
        <p:spPr>
          <a:xfrm>
            <a:off x="533400" y="1219200"/>
            <a:ext cx="7848600" cy="4525963"/>
          </a:xfrm>
        </p:spPr>
        <p:txBody>
          <a:bodyPr/>
          <a:lstStyle/>
          <a:p>
            <a:r>
              <a:rPr lang="en-US" altLang="en-US" dirty="0"/>
              <a:t>Extension cords shall not be stapled, hung from nails or suspended by wire.</a:t>
            </a:r>
          </a:p>
          <a:p>
            <a:endParaRPr lang="en-US" altLang="en-US" dirty="0"/>
          </a:p>
          <a:p>
            <a:r>
              <a:rPr lang="en-US" altLang="en-US" dirty="0"/>
              <a:t>Worn or frayed electric cords must not be used.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379510"/>
            <a:ext cx="3886200" cy="2518053"/>
          </a:xfrm>
          <a:prstGeom prst="rect">
            <a:avLst/>
          </a:prstGeom>
        </p:spPr>
      </p:pic>
    </p:spTree>
    <p:extLst>
      <p:ext uri="{BB962C8B-B14F-4D97-AF65-F5344CB8AC3E}">
        <p14:creationId xmlns:p14="http://schemas.microsoft.com/office/powerpoint/2010/main" val="15288204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33400" y="1143000"/>
            <a:ext cx="7924800" cy="4800600"/>
          </a:xfrm>
          <a:noFill/>
        </p:spPr>
        <p:txBody>
          <a:bodyPr/>
          <a:lstStyle/>
          <a:p>
            <a:pPr marL="231775" indent="-231775">
              <a:spcAft>
                <a:spcPts val="100"/>
              </a:spcAft>
            </a:pPr>
            <a:r>
              <a:rPr lang="en-US" altLang="en-US" dirty="0">
                <a:latin typeface="Arial Narrow" panose="020B0606020202030204" pitchFamily="34" charset="0"/>
              </a:rPr>
              <a:t>1926.400 – Introduction</a:t>
            </a:r>
          </a:p>
          <a:p>
            <a:pPr marL="231775" indent="-231775">
              <a:spcAft>
                <a:spcPts val="100"/>
              </a:spcAft>
            </a:pPr>
            <a:r>
              <a:rPr lang="en-US" altLang="en-US" dirty="0">
                <a:latin typeface="Arial Narrow" panose="020B0606020202030204" pitchFamily="34" charset="0"/>
              </a:rPr>
              <a:t>1926.402 – Applicability</a:t>
            </a:r>
          </a:p>
          <a:p>
            <a:pPr marL="231775" indent="-231775">
              <a:spcAft>
                <a:spcPts val="100"/>
              </a:spcAft>
            </a:pPr>
            <a:r>
              <a:rPr lang="en-US" altLang="en-US" dirty="0">
                <a:latin typeface="Arial Narrow" panose="020B0606020202030204" pitchFamily="34" charset="0"/>
              </a:rPr>
              <a:t>1926.403 – General requirements</a:t>
            </a:r>
          </a:p>
          <a:p>
            <a:pPr marL="231775" indent="-231775">
              <a:spcAft>
                <a:spcPts val="100"/>
              </a:spcAft>
            </a:pPr>
            <a:r>
              <a:rPr lang="en-US" altLang="en-US" dirty="0">
                <a:latin typeface="Arial Narrow" panose="020B0606020202030204" pitchFamily="34" charset="0"/>
              </a:rPr>
              <a:t>1926.404 – Wiring design and protection</a:t>
            </a:r>
          </a:p>
          <a:p>
            <a:pPr marL="231775" indent="-231775">
              <a:spcAft>
                <a:spcPts val="100"/>
              </a:spcAft>
            </a:pPr>
            <a:r>
              <a:rPr lang="en-US" altLang="en-US" dirty="0">
                <a:latin typeface="Arial Narrow" panose="020B0606020202030204" pitchFamily="34" charset="0"/>
              </a:rPr>
              <a:t>1926.405 – Wiring methods, components, and equipment</a:t>
            </a:r>
          </a:p>
          <a:p>
            <a:pPr marL="231775" indent="-231775">
              <a:spcAft>
                <a:spcPts val="100"/>
              </a:spcAft>
            </a:pPr>
            <a:r>
              <a:rPr lang="en-US" altLang="en-US" dirty="0">
                <a:latin typeface="Arial Narrow" panose="020B0606020202030204" pitchFamily="34" charset="0"/>
              </a:rPr>
              <a:t>1926.406 – Specific purpose equipment and installations</a:t>
            </a:r>
          </a:p>
          <a:p>
            <a:pPr marL="231775" indent="-231775">
              <a:spcAft>
                <a:spcPts val="100"/>
              </a:spcAft>
            </a:pPr>
            <a:r>
              <a:rPr lang="en-US" altLang="en-US" dirty="0">
                <a:latin typeface="Arial Narrow" panose="020B0606020202030204" pitchFamily="34" charset="0"/>
              </a:rPr>
              <a:t>1926.407 – Hazardous (classified) locations</a:t>
            </a:r>
          </a:p>
          <a:p>
            <a:pPr marL="231775" indent="-231775">
              <a:spcAft>
                <a:spcPts val="100"/>
              </a:spcAft>
            </a:pPr>
            <a:r>
              <a:rPr lang="en-US" altLang="en-US" dirty="0">
                <a:latin typeface="Arial Narrow" panose="020B0606020202030204" pitchFamily="34" charset="0"/>
              </a:rPr>
              <a:t>1926.408 – Special systems</a:t>
            </a:r>
          </a:p>
          <a:p>
            <a:pPr marL="231775" indent="-231775">
              <a:spcAft>
                <a:spcPts val="100"/>
              </a:spcAft>
            </a:pPr>
            <a:r>
              <a:rPr lang="en-US" altLang="en-US" dirty="0">
                <a:latin typeface="Arial Narrow" panose="020B0606020202030204" pitchFamily="34" charset="0"/>
              </a:rPr>
              <a:t>1926.416, 417, 431, 432, 441 – Safety-related practices and maintenance</a:t>
            </a:r>
          </a:p>
          <a:p>
            <a:pPr marL="231775" indent="-231775">
              <a:spcAft>
                <a:spcPts val="100"/>
              </a:spcAft>
            </a:pPr>
            <a:r>
              <a:rPr lang="en-US" altLang="en-US" dirty="0">
                <a:latin typeface="Arial Narrow" panose="020B0606020202030204" pitchFamily="34" charset="0"/>
              </a:rPr>
              <a:t>1926.449 – Definitions</a:t>
            </a:r>
          </a:p>
        </p:txBody>
      </p:sp>
      <p:sp>
        <p:nvSpPr>
          <p:cNvPr id="9219" name="Rectangle 4"/>
          <p:cNvSpPr>
            <a:spLocks noChangeArrowheads="1"/>
          </p:cNvSpPr>
          <p:nvPr/>
        </p:nvSpPr>
        <p:spPr bwMode="gray">
          <a:xfrm>
            <a:off x="457200" y="457200"/>
            <a:ext cx="845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D9A"/>
                </a:solidFill>
              </a:rPr>
              <a:t> 29 CFR 1926 - Subpart K</a:t>
            </a:r>
          </a:p>
        </p:txBody>
      </p:sp>
    </p:spTree>
    <p:extLst>
      <p:ext uri="{BB962C8B-B14F-4D97-AF65-F5344CB8AC3E}">
        <p14:creationId xmlns:p14="http://schemas.microsoft.com/office/powerpoint/2010/main" val="22991765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33400" y="441325"/>
            <a:ext cx="6934200" cy="549275"/>
          </a:xfrm>
        </p:spPr>
        <p:txBody>
          <a:bodyPr/>
          <a:lstStyle/>
          <a:p>
            <a:r>
              <a:rPr lang="en-US" altLang="en-US" dirty="0"/>
              <a:t>Tools for Identifying Hazards</a:t>
            </a:r>
            <a:endParaRPr lang="en-US" altLang="en-US" sz="1600" b="0" dirty="0"/>
          </a:p>
        </p:txBody>
      </p:sp>
      <p:sp>
        <p:nvSpPr>
          <p:cNvPr id="66563" name="Rectangle 3"/>
          <p:cNvSpPr>
            <a:spLocks noGrp="1" noChangeArrowheads="1"/>
          </p:cNvSpPr>
          <p:nvPr>
            <p:ph type="body" idx="4294967295"/>
          </p:nvPr>
        </p:nvSpPr>
        <p:spPr>
          <a:xfrm>
            <a:off x="627927" y="1196345"/>
            <a:ext cx="7696200" cy="4572000"/>
          </a:xfrm>
        </p:spPr>
        <p:txBody>
          <a:bodyPr/>
          <a:lstStyle/>
          <a:p>
            <a:r>
              <a:rPr lang="en-US" altLang="en-US" dirty="0"/>
              <a:t>An electrical receptacle voltage tester</a:t>
            </a:r>
          </a:p>
          <a:p>
            <a:endParaRPr lang="en-US" altLang="en-US" sz="800" dirty="0"/>
          </a:p>
          <a:p>
            <a:r>
              <a:rPr lang="en-US" dirty="0"/>
              <a:t>Receptacle Ground Tester</a:t>
            </a:r>
            <a:r>
              <a:rPr lang="en-US" altLang="en-US" dirty="0"/>
              <a:t> with GFCI tester</a:t>
            </a:r>
          </a:p>
          <a:p>
            <a:endParaRPr lang="en-US" altLang="en-US" sz="800" dirty="0"/>
          </a:p>
          <a:p>
            <a:r>
              <a:rPr lang="en-US" dirty="0"/>
              <a:t>Analog or Digital Multimeter </a:t>
            </a:r>
          </a:p>
        </p:txBody>
      </p:sp>
      <p:pic>
        <p:nvPicPr>
          <p:cNvPr id="6" name="Picture 5" descr="Text&#10;&#10;Description automatically generated">
            <a:extLst>
              <a:ext uri="{FF2B5EF4-FFF2-40B4-BE49-F238E27FC236}">
                <a16:creationId xmlns:a16="http://schemas.microsoft.com/office/drawing/2014/main" id="{736BC8BC-8DBA-4A6F-BFDF-E89900FD6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196" y="3089840"/>
            <a:ext cx="4343400" cy="2678505"/>
          </a:xfrm>
          <a:prstGeom prst="rect">
            <a:avLst/>
          </a:prstGeom>
        </p:spPr>
      </p:pic>
      <p:pic>
        <p:nvPicPr>
          <p:cNvPr id="5" name="Picture 3">
            <a:extLst>
              <a:ext uri="{FF2B5EF4-FFF2-40B4-BE49-F238E27FC236}">
                <a16:creationId xmlns:a16="http://schemas.microsoft.com/office/drawing/2014/main" id="{80C467C5-FCF6-4356-AE22-4DADAB9121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392" y="2362200"/>
            <a:ext cx="201428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6796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458200" cy="549275"/>
          </a:xfrm>
        </p:spPr>
        <p:txBody>
          <a:bodyPr/>
          <a:lstStyle/>
          <a:p>
            <a:r>
              <a:rPr lang="en-US" altLang="en-US"/>
              <a:t> Summary</a:t>
            </a:r>
          </a:p>
        </p:txBody>
      </p:sp>
      <p:sp>
        <p:nvSpPr>
          <p:cNvPr id="6" name="Rectangle 3"/>
          <p:cNvSpPr>
            <a:spLocks noGrp="1" noChangeArrowheads="1"/>
          </p:cNvSpPr>
          <p:nvPr>
            <p:ph idx="1"/>
          </p:nvPr>
        </p:nvSpPr>
        <p:spPr>
          <a:xfrm>
            <a:off x="533400" y="1219200"/>
            <a:ext cx="8229600" cy="4525963"/>
          </a:xfrm>
        </p:spPr>
        <p:txBody>
          <a:bodyPr/>
          <a:lstStyle/>
          <a:p>
            <a:pPr>
              <a:buFont typeface="Wingdings" panose="05000000000000000000" pitchFamily="2" charset="2"/>
              <a:buNone/>
            </a:pPr>
            <a:r>
              <a:rPr lang="en-US" altLang="en-US" sz="3200" dirty="0"/>
              <a:t>In this course, we covered:</a:t>
            </a:r>
          </a:p>
          <a:p>
            <a:pPr>
              <a:buFont typeface="Wingdings" panose="05000000000000000000" pitchFamily="2" charset="2"/>
              <a:buNone/>
            </a:pPr>
            <a:endParaRPr lang="en-US" altLang="en-US" sz="1000" dirty="0"/>
          </a:p>
          <a:p>
            <a:r>
              <a:rPr lang="en-US" altLang="en-US" dirty="0"/>
              <a:t>Common electrical hazards</a:t>
            </a:r>
          </a:p>
          <a:p>
            <a:endParaRPr lang="en-US" altLang="en-US" sz="1000" dirty="0"/>
          </a:p>
          <a:p>
            <a:r>
              <a:rPr lang="en-US" altLang="en-US" dirty="0"/>
              <a:t>Standards relating to those hazards</a:t>
            </a:r>
          </a:p>
          <a:p>
            <a:endParaRPr lang="en-US" altLang="en-US" sz="1000" dirty="0"/>
          </a:p>
          <a:p>
            <a:r>
              <a:rPr lang="en-US" altLang="en-US" dirty="0"/>
              <a:t>Electrical equipment defects/hazards</a:t>
            </a:r>
          </a:p>
          <a:p>
            <a:endParaRPr lang="en-US" altLang="en-US" sz="1000" dirty="0"/>
          </a:p>
          <a:p>
            <a:r>
              <a:rPr lang="en-US" altLang="en-US" dirty="0"/>
              <a:t>Tools/techniques used in identifying hazards</a:t>
            </a:r>
          </a:p>
          <a:p>
            <a:endParaRPr lang="en-US" altLang="en-US" dirty="0"/>
          </a:p>
          <a:p>
            <a:endParaRPr lang="en-US" altLang="en-US" dirty="0"/>
          </a:p>
          <a:p>
            <a:endParaRPr lang="en-US" altLang="en-US" dirty="0"/>
          </a:p>
          <a:p>
            <a:endParaRPr lang="en-US" altLang="en-US" dirty="0"/>
          </a:p>
        </p:txBody>
      </p:sp>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2925" y="4121150"/>
            <a:ext cx="16986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9400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idx="1"/>
          </p:nvPr>
        </p:nvSpPr>
        <p:spPr>
          <a:xfrm>
            <a:off x="1333500" y="3009900"/>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47800" y="3200400"/>
            <a:ext cx="6477000" cy="954107"/>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endParaRPr lang="en-US" altLang="en-US" sz="2800" u="none" dirty="0">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458200" cy="549275"/>
          </a:xfrm>
        </p:spPr>
        <p:txBody>
          <a:bodyPr/>
          <a:lstStyle/>
          <a:p>
            <a:r>
              <a:rPr lang="en-US" altLang="en-US"/>
              <a:t> Common Electrical Hazards</a:t>
            </a:r>
          </a:p>
        </p:txBody>
      </p:sp>
      <p:sp>
        <p:nvSpPr>
          <p:cNvPr id="11267" name="Rectangle 5"/>
          <p:cNvSpPr>
            <a:spLocks noGrp="1" noChangeArrowheads="1"/>
          </p:cNvSpPr>
          <p:nvPr>
            <p:ph idx="1"/>
          </p:nvPr>
        </p:nvSpPr>
        <p:spPr>
          <a:xfrm>
            <a:off x="533400" y="1295401"/>
            <a:ext cx="5867400" cy="3581400"/>
          </a:xfrm>
          <a:noFill/>
        </p:spPr>
        <p:txBody>
          <a:bodyPr/>
          <a:lstStyle/>
          <a:p>
            <a:r>
              <a:rPr lang="en-US" altLang="en-US" dirty="0"/>
              <a:t>Electric shock/electrocution occurs, when current flows through the body damaging the body. </a:t>
            </a:r>
          </a:p>
          <a:p>
            <a:endParaRPr lang="en-US" altLang="en-US" sz="1000" dirty="0"/>
          </a:p>
          <a:p>
            <a:endParaRPr lang="en-US" altLang="en-US" sz="1000" dirty="0"/>
          </a:p>
          <a:p>
            <a:r>
              <a:rPr lang="en-US" altLang="en-US" dirty="0"/>
              <a:t>Electrical burns are caused by arc blast or hot conductors.</a:t>
            </a:r>
          </a:p>
          <a:p>
            <a:endParaRPr lang="en-US" altLang="en-US" sz="1000" dirty="0"/>
          </a:p>
          <a:p>
            <a:endParaRPr lang="en-US" altLang="en-US" sz="1000" dirty="0"/>
          </a:p>
          <a:p>
            <a:r>
              <a:rPr lang="en-US" altLang="en-US" dirty="0"/>
              <a:t>Indirect falls from ladders, scaffolds or other walking and working surfaces.</a:t>
            </a:r>
          </a:p>
          <a:p>
            <a:endParaRPr lang="en-US" altLang="en-US" dirty="0"/>
          </a:p>
          <a:p>
            <a:pPr algn="just"/>
            <a:endParaRPr lang="en-US" alt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752600"/>
            <a:ext cx="2486892" cy="3290887"/>
          </a:xfrm>
          <a:prstGeom prst="rect">
            <a:avLst/>
          </a:prstGeom>
        </p:spPr>
      </p:pic>
    </p:spTree>
    <p:extLst>
      <p:ext uri="{BB962C8B-B14F-4D97-AF65-F5344CB8AC3E}">
        <p14:creationId xmlns:p14="http://schemas.microsoft.com/office/powerpoint/2010/main" val="1955693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457200"/>
            <a:ext cx="8534400" cy="549275"/>
          </a:xfrm>
          <a:noFill/>
        </p:spPr>
        <p:txBody>
          <a:bodyPr/>
          <a:lstStyle/>
          <a:p>
            <a:r>
              <a:rPr lang="en-US" altLang="en-US"/>
              <a:t> Common Electrical Hazards</a:t>
            </a:r>
          </a:p>
        </p:txBody>
      </p:sp>
      <p:sp>
        <p:nvSpPr>
          <p:cNvPr id="13314" name="Rectangle 3"/>
          <p:cNvSpPr>
            <a:spLocks noGrp="1" noChangeArrowheads="1"/>
          </p:cNvSpPr>
          <p:nvPr>
            <p:ph idx="1"/>
          </p:nvPr>
        </p:nvSpPr>
        <p:spPr>
          <a:xfrm>
            <a:off x="533400" y="1189037"/>
            <a:ext cx="8001000" cy="4525963"/>
          </a:xfrm>
        </p:spPr>
        <p:txBody>
          <a:bodyPr/>
          <a:lstStyle/>
          <a:p>
            <a:r>
              <a:rPr lang="en-US" altLang="en-US" dirty="0"/>
              <a:t>Explosions can occur due to electricity (ignition source).</a:t>
            </a:r>
          </a:p>
          <a:p>
            <a:endParaRPr lang="en-US" altLang="en-US" sz="1000" dirty="0"/>
          </a:p>
          <a:p>
            <a:pPr lvl="1"/>
            <a:r>
              <a:rPr lang="en-US" altLang="en-US" dirty="0"/>
              <a:t>Example:</a:t>
            </a:r>
          </a:p>
          <a:p>
            <a:pPr lvl="1"/>
            <a:endParaRPr lang="en-US" altLang="en-US" sz="400" dirty="0"/>
          </a:p>
          <a:p>
            <a:pPr lvl="2">
              <a:spcBef>
                <a:spcPts val="600"/>
              </a:spcBef>
            </a:pPr>
            <a:r>
              <a:rPr lang="en-US" altLang="en-US" dirty="0"/>
              <a:t>When the atmosphere contains flammable vapors.</a:t>
            </a:r>
          </a:p>
          <a:p>
            <a:pPr>
              <a:buFont typeface="Wingdings" panose="05000000000000000000" pitchFamily="2" charset="2"/>
              <a:buNone/>
            </a:pPr>
            <a:endParaRPr lang="en-US" altLang="en-US" sz="1000" dirty="0"/>
          </a:p>
          <a:p>
            <a:endParaRPr lang="en-US" altLang="en-US" dirty="0"/>
          </a:p>
          <a:p>
            <a:r>
              <a:rPr lang="en-US" altLang="en-US" dirty="0"/>
              <a:t>Electrical fires can be caused by </a:t>
            </a:r>
          </a:p>
          <a:p>
            <a:pPr marL="0" indent="0">
              <a:buNone/>
            </a:pPr>
            <a:r>
              <a:rPr lang="en-US" altLang="en-US" dirty="0"/>
              <a:t>    overloading a circuit, appliance, </a:t>
            </a:r>
          </a:p>
          <a:p>
            <a:pPr marL="0" indent="0">
              <a:buNone/>
            </a:pPr>
            <a:r>
              <a:rPr lang="en-US" altLang="en-US" dirty="0"/>
              <a:t>    faulty wiring, etc. </a:t>
            </a:r>
          </a:p>
          <a:p>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348900"/>
            <a:ext cx="1364368" cy="2425544"/>
          </a:xfrm>
          <a:prstGeom prst="rect">
            <a:avLst/>
          </a:prstGeom>
        </p:spPr>
      </p:pic>
    </p:spTree>
    <p:extLst>
      <p:ext uri="{BB962C8B-B14F-4D97-AF65-F5344CB8AC3E}">
        <p14:creationId xmlns:p14="http://schemas.microsoft.com/office/powerpoint/2010/main" val="14770607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33400" y="1219200"/>
            <a:ext cx="7848600" cy="4648200"/>
          </a:xfrm>
        </p:spPr>
        <p:txBody>
          <a:bodyPr/>
          <a:lstStyle/>
          <a:p>
            <a:r>
              <a:rPr lang="en-US" altLang="en-US" dirty="0">
                <a:latin typeface="Arial Narrow" panose="020B0606020202030204" pitchFamily="34" charset="0"/>
              </a:rPr>
              <a:t>Electrical equipment must be free from recognized hazards that can cause death or serious physical harm to employees</a:t>
            </a:r>
          </a:p>
          <a:p>
            <a:endParaRPr lang="en-US" altLang="en-US" sz="200" dirty="0"/>
          </a:p>
          <a:p>
            <a:pPr lvl="1"/>
            <a:r>
              <a:rPr lang="en-US" altLang="en-US" dirty="0">
                <a:latin typeface="Arial Narrow" panose="020B0606020202030204" pitchFamily="34" charset="0"/>
              </a:rPr>
              <a:t>Suitability for installation</a:t>
            </a:r>
          </a:p>
          <a:p>
            <a:pPr lvl="1"/>
            <a:endParaRPr lang="en-US" altLang="en-US" sz="200" dirty="0">
              <a:latin typeface="Arial Narrow" panose="020B0606020202030204" pitchFamily="34" charset="0"/>
            </a:endParaRPr>
          </a:p>
          <a:p>
            <a:pPr lvl="1"/>
            <a:endParaRPr lang="en-US" altLang="en-US" sz="200" dirty="0">
              <a:latin typeface="Arial Narrow" panose="020B0606020202030204" pitchFamily="34" charset="0"/>
            </a:endParaRPr>
          </a:p>
          <a:p>
            <a:pPr lvl="1"/>
            <a:r>
              <a:rPr lang="en-US" altLang="en-US" dirty="0">
                <a:latin typeface="Arial Narrow" panose="020B0606020202030204" pitchFamily="34" charset="0"/>
              </a:rPr>
              <a:t>Mechanical strength and durability</a:t>
            </a:r>
          </a:p>
          <a:p>
            <a:pPr lvl="1"/>
            <a:endParaRPr lang="en-US" altLang="en-US" sz="200" dirty="0">
              <a:latin typeface="Arial Narrow" panose="020B0606020202030204" pitchFamily="34" charset="0"/>
            </a:endParaRPr>
          </a:p>
          <a:p>
            <a:pPr lvl="1"/>
            <a:endParaRPr lang="en-US" altLang="en-US" sz="200" dirty="0">
              <a:latin typeface="Arial Narrow" panose="020B0606020202030204" pitchFamily="34" charset="0"/>
            </a:endParaRPr>
          </a:p>
          <a:p>
            <a:pPr lvl="1"/>
            <a:r>
              <a:rPr lang="en-US" altLang="en-US" dirty="0">
                <a:latin typeface="Arial Narrow" panose="020B0606020202030204" pitchFamily="34" charset="0"/>
              </a:rPr>
              <a:t>Electrical insulation</a:t>
            </a:r>
          </a:p>
          <a:p>
            <a:pPr lvl="1"/>
            <a:endParaRPr lang="en-US" altLang="en-US" sz="200" dirty="0">
              <a:solidFill>
                <a:srgbClr val="FF0000"/>
              </a:solidFill>
              <a:latin typeface="Arial Narrow" panose="020B0606020202030204" pitchFamily="34" charset="0"/>
            </a:endParaRPr>
          </a:p>
          <a:p>
            <a:pPr lvl="1"/>
            <a:endParaRPr lang="en-US" altLang="en-US" sz="200" dirty="0">
              <a:solidFill>
                <a:srgbClr val="FF0000"/>
              </a:solidFill>
              <a:latin typeface="Arial Narrow" panose="020B0606020202030204" pitchFamily="34" charset="0"/>
            </a:endParaRPr>
          </a:p>
          <a:p>
            <a:pPr lvl="1"/>
            <a:r>
              <a:rPr lang="en-US" altLang="en-US" dirty="0">
                <a:latin typeface="Arial Narrow" panose="020B0606020202030204" pitchFamily="34" charset="0"/>
              </a:rPr>
              <a:t>Heating effects under condition </a:t>
            </a:r>
          </a:p>
          <a:p>
            <a:pPr marL="457200" lvl="1" indent="0">
              <a:buNone/>
            </a:pPr>
            <a:r>
              <a:rPr lang="en-US" altLang="en-US" dirty="0">
                <a:latin typeface="Arial Narrow" panose="020B0606020202030204" pitchFamily="34" charset="0"/>
              </a:rPr>
              <a:t>   of use</a:t>
            </a:r>
          </a:p>
          <a:p>
            <a:pPr marL="457200" lvl="1" indent="0">
              <a:buNone/>
            </a:pPr>
            <a:endParaRPr lang="en-US" altLang="en-US" sz="200" dirty="0">
              <a:latin typeface="Arial Narrow" panose="020B0606020202030204" pitchFamily="34" charset="0"/>
            </a:endParaRPr>
          </a:p>
          <a:p>
            <a:pPr lvl="1">
              <a:buFont typeface="Symbol" panose="05050102010706020507" pitchFamily="18" charset="2"/>
              <a:buNone/>
            </a:pPr>
            <a:endParaRPr lang="en-US" altLang="en-US" sz="200" dirty="0">
              <a:latin typeface="Arial Narrow" panose="020B0606020202030204" pitchFamily="34" charset="0"/>
            </a:endParaRPr>
          </a:p>
          <a:p>
            <a:pPr lvl="1">
              <a:buFont typeface="Symbol" panose="05050102010706020507" pitchFamily="18" charset="2"/>
              <a:buNone/>
            </a:pPr>
            <a:endParaRPr lang="en-US" altLang="en-US" sz="200" dirty="0">
              <a:latin typeface="Arial Narrow" panose="020B0606020202030204" pitchFamily="34" charset="0"/>
            </a:endParaRPr>
          </a:p>
          <a:p>
            <a:pPr lvl="1"/>
            <a:r>
              <a:rPr lang="en-US" altLang="en-US" dirty="0">
                <a:latin typeface="Arial Narrow" panose="020B0606020202030204" pitchFamily="34" charset="0"/>
              </a:rPr>
              <a:t>Arcing effects</a:t>
            </a:r>
          </a:p>
          <a:p>
            <a:pPr lvl="1"/>
            <a:endParaRPr lang="en-US" altLang="en-US" sz="200" dirty="0">
              <a:latin typeface="Arial Narrow" panose="020B0606020202030204" pitchFamily="34" charset="0"/>
            </a:endParaRPr>
          </a:p>
          <a:p>
            <a:pPr lvl="1"/>
            <a:endParaRPr lang="en-US" altLang="en-US" sz="200" dirty="0">
              <a:latin typeface="Arial Narrow" panose="020B0606020202030204" pitchFamily="34" charset="0"/>
            </a:endParaRPr>
          </a:p>
          <a:p>
            <a:pPr lvl="1"/>
            <a:r>
              <a:rPr lang="en-US" altLang="en-US" dirty="0">
                <a:latin typeface="Arial Narrow" panose="020B0606020202030204" pitchFamily="34" charset="0"/>
              </a:rPr>
              <a:t>Classification by type, size, voltage, current capacity, specific use</a:t>
            </a:r>
          </a:p>
        </p:txBody>
      </p:sp>
      <p:grpSp>
        <p:nvGrpSpPr>
          <p:cNvPr id="15364" name="Group 5"/>
          <p:cNvGrpSpPr>
            <a:grpSpLocks/>
          </p:cNvGrpSpPr>
          <p:nvPr/>
        </p:nvGrpSpPr>
        <p:grpSpPr bwMode="auto">
          <a:xfrm>
            <a:off x="5242880" y="2362200"/>
            <a:ext cx="3139120" cy="2712818"/>
            <a:chOff x="4648200" y="2266950"/>
            <a:chExt cx="3479800" cy="2794000"/>
          </a:xfrm>
        </p:grpSpPr>
        <p:pic>
          <p:nvPicPr>
            <p:cNvPr id="15365" name="Picture 6" descr="C:\Users\cthunter1.EADS\Documents\000 PROJECTS\PPT REVIEW\2015\01 Const Ind\06 ELECTRICAL\electricalmultiplug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266950"/>
              <a:ext cx="3479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48200" y="4876800"/>
              <a:ext cx="1066800" cy="184150"/>
            </a:xfrm>
            <a:prstGeom prst="rect">
              <a:avLst/>
            </a:prstGeom>
            <a:noFill/>
          </p:spPr>
          <p:txBody>
            <a:bodyPr>
              <a:spAutoFit/>
            </a:bodyPr>
            <a:lstStyle/>
            <a:p>
              <a:pPr>
                <a:defRPr/>
              </a:pPr>
              <a:r>
                <a:rPr lang="en-US" sz="600" u="none" dirty="0">
                  <a:solidFill>
                    <a:schemeClr val="bg1"/>
                  </a:solidFill>
                  <a:latin typeface="+mn-lt"/>
                </a:rPr>
                <a:t>NCDOL Photo Library</a:t>
              </a:r>
            </a:p>
          </p:txBody>
        </p:sp>
      </p:grpSp>
      <p:sp>
        <p:nvSpPr>
          <p:cNvPr id="10" name="Rectangle 6"/>
          <p:cNvSpPr>
            <a:spLocks noChangeArrowheads="1"/>
          </p:cNvSpPr>
          <p:nvPr/>
        </p:nvSpPr>
        <p:spPr bwMode="gray">
          <a:xfrm>
            <a:off x="457200" y="381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rPr>
              <a:t> </a:t>
            </a:r>
            <a:r>
              <a:rPr lang="en-US" altLang="en-US" sz="3600" b="1" u="none" dirty="0">
                <a:solidFill>
                  <a:srgbClr val="012D9A"/>
                </a:solidFill>
              </a:rPr>
              <a:t>General Requirements</a:t>
            </a:r>
            <a:r>
              <a:rPr lang="en-US" altLang="en-US" sz="4000" b="1" u="none" dirty="0">
                <a:solidFill>
                  <a:srgbClr val="012D9A"/>
                </a:solidFill>
              </a:rPr>
              <a:t>           </a:t>
            </a:r>
            <a:r>
              <a:rPr lang="en-US" altLang="en-US" sz="1800" u="none" dirty="0"/>
              <a:t>1926.403(b)(1)</a:t>
            </a:r>
            <a:r>
              <a:rPr lang="en-US" altLang="en-US" sz="4000" b="1" u="none" dirty="0">
                <a:solidFill>
                  <a:srgbClr val="012D9A"/>
                </a:solidFill>
              </a:rPr>
              <a:t> </a:t>
            </a:r>
          </a:p>
        </p:txBody>
      </p:sp>
      <p:sp>
        <p:nvSpPr>
          <p:cNvPr id="2" name="TextBox 1"/>
          <p:cNvSpPr txBox="1"/>
          <p:nvPr/>
        </p:nvSpPr>
        <p:spPr>
          <a:xfrm>
            <a:off x="7195457" y="4689172"/>
            <a:ext cx="1186543" cy="215444"/>
          </a:xfrm>
          <a:prstGeom prst="rect">
            <a:avLst/>
          </a:prstGeom>
          <a:noFill/>
        </p:spPr>
        <p:txBody>
          <a:bodyPr wrap="none" rtlCol="0">
            <a:spAutoFit/>
          </a:bodyPr>
          <a:lstStyle/>
          <a:p>
            <a:r>
              <a:rPr lang="en-US" sz="800" dirty="0">
                <a:latin typeface="+mn-lt"/>
              </a:rPr>
              <a:t>NCDOL Photo Library</a:t>
            </a:r>
          </a:p>
        </p:txBody>
      </p:sp>
    </p:spTree>
    <p:extLst>
      <p:ext uri="{BB962C8B-B14F-4D97-AF65-F5344CB8AC3E}">
        <p14:creationId xmlns:p14="http://schemas.microsoft.com/office/powerpoint/2010/main" val="11396207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533400" y="1219200"/>
            <a:ext cx="4800600" cy="4525963"/>
          </a:xfrm>
        </p:spPr>
        <p:txBody>
          <a:bodyPr/>
          <a:lstStyle/>
          <a:p>
            <a:r>
              <a:rPr lang="en-US" altLang="en-US" dirty="0"/>
              <a:t>Listed, labeled, or certified equipment must be installed and used in accordance with instructions included in the listing, labeling or certification.</a:t>
            </a:r>
          </a:p>
        </p:txBody>
      </p:sp>
      <p:sp>
        <p:nvSpPr>
          <p:cNvPr id="17411" name="Rectangle 6"/>
          <p:cNvSpPr>
            <a:spLocks noChangeArrowheads="1"/>
          </p:cNvSpPr>
          <p:nvPr/>
        </p:nvSpPr>
        <p:spPr bwMode="gray">
          <a:xfrm>
            <a:off x="457200" y="381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4000" b="1" u="none" dirty="0">
                <a:solidFill>
                  <a:srgbClr val="012D9A"/>
                </a:solidFill>
              </a:rPr>
              <a:t> </a:t>
            </a:r>
            <a:r>
              <a:rPr lang="en-US" altLang="en-US" sz="3600" b="1" u="none" dirty="0">
                <a:solidFill>
                  <a:srgbClr val="012D9A"/>
                </a:solidFill>
              </a:rPr>
              <a:t>General Requirements</a:t>
            </a:r>
            <a:r>
              <a:rPr lang="en-US" altLang="en-US" sz="4000" b="1" u="none" dirty="0">
                <a:solidFill>
                  <a:srgbClr val="012D9A"/>
                </a:solidFill>
              </a:rPr>
              <a:t>           </a:t>
            </a:r>
            <a:r>
              <a:rPr lang="en-US" altLang="en-US" sz="1800" u="none" dirty="0"/>
              <a:t>1926.403(b)(2)</a:t>
            </a:r>
            <a:r>
              <a:rPr lang="en-US" altLang="en-US" sz="4000" b="1" u="none" dirty="0">
                <a:solidFill>
                  <a:srgbClr val="012D9A"/>
                </a:solidFill>
              </a:rPr>
              <a:t> </a:t>
            </a:r>
          </a:p>
        </p:txBody>
      </p:sp>
      <p:pic>
        <p:nvPicPr>
          <p:cNvPr id="8" name="Picture 7">
            <a:extLst>
              <a:ext uri="{FF2B5EF4-FFF2-40B4-BE49-F238E27FC236}">
                <a16:creationId xmlns:a16="http://schemas.microsoft.com/office/drawing/2014/main" id="{7E760D2B-7583-414B-AB63-C7208310D30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91200" y="1371600"/>
            <a:ext cx="2528888" cy="4495800"/>
          </a:xfrm>
          <a:prstGeom prst="rect">
            <a:avLst/>
          </a:prstGeom>
        </p:spPr>
      </p:pic>
    </p:spTree>
    <p:extLst>
      <p:ext uri="{BB962C8B-B14F-4D97-AF65-F5344CB8AC3E}">
        <p14:creationId xmlns:p14="http://schemas.microsoft.com/office/powerpoint/2010/main" val="35063223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381000"/>
            <a:ext cx="8458200" cy="554038"/>
          </a:xfrm>
        </p:spPr>
        <p:txBody>
          <a:bodyPr/>
          <a:lstStyle/>
          <a:p>
            <a:pPr algn="ctr"/>
            <a:r>
              <a:rPr lang="en-US" altLang="en-US" dirty="0">
                <a:latin typeface="Arial Narrow" panose="020B0606020202030204" pitchFamily="34" charset="0"/>
              </a:rPr>
              <a:t>Nationally Recognized Testing Laboratories</a:t>
            </a:r>
          </a:p>
        </p:txBody>
      </p:sp>
      <p:sp>
        <p:nvSpPr>
          <p:cNvPr id="19459" name="Content Placeholder 2"/>
          <p:cNvSpPr>
            <a:spLocks noGrp="1"/>
          </p:cNvSpPr>
          <p:nvPr>
            <p:ph idx="1"/>
          </p:nvPr>
        </p:nvSpPr>
        <p:spPr>
          <a:xfrm>
            <a:off x="533400" y="1219200"/>
            <a:ext cx="5562600" cy="4525963"/>
          </a:xfrm>
        </p:spPr>
        <p:txBody>
          <a:bodyPr/>
          <a:lstStyle/>
          <a:p>
            <a:r>
              <a:rPr lang="en-US" altLang="en-US" sz="2000" dirty="0">
                <a:latin typeface="Arial Narrow" panose="020B0606020202030204" pitchFamily="34" charset="0"/>
              </a:rPr>
              <a:t>Canadian Standards Association (CSA International)</a:t>
            </a:r>
          </a:p>
          <a:p>
            <a:r>
              <a:rPr lang="en-US" altLang="en-US" sz="2000" dirty="0">
                <a:latin typeface="Arial Narrow" panose="020B0606020202030204" pitchFamily="34" charset="0"/>
              </a:rPr>
              <a:t>Communication Certification Laboratory, Inc. (CCL)</a:t>
            </a:r>
          </a:p>
          <a:p>
            <a:r>
              <a:rPr lang="en-US" altLang="en-US" sz="2000" dirty="0">
                <a:latin typeface="Arial Narrow" panose="020B0606020202030204" pitchFamily="34" charset="0"/>
              </a:rPr>
              <a:t>Curtis-Straus LLC (CSL)</a:t>
            </a:r>
          </a:p>
          <a:p>
            <a:r>
              <a:rPr lang="en-US" altLang="en-US" sz="2000" dirty="0">
                <a:latin typeface="Arial Narrow" panose="020B0606020202030204" pitchFamily="34" charset="0"/>
              </a:rPr>
              <a:t>FM Approvals LLC (FM) </a:t>
            </a:r>
          </a:p>
          <a:p>
            <a:r>
              <a:rPr lang="en-US" altLang="en-US" sz="2000" dirty="0">
                <a:latin typeface="Arial Narrow" panose="020B0606020202030204" pitchFamily="34" charset="0"/>
              </a:rPr>
              <a:t>Intertek Testing Services NA, Inc. (ITSNA)</a:t>
            </a:r>
          </a:p>
          <a:p>
            <a:r>
              <a:rPr lang="en-US" altLang="en-US" sz="2000" dirty="0">
                <a:latin typeface="Arial Narrow" panose="020B0606020202030204" pitchFamily="34" charset="0"/>
              </a:rPr>
              <a:t>MET Laboratories, Inc. (MET)</a:t>
            </a:r>
          </a:p>
          <a:p>
            <a:r>
              <a:rPr lang="en-US" altLang="en-US" sz="2000" dirty="0">
                <a:latin typeface="Arial Narrow" panose="020B0606020202030204" pitchFamily="34" charset="0"/>
              </a:rPr>
              <a:t>NSF International (NSF)</a:t>
            </a:r>
          </a:p>
          <a:p>
            <a:r>
              <a:rPr lang="en-US" altLang="en-US" sz="2000" dirty="0">
                <a:latin typeface="Arial Narrow" panose="020B0606020202030204" pitchFamily="34" charset="0"/>
              </a:rPr>
              <a:t>National Technical Systems, Inc. (NTS)</a:t>
            </a:r>
          </a:p>
          <a:p>
            <a:r>
              <a:rPr lang="en-US" altLang="en-US" sz="2000" dirty="0">
                <a:latin typeface="Arial Narrow" panose="020B0606020202030204" pitchFamily="34" charset="0"/>
              </a:rPr>
              <a:t>SGS U.S. Testing Company, Inc. (SGSUS) </a:t>
            </a:r>
          </a:p>
          <a:p>
            <a:r>
              <a:rPr lang="en-US" altLang="en-US" sz="2000" dirty="0">
                <a:latin typeface="Arial Narrow" panose="020B0606020202030204" pitchFamily="34" charset="0"/>
              </a:rPr>
              <a:t>Southwest Research Institute (SWRI)</a:t>
            </a:r>
          </a:p>
          <a:p>
            <a:r>
              <a:rPr lang="en-US" altLang="en-US" sz="2000" dirty="0">
                <a:latin typeface="Arial Narrow" panose="020B0606020202030204" pitchFamily="34" charset="0"/>
              </a:rPr>
              <a:t>TUV SUD America, Inc. (TUVAM)</a:t>
            </a:r>
          </a:p>
          <a:p>
            <a:r>
              <a:rPr lang="en-US" altLang="en-US" sz="2000" dirty="0">
                <a:latin typeface="Arial Narrow" panose="020B0606020202030204" pitchFamily="34" charset="0"/>
              </a:rPr>
              <a:t>TUV SUD Product Services GmbH (TUVPSG)</a:t>
            </a:r>
          </a:p>
          <a:p>
            <a:r>
              <a:rPr lang="en-US" altLang="en-US" sz="2000" dirty="0">
                <a:latin typeface="Arial Narrow" panose="020B0606020202030204" pitchFamily="34" charset="0"/>
              </a:rPr>
              <a:t>TUV </a:t>
            </a:r>
            <a:r>
              <a:rPr lang="en-US" altLang="en-US" sz="2000" dirty="0" err="1">
                <a:latin typeface="Arial Narrow" panose="020B0606020202030204" pitchFamily="34" charset="0"/>
              </a:rPr>
              <a:t>Rheinland</a:t>
            </a:r>
            <a:r>
              <a:rPr lang="en-US" altLang="en-US" sz="2000" dirty="0">
                <a:latin typeface="Arial Narrow" panose="020B0606020202030204" pitchFamily="34" charset="0"/>
              </a:rPr>
              <a:t> of North America, Inc. (TUV)</a:t>
            </a:r>
          </a:p>
          <a:p>
            <a:r>
              <a:rPr lang="en-US" altLang="en-US" sz="2000" dirty="0">
                <a:latin typeface="Arial Narrow" panose="020B0606020202030204" pitchFamily="34" charset="0"/>
              </a:rPr>
              <a:t>Underwriters laboratory Inc. (UL)</a:t>
            </a:r>
          </a:p>
          <a:p>
            <a:r>
              <a:rPr lang="en-US" altLang="en-US" sz="2000" dirty="0">
                <a:latin typeface="Arial Narrow" panose="020B0606020202030204" pitchFamily="34" charset="0"/>
              </a:rPr>
              <a:t>Wyle Laboratories, Inc. (WL)</a:t>
            </a:r>
          </a:p>
        </p:txBody>
      </p:sp>
      <p:pic>
        <p:nvPicPr>
          <p:cNvPr id="1946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346200"/>
            <a:ext cx="2543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2"/>
          <p:cNvSpPr>
            <a:spLocks noChangeArrowheads="1"/>
          </p:cNvSpPr>
          <p:nvPr/>
        </p:nvSpPr>
        <p:spPr bwMode="auto">
          <a:xfrm>
            <a:off x="6172200" y="1752600"/>
            <a:ext cx="1219200" cy="1066800"/>
          </a:xfrm>
          <a:prstGeom prst="ellipse">
            <a:avLst/>
          </a:prstGeom>
          <a:noFill/>
          <a:ln w="57150" algn="ctr">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6334475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7467600" cy="609600"/>
          </a:xfrm>
        </p:spPr>
        <p:txBody>
          <a:bodyPr/>
          <a:lstStyle/>
          <a:p>
            <a:r>
              <a:rPr lang="en-US" altLang="en-US" sz="4000" dirty="0"/>
              <a:t> </a:t>
            </a:r>
            <a:r>
              <a:rPr lang="en-US" altLang="en-US" dirty="0"/>
              <a:t>Box Not Approved as a Pendant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219200"/>
            <a:ext cx="2638426" cy="4690534"/>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CB602B58-0987-4D5F-AC0C-0FCE37C4D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275" y="1693101"/>
            <a:ext cx="4990495" cy="4216633"/>
          </a:xfrm>
          <a:prstGeom prst="rect">
            <a:avLst/>
          </a:prstGeom>
        </p:spPr>
      </p:pic>
    </p:spTree>
    <p:extLst>
      <p:ext uri="{BB962C8B-B14F-4D97-AF65-F5344CB8AC3E}">
        <p14:creationId xmlns:p14="http://schemas.microsoft.com/office/powerpoint/2010/main" val="3296194434"/>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28384</TotalTime>
  <Pages>1</Pages>
  <Words>1568</Words>
  <Application>Microsoft Office PowerPoint</Application>
  <PresentationFormat>Letter Paper (8.5x11 in)</PresentationFormat>
  <Paragraphs>279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Narrow</vt:lpstr>
      <vt:lpstr>Arial Unicode MS</vt:lpstr>
      <vt:lpstr>Symbol</vt:lpstr>
      <vt:lpstr>Times New Roman</vt:lpstr>
      <vt:lpstr>Wingdings</vt:lpstr>
      <vt:lpstr>NCDOL  Standard</vt:lpstr>
      <vt:lpstr>Electrical Safety in Construction  </vt:lpstr>
      <vt:lpstr> Objectives</vt:lpstr>
      <vt:lpstr>PowerPoint Presentation</vt:lpstr>
      <vt:lpstr> Common Electrical Hazards</vt:lpstr>
      <vt:lpstr> Common Electrical Hazards</vt:lpstr>
      <vt:lpstr>PowerPoint Presentation</vt:lpstr>
      <vt:lpstr>PowerPoint Presentation</vt:lpstr>
      <vt:lpstr>Nationally Recognized Testing Laboratories</vt:lpstr>
      <vt:lpstr> Box Not Approved as a Pendant</vt:lpstr>
      <vt:lpstr>Better Alternative</vt:lpstr>
      <vt:lpstr>PowerPoint Presentation</vt:lpstr>
      <vt:lpstr> General Requirements             1926.403(h) </vt:lpstr>
      <vt:lpstr> General Requirements            1926.403(i)(2) </vt:lpstr>
      <vt:lpstr>   Wiring Design and Protection   1926.404(a)(2) </vt:lpstr>
      <vt:lpstr>   Wiring Design and Protection 1926.404(b)(1)(i) </vt:lpstr>
      <vt:lpstr>   Wiring Design and Protection   1926.404(f)(3) </vt:lpstr>
      <vt:lpstr>   Wiring Design and Protection   1926.404(f)(3) </vt:lpstr>
      <vt:lpstr>   Wiring Design and Protection   1926.404(f)(3) </vt:lpstr>
      <vt:lpstr>   Wiring Design and Protection   1926.404(f)(6) </vt:lpstr>
      <vt:lpstr>   Wiring Design and Protection 1926.404(f)(7)(iv) </vt:lpstr>
      <vt:lpstr>Wiring Design and Protection </vt:lpstr>
      <vt:lpstr>  Wiring Design and Protection   1926.405(b)(1) </vt:lpstr>
      <vt:lpstr>  Wiring Design and Protection   1926.405(b)(1) </vt:lpstr>
      <vt:lpstr>  Wiring Design and Protection   1926.405(b)(2) </vt:lpstr>
      <vt:lpstr>  Wiring Design and Protection  1926.405(g)(1)(i) </vt:lpstr>
      <vt:lpstr> Wiring Design and Protection 1926.405(g)(1)(iii) </vt:lpstr>
      <vt:lpstr> Wiring Design and Protection 1926.405(g)(2)(iv) </vt:lpstr>
      <vt:lpstr>Safety-Related Work Practices  1926.416(b)(2) </vt:lpstr>
      <vt:lpstr>Safety-Related Work Practices    1926.416(e) </vt:lpstr>
      <vt:lpstr>Tools for Identifying Hazards</vt:lpstr>
      <vt:lpstr> Summary</vt:lpstr>
      <vt:lpstr>Thank You For Attending!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1926 Electric11.01.17-Internal</dc:title>
  <dc:subject/>
  <dc:creator>Collyer, Marcy</dc:creator>
  <cp:keywords/>
  <dc:description/>
  <cp:lastModifiedBy>Lagoe, Wanda</cp:lastModifiedBy>
  <cp:revision>33</cp:revision>
  <cp:lastPrinted>2017-06-21T15:26:11Z</cp:lastPrinted>
  <dcterms:created xsi:type="dcterms:W3CDTF">2001-05-15T12:53:32Z</dcterms:created>
  <dcterms:modified xsi:type="dcterms:W3CDTF">2021-10-25T11:19:11Z</dcterms:modified>
  <cp:category/>
</cp:coreProperties>
</file>